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a:defRPr>
    </a:lvl1pPr>
    <a:lvl2pPr indent="228600" defTabSz="457200" latinLnBrk="0">
      <a:lnSpc>
        <a:spcPct val="117999"/>
      </a:lnSpc>
      <a:defRPr sz="2200">
        <a:latin typeface="+mn-lt"/>
        <a:ea typeface="+mn-ea"/>
        <a:cs typeface="+mn-cs"/>
        <a:sym typeface="Helvetica"/>
      </a:defRPr>
    </a:lvl2pPr>
    <a:lvl3pPr indent="457200" defTabSz="457200" latinLnBrk="0">
      <a:lnSpc>
        <a:spcPct val="117999"/>
      </a:lnSpc>
      <a:defRPr sz="2200">
        <a:latin typeface="+mn-lt"/>
        <a:ea typeface="+mn-ea"/>
        <a:cs typeface="+mn-cs"/>
        <a:sym typeface="Helvetica"/>
      </a:defRPr>
    </a:lvl3pPr>
    <a:lvl4pPr indent="685800" defTabSz="457200" latinLnBrk="0">
      <a:lnSpc>
        <a:spcPct val="117999"/>
      </a:lnSpc>
      <a:defRPr sz="2200">
        <a:latin typeface="+mn-lt"/>
        <a:ea typeface="+mn-ea"/>
        <a:cs typeface="+mn-cs"/>
        <a:sym typeface="Helvetica"/>
      </a:defRPr>
    </a:lvl4pPr>
    <a:lvl5pPr indent="914400" defTabSz="457200" latinLnBrk="0">
      <a:lnSpc>
        <a:spcPct val="117999"/>
      </a:lnSpc>
      <a:defRPr sz="2200">
        <a:latin typeface="+mn-lt"/>
        <a:ea typeface="+mn-ea"/>
        <a:cs typeface="+mn-cs"/>
        <a:sym typeface="Helvetica"/>
      </a:defRPr>
    </a:lvl5pPr>
    <a:lvl6pPr indent="1143000" defTabSz="457200" latinLnBrk="0">
      <a:lnSpc>
        <a:spcPct val="117999"/>
      </a:lnSpc>
      <a:defRPr sz="2200">
        <a:latin typeface="+mn-lt"/>
        <a:ea typeface="+mn-ea"/>
        <a:cs typeface="+mn-cs"/>
        <a:sym typeface="Helvetica"/>
      </a:defRPr>
    </a:lvl6pPr>
    <a:lvl7pPr indent="1371600" defTabSz="457200" latinLnBrk="0">
      <a:lnSpc>
        <a:spcPct val="117999"/>
      </a:lnSpc>
      <a:defRPr sz="2200">
        <a:latin typeface="+mn-lt"/>
        <a:ea typeface="+mn-ea"/>
        <a:cs typeface="+mn-cs"/>
        <a:sym typeface="Helvetica"/>
      </a:defRPr>
    </a:lvl7pPr>
    <a:lvl8pPr indent="1600200" defTabSz="457200" latinLnBrk="0">
      <a:lnSpc>
        <a:spcPct val="117999"/>
      </a:lnSpc>
      <a:defRPr sz="2200">
        <a:latin typeface="+mn-lt"/>
        <a:ea typeface="+mn-ea"/>
        <a:cs typeface="+mn-cs"/>
        <a:sym typeface="Helvetica"/>
      </a:defRPr>
    </a:lvl8pPr>
    <a:lvl9pPr indent="1828800" defTabSz="457200" latinLnBrk="0">
      <a:lnSpc>
        <a:spcPct val="117999"/>
      </a:lnSpc>
      <a:defRPr sz="2200">
        <a:latin typeface="+mn-lt"/>
        <a:ea typeface="+mn-ea"/>
        <a:cs typeface="+mn-cs"/>
        <a:sym typeface="Helvetic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20" name="Title Text"/>
          <p:cNvSpPr txBox="1"/>
          <p:nvPr>
            <p:ph type="title"/>
          </p:nvPr>
        </p:nvSpPr>
        <p:spPr>
          <a:xfrm>
            <a:off x="1270000" y="3225800"/>
            <a:ext cx="10464800" cy="3302000"/>
          </a:xfrm>
          <a:prstGeom prst="rect">
            <a:avLst/>
          </a:prstGeom>
        </p:spPr>
        <p:txBody>
          <a:body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28" name="Lifebg.png" descr="Lifebg.png"/>
          <p:cNvPicPr>
            <a:picLocks noChangeAspect="1"/>
          </p:cNvPicPr>
          <p:nvPr/>
        </p:nvPicPr>
        <p:blipFill>
          <a:blip r:embed="rId2">
            <a:extLst/>
          </a:blip>
          <a:stretch>
            <a:fillRect/>
          </a:stretch>
        </p:blipFill>
        <p:spPr>
          <a:xfrm rot="21262657">
            <a:off x="-2626112" y="-771967"/>
            <a:ext cx="17718863" cy="11297534"/>
          </a:xfrm>
          <a:prstGeom prst="rect">
            <a:avLst/>
          </a:prstGeom>
          <a:ln w="12700">
            <a:miter lim="400000"/>
          </a:ln>
        </p:spPr>
      </p:pic>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ifebg.png" descr="Lifebg.png"/>
          <p:cNvPicPr>
            <a:picLocks noChangeAspect="1"/>
          </p:cNvPicPr>
          <p:nvPr/>
        </p:nvPicPr>
        <p:blipFill>
          <a:blip r:embed="rId2">
            <a:extLst/>
          </a:blip>
          <a:srcRect l="0" t="26727" r="711" b="55629"/>
          <a:stretch>
            <a:fillRect/>
          </a:stretch>
        </p:blipFill>
        <p:spPr>
          <a:xfrm>
            <a:off x="-47032" y="10691"/>
            <a:ext cx="13098735" cy="1260726"/>
          </a:xfrm>
          <a:prstGeom prst="rect">
            <a:avLst/>
          </a:prstGeom>
          <a:ln w="12700">
            <a:miter lim="400000"/>
          </a:ln>
        </p:spPr>
      </p:pic>
      <p:sp>
        <p:nvSpPr>
          <p:cNvPr id="3" name="The Life Core"/>
          <p:cNvSpPr txBox="1"/>
          <p:nvPr/>
        </p:nvSpPr>
        <p:spPr>
          <a:xfrm>
            <a:off x="9103" y="-133575"/>
            <a:ext cx="11817068" cy="15494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spcBef>
                <a:spcPts val="0"/>
              </a:spcBef>
              <a:tabLst/>
              <a:defRPr sz="5800">
                <a:solidFill>
                  <a:srgbClr val="FFFFFF"/>
                </a:solidFill>
                <a:latin typeface="Times New Roman"/>
                <a:ea typeface="Times New Roman"/>
                <a:cs typeface="Times New Roman"/>
                <a:sym typeface="Times New Roman"/>
              </a:defRPr>
            </a:pPr>
            <a:r>
              <a:t> జీవిత ప్రధానం </a:t>
            </a:r>
            <a:r>
              <a:rPr sz="5100"/>
              <a:t>మరియు</a:t>
            </a:r>
            <a:r>
              <a:t> వివాహం</a:t>
            </a:r>
          </a:p>
        </p:txBody>
      </p:sp>
      <p:sp>
        <p:nvSpPr>
          <p:cNvPr id="4" name="Title Text"/>
          <p:cNvSpPr txBox="1"/>
          <p:nvPr>
            <p:ph type="title"/>
          </p:nvPr>
        </p:nvSpPr>
        <p:spPr>
          <a:xfrm>
            <a:off x="1948462" y="1392656"/>
            <a:ext cx="10403841" cy="1777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7258755" y="3170312"/>
            <a:ext cx="5093548" cy="6230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defTabSz="584200">
              <a:spcBef>
                <a:spcPts val="0"/>
              </a:spcBef>
              <a:tabLst/>
              <a:defRPr sz="1800">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9pPr>
    </p:titleStyle>
    <p:bodyStyle>
      <a:lvl1pPr marL="4938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1pPr>
      <a:lvl2pPr marL="938387"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2pPr>
      <a:lvl3pPr marL="1382887" marR="0" indent="-493887"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3pPr>
      <a:lvl4pPr marL="18273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4pPr>
      <a:lvl5pPr marL="22718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5pPr>
      <a:lvl6pPr marL="27163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6pPr>
      <a:lvl7pPr marL="31608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7pPr>
      <a:lvl8pPr marL="36053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8pPr>
      <a:lvl9pPr marL="4049888" marR="0" indent="-493888" algn="l" defTabSz="457200" rtl="0" latinLnBrk="0">
        <a:lnSpc>
          <a:spcPct val="100000"/>
        </a:lnSpc>
        <a:spcBef>
          <a:spcPts val="1600"/>
        </a:spcBef>
        <a:spcAft>
          <a:spcPts val="0"/>
        </a:spcAft>
        <a:buClrTx/>
        <a:buSzPct val="7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ffbible.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ffbible.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The Life Core  &amp;  Marriage Growth"/>
          <p:cNvSpPr txBox="1"/>
          <p:nvPr/>
        </p:nvSpPr>
        <p:spPr>
          <a:xfrm>
            <a:off x="313184" y="301696"/>
            <a:ext cx="12378432" cy="7105865"/>
          </a:xfrm>
          <a:prstGeom prst="rect">
            <a:avLst/>
          </a:prstGeom>
          <a:ln w="12700">
            <a:miter lim="400000"/>
          </a:ln>
          <a:effectLst>
            <a:outerShdw sx="100000" sy="100000" kx="0" ky="0" algn="b" rotWithShape="0" blurRad="63500" dist="25400" dir="4172453">
              <a:srgbClr val="000000">
                <a:alpha val="6806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80000"/>
              </a:lnSpc>
              <a:spcBef>
                <a:spcPts val="0"/>
              </a:spcBef>
              <a:tabLst/>
              <a:defRPr sz="15500">
                <a:solidFill>
                  <a:srgbClr val="FFFFFF"/>
                </a:solidFill>
                <a:latin typeface="Times New Roman"/>
                <a:ea typeface="Times New Roman"/>
                <a:cs typeface="Times New Roman"/>
                <a:sym typeface="Times New Roman"/>
              </a:defRPr>
            </a:pPr>
            <a:r>
              <a:t> జీవిత ప్రధానం </a:t>
            </a:r>
            <a:br/>
            <a:r>
              <a:rPr sz="5800"/>
              <a:t>మరియు</a:t>
            </a:r>
            <a:r>
              <a:t> </a:t>
            </a:r>
            <a:br/>
            <a:r>
              <a:t>వివాహం</a:t>
            </a:r>
          </a:p>
        </p:txBody>
      </p:sp>
      <p:sp>
        <p:nvSpPr>
          <p:cNvPr id="39" name="TextBox 5"/>
          <p:cNvSpPr txBox="1"/>
          <p:nvPr/>
        </p:nvSpPr>
        <p:spPr>
          <a:xfrm>
            <a:off x="516083" y="7850296"/>
            <a:ext cx="8502410" cy="165925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219200">
              <a:lnSpc>
                <a:spcPts val="6500"/>
              </a:lnSpc>
              <a:spcBef>
                <a:spcPts val="0"/>
              </a:spcBef>
              <a:tabLst/>
              <a:defRPr sz="3900">
                <a:solidFill>
                  <a:srgbClr val="FFFFFF"/>
                </a:solidFill>
                <a:latin typeface="Times New Roman"/>
                <a:ea typeface="Times New Roman"/>
                <a:cs typeface="Times New Roman"/>
                <a:sym typeface="Times New Roman"/>
              </a:defRPr>
            </a:pPr>
            <a:r>
              <a:t>పాల్ బక్నెల్</a:t>
            </a:r>
            <a:endParaRPr>
              <a:latin typeface="Calibri"/>
              <a:ea typeface="Calibri"/>
              <a:cs typeface="Calibri"/>
              <a:sym typeface="Calibri"/>
            </a:endParaRPr>
          </a:p>
          <a:p>
            <a:pPr defTabSz="1219200">
              <a:lnSpc>
                <a:spcPts val="6500"/>
              </a:lnSpc>
              <a:spcBef>
                <a:spcPts val="0"/>
              </a:spcBef>
              <a:tabLst/>
              <a:defRPr sz="3900">
                <a:solidFill>
                  <a:srgbClr val="FFFFFF"/>
                </a:solidFill>
                <a:latin typeface="Times New Roman"/>
                <a:ea typeface="Times New Roman"/>
                <a:cs typeface="Times New Roman"/>
                <a:sym typeface="Times New Roman"/>
              </a:defRPr>
            </a:pPr>
            <a:r>
              <a:t>మోసెస్ డి అబ్బూరి - </a:t>
            </a:r>
            <a:r>
              <a:rPr sz="2700"/>
              <a:t>అనువదించబడింది</a:t>
            </a:r>
          </a:p>
        </p:txBody>
      </p:sp>
      <p:sp>
        <p:nvSpPr>
          <p:cNvPr id="40" name="www.bffbible.org"/>
          <p:cNvSpPr txBox="1"/>
          <p:nvPr/>
        </p:nvSpPr>
        <p:spPr>
          <a:xfrm>
            <a:off x="8326076" y="8862237"/>
            <a:ext cx="4204619" cy="6568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1219200">
              <a:lnSpc>
                <a:spcPts val="4200"/>
              </a:lnSpc>
              <a:spcBef>
                <a:spcPts val="0"/>
              </a:spcBef>
              <a:tabLst/>
              <a:defRPr sz="4400" u="sng">
                <a:solidFill>
                  <a:schemeClr val="accent1">
                    <a:satOff val="-36923"/>
                    <a:lumOff val="30882"/>
                  </a:schemeClr>
                </a:solidFill>
                <a:uFill>
                  <a:solidFill>
                    <a:srgbClr val="0000FF"/>
                  </a:solidFill>
                </a:uFill>
                <a:hlinkClick r:id="rId2" invalidUrl="" action="" tgtFrame="" tooltip="" history="1" highlightClick="0" endSnd="0"/>
              </a:defRPr>
            </a:lvl1pPr>
          </a:lstStyle>
          <a:p>
            <a:pPr>
              <a:defRPr u="none"/>
            </a:pPr>
            <a:r>
              <a:rPr u="sng">
                <a:hlinkClick r:id="rId2" invalidUrl="" action="" tgtFrame="" tooltip="" history="1" highlightClick="0" endSnd="0"/>
              </a:rPr>
              <a:t>www.bffbible.org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Level 2 - The Challenged Marriage"/>
          <p:cNvSpPr txBox="1"/>
          <p:nvPr/>
        </p:nvSpPr>
        <p:spPr>
          <a:xfrm>
            <a:off x="307985" y="1139950"/>
            <a:ext cx="12388830"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స్థాయి 2 -  సవాల్ విసరే వివాహం</a:t>
            </a:r>
          </a:p>
        </p:txBody>
      </p:sp>
      <p:sp>
        <p:nvSpPr>
          <p:cNvPr id="99" name="Vision: Pursue God’s goals of marriage despite temporary setbacks…"/>
          <p:cNvSpPr txBox="1"/>
          <p:nvPr/>
        </p:nvSpPr>
        <p:spPr>
          <a:xfrm>
            <a:off x="144814" y="2255236"/>
            <a:ext cx="5564854" cy="5972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55596" indent="-355596">
              <a:lnSpc>
                <a:spcPct val="90000"/>
              </a:lnSpc>
              <a:spcBef>
                <a:spcPts val="1200"/>
              </a:spcBef>
              <a:buClr>
                <a:srgbClr val="000000"/>
              </a:buClr>
              <a:buSzPct val="80000"/>
              <a:buChar char="•"/>
              <a:defRPr sz="3600">
                <a:latin typeface="Helvetica Light"/>
                <a:ea typeface="Helvetica Light"/>
                <a:cs typeface="Helvetica Light"/>
                <a:sym typeface="Helvetica Light"/>
              </a:defRPr>
            </a:pPr>
            <a:r>
              <a:t>దృష్టి: తాత్కాలికంగా ఎదురుదెబ్బలు తగిలినప్పటికీ వివాహానికి సంబంధించిన దేవుని లక్ష్యాలను అనుసరించండి.</a:t>
            </a:r>
          </a:p>
          <a:p>
            <a:pPr marL="355596" indent="-355596">
              <a:lnSpc>
                <a:spcPct val="90000"/>
              </a:lnSpc>
              <a:spcBef>
                <a:spcPts val="1200"/>
              </a:spcBef>
              <a:buClr>
                <a:srgbClr val="000000"/>
              </a:buClr>
              <a:buSzPct val="80000"/>
              <a:buChar char="•"/>
              <a:defRPr sz="3600">
                <a:latin typeface="Helvetica Light"/>
                <a:ea typeface="Helvetica Light"/>
                <a:cs typeface="Helvetica Light"/>
                <a:sym typeface="Helvetica Light"/>
              </a:defRPr>
            </a:pPr>
            <a:r>
              <a:t>అతని వాక్యం నుండి వస్తున్న దేవుని ఆశలకు లోతైన నిబద్ధతతో వివాహ ఆశలు విధించబడతాయి.</a:t>
            </a:r>
          </a:p>
        </p:txBody>
      </p:sp>
      <p:pic>
        <p:nvPicPr>
          <p:cNvPr id="100" name="000721-0004-000381.jpg" descr="000721-0004-000381.jpg"/>
          <p:cNvPicPr>
            <a:picLocks noChangeAspect="1"/>
          </p:cNvPicPr>
          <p:nvPr/>
        </p:nvPicPr>
        <p:blipFill>
          <a:blip r:embed="rId2">
            <a:extLst/>
          </a:blip>
          <a:stretch>
            <a:fillRect/>
          </a:stretch>
        </p:blipFill>
        <p:spPr>
          <a:xfrm>
            <a:off x="5760485" y="2255236"/>
            <a:ext cx="7266147" cy="4831989"/>
          </a:xfrm>
          <a:prstGeom prst="rect">
            <a:avLst/>
          </a:prstGeom>
          <a:ln w="12700">
            <a:miter lim="400000"/>
          </a:ln>
          <a:effectLst>
            <a:outerShdw sx="100000" sy="100000" kx="0" ky="0" algn="b" rotWithShape="0" blurRad="190500" dist="63500" dir="5400000">
              <a:srgbClr val="000000"/>
            </a:outerShdw>
          </a:effectLst>
        </p:spPr>
      </p:pic>
      <p:sp>
        <p:nvSpPr>
          <p:cNvPr id="101" name="Discouragement comes from regressing from the oneness obtained and step back into a focus on one’s own wants and desires."/>
          <p:cNvSpPr txBox="1"/>
          <p:nvPr/>
        </p:nvSpPr>
        <p:spPr>
          <a:xfrm>
            <a:off x="248365" y="8103538"/>
            <a:ext cx="12823126" cy="13876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55596" indent="-355596">
              <a:lnSpc>
                <a:spcPct val="90000"/>
              </a:lnSpc>
              <a:buClr>
                <a:srgbClr val="000000"/>
              </a:buClr>
              <a:buSzPct val="80000"/>
              <a:buChar char="•"/>
              <a:defRPr sz="3600">
                <a:latin typeface="Helvetica Light"/>
                <a:ea typeface="Helvetica Light"/>
                <a:cs typeface="Helvetica Light"/>
                <a:sym typeface="Helvetica Light"/>
              </a:defRPr>
            </a:lvl1pPr>
          </a:lstStyle>
          <a:p>
            <a:pPr/>
            <a:r>
              <a:t>నిరుత్సాహం అనేది ఒకరి కోరికలు మరియు కోరికలపై దృష్టి కేంద్రీకరించడం నుండి ఏకత్వం నుండి దూరంగా ఉంటుంది.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99">
                                            <p:bg/>
                                          </p:spTgt>
                                        </p:tgtEl>
                                        <p:attrNameLst>
                                          <p:attrName>style.visibility</p:attrName>
                                        </p:attrNameLst>
                                      </p:cBhvr>
                                      <p:to>
                                        <p:strVal val="visible"/>
                                      </p:to>
                                    </p:set>
                                    <p:anim calcmode="lin" valueType="num">
                                      <p:cBhvr>
                                        <p:cTn id="7" dur="2500" fill="hold"/>
                                        <p:tgtEl>
                                          <p:spTgt spid="99">
                                            <p:bg/>
                                          </p:spTgt>
                                        </p:tgtEl>
                                        <p:attrNameLst>
                                          <p:attrName>ppt_x</p:attrName>
                                        </p:attrNameLst>
                                      </p:cBhvr>
                                      <p:tavLst>
                                        <p:tav tm="0">
                                          <p:val>
                                            <p:strVal val="#ppt_x"/>
                                          </p:val>
                                        </p:tav>
                                        <p:tav tm="100000">
                                          <p:val>
                                            <p:strVal val="#ppt_x"/>
                                          </p:val>
                                        </p:tav>
                                      </p:tavLst>
                                    </p:anim>
                                    <p:anim calcmode="lin" valueType="num">
                                      <p:cBhvr>
                                        <p:cTn id="8" dur="2500" fill="hold"/>
                                        <p:tgtEl>
                                          <p:spTgt spid="9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99">
                                            <p:txEl>
                                              <p:pRg st="0" end="0"/>
                                            </p:txEl>
                                          </p:spTgt>
                                        </p:tgtEl>
                                        <p:attrNameLst>
                                          <p:attrName>style.visibility</p:attrName>
                                        </p:attrNameLst>
                                      </p:cBhvr>
                                      <p:to>
                                        <p:strVal val="visible"/>
                                      </p:to>
                                    </p:set>
                                    <p:anim calcmode="lin" valueType="num">
                                      <p:cBhvr>
                                        <p:cTn id="11" dur="25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99">
                                            <p:txEl>
                                              <p:pRg st="1" end="1"/>
                                            </p:txEl>
                                          </p:spTgt>
                                        </p:tgtEl>
                                        <p:attrNameLst>
                                          <p:attrName>style.visibility</p:attrName>
                                        </p:attrNameLst>
                                      </p:cBhvr>
                                      <p:to>
                                        <p:strVal val="visible"/>
                                      </p:to>
                                    </p:set>
                                    <p:anim calcmode="lin" valueType="num">
                                      <p:cBhvr>
                                        <p:cTn id="16" dur="25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ID="10" grpId="2" fill="hold">
                                  <p:stCondLst>
                                    <p:cond delay="0"/>
                                  </p:stCondLst>
                                  <p:iterate type="el" backwards="0">
                                    <p:tmAbs val="0"/>
                                  </p:iterate>
                                  <p:childTnLst>
                                    <p:set>
                                      <p:cBhvr>
                                        <p:cTn id="20" fill="hold"/>
                                        <p:tgtEl>
                                          <p:spTgt spid="100"/>
                                        </p:tgtEl>
                                        <p:attrNameLst>
                                          <p:attrName>style.visibility</p:attrName>
                                        </p:attrNameLst>
                                      </p:cBhvr>
                                      <p:to>
                                        <p:strVal val="visible"/>
                                      </p:to>
                                    </p:set>
                                    <p:animEffect filter="fade" transition="in">
                                      <p:cBhvr>
                                        <p:cTn id="21" dur="2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3" fill="hold">
                                  <p:stCondLst>
                                    <p:cond delay="0"/>
                                  </p:stCondLst>
                                  <p:iterate type="el" backwards="0">
                                    <p:tmAbs val="0"/>
                                  </p:iterate>
                                  <p:childTnLst>
                                    <p:set>
                                      <p:cBhvr>
                                        <p:cTn id="25" fill="hold"/>
                                        <p:tgtEl>
                                          <p:spTgt spid="101"/>
                                        </p:tgtEl>
                                        <p:attrNameLst>
                                          <p:attrName>style.visibility</p:attrName>
                                        </p:attrNameLst>
                                      </p:cBhvr>
                                      <p:to>
                                        <p:strVal val="visible"/>
                                      </p:to>
                                    </p:set>
                                    <p:anim calcmode="lin" valueType="num">
                                      <p:cBhvr>
                                        <p:cTn id="26" dur="2000" fill="hold"/>
                                        <p:tgtEl>
                                          <p:spTgt spid="101"/>
                                        </p:tgtEl>
                                        <p:attrNameLst>
                                          <p:attrName>ppt_x</p:attrName>
                                        </p:attrNameLst>
                                      </p:cBhvr>
                                      <p:tavLst>
                                        <p:tav tm="0">
                                          <p:val>
                                            <p:strVal val="0-#ppt_w/2"/>
                                          </p:val>
                                        </p:tav>
                                        <p:tav tm="100000">
                                          <p:val>
                                            <p:strVal val="#ppt_x"/>
                                          </p:val>
                                        </p:tav>
                                      </p:tavLst>
                                    </p:anim>
                                    <p:anim calcmode="lin" valueType="num">
                                      <p:cBhvr>
                                        <p:cTn id="27" dur="20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3"/>
      <p:bldP build="p" bldLvl="5" animBg="1" rev="0" advAuto="0" spid="99" grpId="1"/>
      <p:bldP build="whole" bldLvl="1" animBg="1" rev="0" advAuto="0" spid="100"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Young Married Couple’s Changing Vision"/>
          <p:cNvSpPr txBox="1"/>
          <p:nvPr/>
        </p:nvSpPr>
        <p:spPr>
          <a:xfrm>
            <a:off x="136097" y="1219312"/>
            <a:ext cx="12732605" cy="930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యువ వివాహిత జంట దృష్టిని మార్చడం</a:t>
            </a:r>
          </a:p>
        </p:txBody>
      </p:sp>
      <p:sp>
        <p:nvSpPr>
          <p:cNvPr id="104" name="Love: I do love being married, but……"/>
          <p:cNvSpPr txBox="1"/>
          <p:nvPr/>
        </p:nvSpPr>
        <p:spPr>
          <a:xfrm>
            <a:off x="202161" y="2056607"/>
            <a:ext cx="11430952" cy="30264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986" indent="-345986">
              <a:spcBef>
                <a:spcPts val="500"/>
              </a:spcBef>
              <a:buClr>
                <a:srgbClr val="000000"/>
              </a:buClr>
              <a:buSzPct val="80000"/>
              <a:buChar char="•"/>
              <a:defRPr sz="3700">
                <a:latin typeface="Helvetica Light"/>
                <a:ea typeface="Helvetica Light"/>
                <a:cs typeface="Helvetica Light"/>
                <a:sym typeface="Helvetica Light"/>
              </a:defRPr>
            </a:pPr>
            <a:r>
              <a:t>ప్రేమ: నాకు పెళ్లంటే చాలా ఇష్టం, కానీ...</a:t>
            </a:r>
          </a:p>
          <a:p>
            <a:pPr marL="345986" indent="-345986">
              <a:spcBef>
                <a:spcPts val="500"/>
              </a:spcBef>
              <a:buClr>
                <a:srgbClr val="000000"/>
              </a:buClr>
              <a:buSzPct val="80000"/>
              <a:buChar char="•"/>
              <a:defRPr sz="3700">
                <a:latin typeface="Helvetica Light"/>
                <a:ea typeface="Helvetica Light"/>
                <a:cs typeface="Helvetica Light"/>
                <a:sym typeface="Helvetica Light"/>
              </a:defRPr>
            </a:pPr>
            <a:r>
              <a:t>కోపం కోల్పోయింది: నేను నా జీవిత భాగస్వామితో నిజంగా కలత చెందుతున్నాను.</a:t>
            </a:r>
          </a:p>
          <a:p>
            <a:pPr marL="345986" indent="-345986">
              <a:spcBef>
                <a:spcPts val="500"/>
              </a:spcBef>
              <a:buClr>
                <a:srgbClr val="000000"/>
              </a:buClr>
              <a:buSzPct val="80000"/>
              <a:buChar char="•"/>
              <a:defRPr sz="3700">
                <a:latin typeface="Helvetica Light"/>
                <a:ea typeface="Helvetica Light"/>
                <a:cs typeface="Helvetica Light"/>
                <a:sym typeface="Helvetica Light"/>
              </a:defRPr>
            </a:pPr>
            <a:r>
              <a:t>దృష్టి కోల్పోవడం: పెళ్లికి ఇదంతా ఉందా? </a:t>
            </a:r>
          </a:p>
        </p:txBody>
      </p:sp>
      <p:sp>
        <p:nvSpPr>
          <p:cNvPr id="105" name="Young Married Couple’s Characteristics"/>
          <p:cNvSpPr txBox="1"/>
          <p:nvPr/>
        </p:nvSpPr>
        <p:spPr>
          <a:xfrm>
            <a:off x="20864" y="5184492"/>
            <a:ext cx="12753889"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యువ వివాహిత జంట యొక్క లక్షణాలు</a:t>
            </a:r>
          </a:p>
        </p:txBody>
      </p:sp>
      <p:sp>
        <p:nvSpPr>
          <p:cNvPr id="106" name="Compromise: I am willing to put my ambitions ahead of our relationship.…"/>
          <p:cNvSpPr txBox="1"/>
          <p:nvPr/>
        </p:nvSpPr>
        <p:spPr>
          <a:xfrm>
            <a:off x="189984" y="5937156"/>
            <a:ext cx="12624831" cy="36106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8" indent="-320038">
              <a:spcBef>
                <a:spcPts val="0"/>
              </a:spcBef>
              <a:buClr>
                <a:srgbClr val="000000"/>
              </a:buClr>
              <a:buSzPct val="80000"/>
              <a:buChar char="•"/>
              <a:defRPr sz="3700">
                <a:latin typeface="Helvetica Light"/>
                <a:ea typeface="Helvetica Light"/>
                <a:cs typeface="Helvetica Light"/>
                <a:sym typeface="Helvetica Light"/>
              </a:defRPr>
            </a:pPr>
            <a:r>
              <a:t>రాజీ: నా సంబంధానికి ముందు నా ఆశయాలను ఉంచడానికి నేను సిద్ధంగా ఉన్నాను.</a:t>
            </a:r>
          </a:p>
          <a:p>
            <a:pPr marL="320038" indent="-320038">
              <a:spcBef>
                <a:spcPts val="0"/>
              </a:spcBef>
              <a:buClr>
                <a:srgbClr val="000000"/>
              </a:buClr>
              <a:buSzPct val="80000"/>
              <a:buChar char="•"/>
              <a:defRPr sz="3700">
                <a:latin typeface="Helvetica Light"/>
                <a:ea typeface="Helvetica Light"/>
                <a:cs typeface="Helvetica Light"/>
                <a:sym typeface="Helvetica Light"/>
              </a:defRPr>
            </a:pPr>
            <a:r>
              <a:t>వంచక: నేను కోరుకున్నది పొందడానికి నేను నిజమైన ప్రేమను నకిలీ చేస్తున్నాను.</a:t>
            </a:r>
          </a:p>
          <a:p>
            <a:pPr marL="320038" indent="-320038">
              <a:spcBef>
                <a:spcPts val="0"/>
              </a:spcBef>
              <a:buClr>
                <a:srgbClr val="000000"/>
              </a:buClr>
              <a:buSzPct val="80000"/>
              <a:buChar char="•"/>
              <a:defRPr sz="3700">
                <a:latin typeface="Helvetica Light"/>
                <a:ea typeface="Helvetica Light"/>
                <a:cs typeface="Helvetica Light"/>
                <a:sym typeface="Helvetica Light"/>
              </a:defRPr>
            </a:pPr>
            <a:r>
              <a:t>వ్యభిచారి: ఇతర సంబంధాల ఆలోచనలను మెరుగ్గా అలరించండి.</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4">
                                            <p:bg/>
                                          </p:spTgt>
                                        </p:tgtEl>
                                        <p:attrNameLst>
                                          <p:attrName>style.visibility</p:attrName>
                                        </p:attrNameLst>
                                      </p:cBhvr>
                                      <p:to>
                                        <p:strVal val="visible"/>
                                      </p:to>
                                    </p:set>
                                    <p:anim calcmode="lin" valueType="num">
                                      <p:cBhvr>
                                        <p:cTn id="7" dur="2500" fill="hold"/>
                                        <p:tgtEl>
                                          <p:spTgt spid="104">
                                            <p:bg/>
                                          </p:spTgt>
                                        </p:tgtEl>
                                        <p:attrNameLst>
                                          <p:attrName>ppt_x</p:attrName>
                                        </p:attrNameLst>
                                      </p:cBhvr>
                                      <p:tavLst>
                                        <p:tav tm="0">
                                          <p:val>
                                            <p:strVal val="#ppt_x"/>
                                          </p:val>
                                        </p:tav>
                                        <p:tav tm="100000">
                                          <p:val>
                                            <p:strVal val="#ppt_x"/>
                                          </p:val>
                                        </p:tav>
                                      </p:tavLst>
                                    </p:anim>
                                    <p:anim calcmode="lin" valueType="num">
                                      <p:cBhvr>
                                        <p:cTn id="8" dur="2500" fill="hold"/>
                                        <p:tgtEl>
                                          <p:spTgt spid="10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4">
                                            <p:txEl>
                                              <p:pRg st="0" end="0"/>
                                            </p:txEl>
                                          </p:spTgt>
                                        </p:tgtEl>
                                        <p:attrNameLst>
                                          <p:attrName>style.visibility</p:attrName>
                                        </p:attrNameLst>
                                      </p:cBhvr>
                                      <p:to>
                                        <p:strVal val="visible"/>
                                      </p:to>
                                    </p:set>
                                    <p:anim calcmode="lin" valueType="num">
                                      <p:cBhvr>
                                        <p:cTn id="11" dur="25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04">
                                            <p:txEl>
                                              <p:pRg st="1" end="1"/>
                                            </p:txEl>
                                          </p:spTgt>
                                        </p:tgtEl>
                                        <p:attrNameLst>
                                          <p:attrName>style.visibility</p:attrName>
                                        </p:attrNameLst>
                                      </p:cBhvr>
                                      <p:to>
                                        <p:strVal val="visible"/>
                                      </p:to>
                                    </p:set>
                                    <p:anim calcmode="lin" valueType="num">
                                      <p:cBhvr>
                                        <p:cTn id="16" dur="2500" fill="hold"/>
                                        <p:tgtEl>
                                          <p:spTgt spid="104">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0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04">
                                            <p:txEl>
                                              <p:pRg st="2" end="2"/>
                                            </p:txEl>
                                          </p:spTgt>
                                        </p:tgtEl>
                                        <p:attrNameLst>
                                          <p:attrName>style.visibility</p:attrName>
                                        </p:attrNameLst>
                                      </p:cBhvr>
                                      <p:to>
                                        <p:strVal val="visible"/>
                                      </p:to>
                                    </p:set>
                                    <p:anim calcmode="lin" valueType="num">
                                      <p:cBhvr>
                                        <p:cTn id="21" dur="25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105"/>
                                        </p:tgtEl>
                                        <p:attrNameLst>
                                          <p:attrName>style.visibility</p:attrName>
                                        </p:attrNameLst>
                                      </p:cBhvr>
                                      <p:to>
                                        <p:strVal val="visible"/>
                                      </p:to>
                                    </p:set>
                                    <p:animEffect filter="fade" transition="in">
                                      <p:cBhvr>
                                        <p:cTn id="27" dur="1500"/>
                                        <p:tgtEl>
                                          <p:spTgt spid="105"/>
                                        </p:tgtEl>
                                      </p:cBhvr>
                                    </p:animEffect>
                                  </p:childTnLst>
                                </p:cTn>
                              </p:par>
                            </p:childTnLst>
                          </p:cTn>
                        </p:par>
                        <p:par>
                          <p:cTn id="28" fill="hold">
                            <p:stCondLst>
                              <p:cond delay="1500"/>
                            </p:stCondLst>
                            <p:childTnLst>
                              <p:par>
                                <p:cTn id="29" presetClass="entr" nodeType="afterEffect" presetSubtype="4" presetID="2" grpId="3" fill="hold">
                                  <p:stCondLst>
                                    <p:cond delay="0"/>
                                  </p:stCondLst>
                                  <p:iterate type="el" backwards="0">
                                    <p:tmAbs val="0"/>
                                  </p:iterate>
                                  <p:childTnLst>
                                    <p:set>
                                      <p:cBhvr>
                                        <p:cTn id="30" fill="hold"/>
                                        <p:tgtEl>
                                          <p:spTgt spid="106">
                                            <p:bg/>
                                          </p:spTgt>
                                        </p:tgtEl>
                                        <p:attrNameLst>
                                          <p:attrName>style.visibility</p:attrName>
                                        </p:attrNameLst>
                                      </p:cBhvr>
                                      <p:to>
                                        <p:strVal val="visible"/>
                                      </p:to>
                                    </p:set>
                                    <p:anim calcmode="lin" valueType="num">
                                      <p:cBhvr>
                                        <p:cTn id="31" dur="2500" fill="hold"/>
                                        <p:tgtEl>
                                          <p:spTgt spid="106">
                                            <p:bg/>
                                          </p:spTgt>
                                        </p:tgtEl>
                                        <p:attrNameLst>
                                          <p:attrName>ppt_x</p:attrName>
                                        </p:attrNameLst>
                                      </p:cBhvr>
                                      <p:tavLst>
                                        <p:tav tm="0">
                                          <p:val>
                                            <p:strVal val="#ppt_x"/>
                                          </p:val>
                                        </p:tav>
                                        <p:tav tm="100000">
                                          <p:val>
                                            <p:strVal val="#ppt_x"/>
                                          </p:val>
                                        </p:tav>
                                      </p:tavLst>
                                    </p:anim>
                                    <p:anim calcmode="lin" valueType="num">
                                      <p:cBhvr>
                                        <p:cTn id="32" dur="2500" fill="hold"/>
                                        <p:tgtEl>
                                          <p:spTgt spid="106">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3" fill="hold">
                                  <p:stCondLst>
                                    <p:cond delay="0"/>
                                  </p:stCondLst>
                                  <p:iterate type="el" backwards="0">
                                    <p:tmAbs val="0"/>
                                  </p:iterate>
                                  <p:childTnLst>
                                    <p:set>
                                      <p:cBhvr>
                                        <p:cTn id="34" fill="hold"/>
                                        <p:tgtEl>
                                          <p:spTgt spid="106">
                                            <p:txEl>
                                              <p:pRg st="0" end="0"/>
                                            </p:txEl>
                                          </p:spTgt>
                                        </p:tgtEl>
                                        <p:attrNameLst>
                                          <p:attrName>style.visibility</p:attrName>
                                        </p:attrNameLst>
                                      </p:cBhvr>
                                      <p:to>
                                        <p:strVal val="visible"/>
                                      </p:to>
                                    </p:set>
                                    <p:anim calcmode="lin" valueType="num">
                                      <p:cBhvr>
                                        <p:cTn id="35" dur="25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36" dur="2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Class="entr" nodeType="afterEffect" presetSubtype="4" presetID="2" grpId="3" fill="hold">
                                  <p:stCondLst>
                                    <p:cond delay="0"/>
                                  </p:stCondLst>
                                  <p:iterate type="el" backwards="0">
                                    <p:tmAbs val="0"/>
                                  </p:iterate>
                                  <p:childTnLst>
                                    <p:set>
                                      <p:cBhvr>
                                        <p:cTn id="39" fill="hold"/>
                                        <p:tgtEl>
                                          <p:spTgt spid="106">
                                            <p:txEl>
                                              <p:pRg st="1" end="1"/>
                                            </p:txEl>
                                          </p:spTgt>
                                        </p:tgtEl>
                                        <p:attrNameLst>
                                          <p:attrName>style.visibility</p:attrName>
                                        </p:attrNameLst>
                                      </p:cBhvr>
                                      <p:to>
                                        <p:strVal val="visible"/>
                                      </p:to>
                                    </p:set>
                                    <p:anim calcmode="lin" valueType="num">
                                      <p:cBhvr>
                                        <p:cTn id="40" dur="25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41" dur="2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par>
                          <p:cTn id="42" fill="hold">
                            <p:stCondLst>
                              <p:cond delay="6500"/>
                            </p:stCondLst>
                            <p:childTnLst>
                              <p:par>
                                <p:cTn id="43" presetClass="entr" nodeType="afterEffect" presetSubtype="4" presetID="2" grpId="3" fill="hold">
                                  <p:stCondLst>
                                    <p:cond delay="0"/>
                                  </p:stCondLst>
                                  <p:iterate type="el" backwards="0">
                                    <p:tmAbs val="0"/>
                                  </p:iterate>
                                  <p:childTnLst>
                                    <p:set>
                                      <p:cBhvr>
                                        <p:cTn id="44" fill="hold"/>
                                        <p:tgtEl>
                                          <p:spTgt spid="106">
                                            <p:txEl>
                                              <p:pRg st="2" end="2"/>
                                            </p:txEl>
                                          </p:spTgt>
                                        </p:tgtEl>
                                        <p:attrNameLst>
                                          <p:attrName>style.visibility</p:attrName>
                                        </p:attrNameLst>
                                      </p:cBhvr>
                                      <p:to>
                                        <p:strVal val="visible"/>
                                      </p:to>
                                    </p:set>
                                    <p:anim calcmode="lin" valueType="num">
                                      <p:cBhvr>
                                        <p:cTn id="45" dur="25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46" dur="2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4" grpId="1"/>
      <p:bldP build="whole" bldLvl="1" animBg="1" rev="0" advAuto="0" spid="105" grpId="2"/>
      <p:bldP build="p" bldLvl="5" animBg="1" rev="0" advAuto="0" spid="106" grpId="3"/>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Young Married Couple’s Challenges"/>
          <p:cNvSpPr txBox="1"/>
          <p:nvPr/>
        </p:nvSpPr>
        <p:spPr>
          <a:xfrm>
            <a:off x="186886" y="1141327"/>
            <a:ext cx="11156361" cy="930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యువ వివాహిత జంట యొక్క సవాళ్లు</a:t>
            </a:r>
          </a:p>
        </p:txBody>
      </p:sp>
      <p:sp>
        <p:nvSpPr>
          <p:cNvPr id="109" name="Needs to allow God’s Word to bring one to Him to retain that vision and commitment.…"/>
          <p:cNvSpPr txBox="1"/>
          <p:nvPr/>
        </p:nvSpPr>
        <p:spPr>
          <a:xfrm>
            <a:off x="232878" y="1938266"/>
            <a:ext cx="12711108" cy="5159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8245" indent="-328245">
              <a:lnSpc>
                <a:spcPct val="90000"/>
              </a:lnSpc>
              <a:spcBef>
                <a:spcPts val="900"/>
              </a:spcBef>
              <a:buClr>
                <a:srgbClr val="000000"/>
              </a:buClr>
              <a:buSzPct val="80000"/>
              <a:buChar char="•"/>
              <a:defRPr sz="3400">
                <a:latin typeface="Helvetica Light"/>
                <a:ea typeface="Helvetica Light"/>
                <a:cs typeface="Helvetica Light"/>
                <a:sym typeface="Helvetica Light"/>
              </a:defRPr>
            </a:pPr>
            <a:r>
              <a:t>ఆ దృష్టిని మరియు నిబద్ధతను నిలుపుకోవడానికి మిమ్మల్ని ఆయన వద్దకు తీసుకురావడానికి దేవుని వాక్యాన్ని అనుమతించండి.</a:t>
            </a:r>
          </a:p>
          <a:p>
            <a:pPr marL="328245" indent="-328245">
              <a:lnSpc>
                <a:spcPct val="90000"/>
              </a:lnSpc>
              <a:spcBef>
                <a:spcPts val="900"/>
              </a:spcBef>
              <a:buClr>
                <a:srgbClr val="000000"/>
              </a:buClr>
              <a:buSzPct val="80000"/>
              <a:buChar char="•"/>
              <a:defRPr sz="3400">
                <a:latin typeface="Helvetica Light"/>
                <a:ea typeface="Helvetica Light"/>
                <a:cs typeface="Helvetica Light"/>
                <a:sym typeface="Helvetica Light"/>
              </a:defRPr>
            </a:pPr>
            <a:r>
              <a:t>వివాహ బంధంలో ఇబ్బందులు మరియు ప్రతిష్టంభనల ద్వారా ప్రార్థనతో పని చేయండి.</a:t>
            </a:r>
          </a:p>
          <a:p>
            <a:pPr marL="328245" indent="-328245">
              <a:lnSpc>
                <a:spcPct val="90000"/>
              </a:lnSpc>
              <a:spcBef>
                <a:spcPts val="900"/>
              </a:spcBef>
              <a:buClr>
                <a:srgbClr val="000000"/>
              </a:buClr>
              <a:buSzPct val="80000"/>
              <a:buChar char="•"/>
              <a:defRPr sz="3400">
                <a:latin typeface="Helvetica Light"/>
                <a:ea typeface="Helvetica Light"/>
                <a:cs typeface="Helvetica Light"/>
                <a:sym typeface="Helvetica Light"/>
              </a:defRPr>
            </a:pPr>
            <a:r>
              <a:t>పట్టుదలతో ఒకరినొకరు క్షమించండి మరియు ఒకరి లోతైన అవసరాలను తీర్చడానికి దేవుణ్ణి విశ్వసించండి.</a:t>
            </a:r>
          </a:p>
          <a:p>
            <a:pPr marL="328245" indent="-328245">
              <a:lnSpc>
                <a:spcPct val="90000"/>
              </a:lnSpc>
              <a:spcBef>
                <a:spcPts val="900"/>
              </a:spcBef>
              <a:buClr>
                <a:srgbClr val="000000"/>
              </a:buClr>
              <a:buSzPct val="80000"/>
              <a:buChar char="•"/>
              <a:defRPr sz="3400">
                <a:latin typeface="Helvetica Light"/>
                <a:ea typeface="Helvetica Light"/>
                <a:cs typeface="Helvetica Light"/>
                <a:sym typeface="Helvetica Light"/>
              </a:defRPr>
            </a:pPr>
            <a:r>
              <a:t>“మీరు నాతో ఎలా ప్రవర్తిస్తారో, నేను మీకు చికిత్స చేస్తాను” అనే ప్రాపంచిక ‘ఫిలియో’ ప్రేమను దాటి యువ జంటలు ముందుకు వెళ్లాలి. </a:t>
            </a:r>
          </a:p>
        </p:txBody>
      </p:sp>
      <p:sp>
        <p:nvSpPr>
          <p:cNvPr id="110" name="Summary"/>
          <p:cNvSpPr txBox="1"/>
          <p:nvPr/>
        </p:nvSpPr>
        <p:spPr>
          <a:xfrm>
            <a:off x="252049" y="7017522"/>
            <a:ext cx="10515339" cy="8242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1" sz="4100"/>
            </a:lvl1pPr>
          </a:lstStyle>
          <a:p>
            <a:pPr/>
            <a:r>
              <a:t>సారాంశం</a:t>
            </a:r>
          </a:p>
        </p:txBody>
      </p:sp>
      <p:sp>
        <p:nvSpPr>
          <p:cNvPr id="111" name="God’s Word gives hope for the confused couple about their future. Marriage works when one allows God to work through the misunderstandings and make-up times. The young married couple often lives out a worldly ‘phileo’ love, “As you treat me, I will treat"/>
          <p:cNvSpPr txBox="1"/>
          <p:nvPr/>
        </p:nvSpPr>
        <p:spPr>
          <a:xfrm>
            <a:off x="654127" y="7688526"/>
            <a:ext cx="11817068" cy="2001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3400">
                <a:latin typeface="Helvetica Light"/>
                <a:ea typeface="Helvetica Light"/>
                <a:cs typeface="Helvetica Light"/>
                <a:sym typeface="Helvetica Light"/>
              </a:defRPr>
            </a:lvl1pPr>
          </a:lstStyle>
          <a:p>
            <a:pPr/>
            <a:r>
              <a:t>గందరగోళంలో ఉన్న జంటకు దేవుని వాక్యం నిరీక్షణనిస్తుంది. అపార్థాలు మరియు మేకప్ సమయాల ద్వారా దేవుడు ఎలా పనిచేస్తాడో మనం చూసినప్పుడు వివాహం అద్భుతంగా పనిచేస్తుంది.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 calcmode="lin" valueType="num">
                                      <p:cBhvr>
                                        <p:cTn id="7" dur="2500" fill="hold"/>
                                        <p:tgtEl>
                                          <p:spTgt spid="109">
                                            <p:bg/>
                                          </p:spTgt>
                                        </p:tgtEl>
                                        <p:attrNameLst>
                                          <p:attrName>ppt_x</p:attrName>
                                        </p:attrNameLst>
                                      </p:cBhvr>
                                      <p:tavLst>
                                        <p:tav tm="0">
                                          <p:val>
                                            <p:strVal val="#ppt_x"/>
                                          </p:val>
                                        </p:tav>
                                        <p:tav tm="100000">
                                          <p:val>
                                            <p:strVal val="#ppt_x"/>
                                          </p:val>
                                        </p:tav>
                                      </p:tavLst>
                                    </p:anim>
                                    <p:anim calcmode="lin" valueType="num">
                                      <p:cBhvr>
                                        <p:cTn id="8" dur="2500" fill="hold"/>
                                        <p:tgtEl>
                                          <p:spTgt spid="10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9">
                                            <p:txEl>
                                              <p:pRg st="0" end="0"/>
                                            </p:txEl>
                                          </p:spTgt>
                                        </p:tgtEl>
                                        <p:attrNameLst>
                                          <p:attrName>style.visibility</p:attrName>
                                        </p:attrNameLst>
                                      </p:cBhvr>
                                      <p:to>
                                        <p:strVal val="visible"/>
                                      </p:to>
                                    </p:set>
                                    <p:anim calcmode="lin" valueType="num">
                                      <p:cBhvr>
                                        <p:cTn id="11" dur="25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09">
                                            <p:txEl>
                                              <p:pRg st="1" end="1"/>
                                            </p:txEl>
                                          </p:spTgt>
                                        </p:tgtEl>
                                        <p:attrNameLst>
                                          <p:attrName>style.visibility</p:attrName>
                                        </p:attrNameLst>
                                      </p:cBhvr>
                                      <p:to>
                                        <p:strVal val="visible"/>
                                      </p:to>
                                    </p:set>
                                    <p:anim calcmode="lin" valueType="num">
                                      <p:cBhvr>
                                        <p:cTn id="16" dur="2500" fill="hold"/>
                                        <p:tgtEl>
                                          <p:spTgt spid="109">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09">
                                            <p:txEl>
                                              <p:pRg st="2" end="2"/>
                                            </p:txEl>
                                          </p:spTgt>
                                        </p:tgtEl>
                                        <p:attrNameLst>
                                          <p:attrName>style.visibility</p:attrName>
                                        </p:attrNameLst>
                                      </p:cBhvr>
                                      <p:to>
                                        <p:strVal val="visible"/>
                                      </p:to>
                                    </p:set>
                                    <p:anim calcmode="lin" valueType="num">
                                      <p:cBhvr>
                                        <p:cTn id="21" dur="25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09">
                                            <p:txEl>
                                              <p:pRg st="3" end="3"/>
                                            </p:txEl>
                                          </p:spTgt>
                                        </p:tgtEl>
                                        <p:attrNameLst>
                                          <p:attrName>style.visibility</p:attrName>
                                        </p:attrNameLst>
                                      </p:cBhvr>
                                      <p:to>
                                        <p:strVal val="visible"/>
                                      </p:to>
                                    </p:set>
                                    <p:anim calcmode="lin" valueType="num">
                                      <p:cBhvr>
                                        <p:cTn id="27" dur="2500" fill="hold"/>
                                        <p:tgtEl>
                                          <p:spTgt spid="109">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1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10"/>
                                        </p:tgtEl>
                                        <p:attrNameLst>
                                          <p:attrName>style.visibility</p:attrName>
                                        </p:attrNameLst>
                                      </p:cBhvr>
                                      <p:to>
                                        <p:strVal val="visible"/>
                                      </p:to>
                                    </p:set>
                                    <p:anim calcmode="lin" valueType="num">
                                      <p:cBhvr>
                                        <p:cTn id="33" dur="2250" fill="hold"/>
                                        <p:tgtEl>
                                          <p:spTgt spid="110"/>
                                        </p:tgtEl>
                                        <p:attrNameLst>
                                          <p:attrName>ppt_x</p:attrName>
                                        </p:attrNameLst>
                                      </p:cBhvr>
                                      <p:tavLst>
                                        <p:tav tm="0">
                                          <p:val>
                                            <p:strVal val="0-#ppt_w/2"/>
                                          </p:val>
                                        </p:tav>
                                        <p:tav tm="100000">
                                          <p:val>
                                            <p:strVal val="#ppt_x"/>
                                          </p:val>
                                        </p:tav>
                                      </p:tavLst>
                                    </p:anim>
                                    <p:anim calcmode="lin" valueType="num">
                                      <p:cBhvr>
                                        <p:cTn id="34" dur="2250" fill="hold"/>
                                        <p:tgtEl>
                                          <p:spTgt spid="110"/>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Class="entr" nodeType="afterEffect" presetSubtype="4" presetID="2" grpId="3" fill="hold">
                                  <p:stCondLst>
                                    <p:cond delay="0"/>
                                  </p:stCondLst>
                                  <p:iterate type="el" backwards="0">
                                    <p:tmAbs val="0"/>
                                  </p:iterate>
                                  <p:childTnLst>
                                    <p:set>
                                      <p:cBhvr>
                                        <p:cTn id="37" fill="hold"/>
                                        <p:tgtEl>
                                          <p:spTgt spid="111">
                                            <p:bg/>
                                          </p:spTgt>
                                        </p:tgtEl>
                                        <p:attrNameLst>
                                          <p:attrName>style.visibility</p:attrName>
                                        </p:attrNameLst>
                                      </p:cBhvr>
                                      <p:to>
                                        <p:strVal val="visible"/>
                                      </p:to>
                                    </p:set>
                                    <p:anim calcmode="lin" valueType="num">
                                      <p:cBhvr>
                                        <p:cTn id="38" dur="2500" fill="hold"/>
                                        <p:tgtEl>
                                          <p:spTgt spid="111">
                                            <p:bg/>
                                          </p:spTgt>
                                        </p:tgtEl>
                                        <p:attrNameLst>
                                          <p:attrName>ppt_x</p:attrName>
                                        </p:attrNameLst>
                                      </p:cBhvr>
                                      <p:tavLst>
                                        <p:tav tm="0">
                                          <p:val>
                                            <p:strVal val="#ppt_x"/>
                                          </p:val>
                                        </p:tav>
                                        <p:tav tm="100000">
                                          <p:val>
                                            <p:strVal val="#ppt_x"/>
                                          </p:val>
                                        </p:tav>
                                      </p:tavLst>
                                    </p:anim>
                                    <p:anim calcmode="lin" valueType="num">
                                      <p:cBhvr>
                                        <p:cTn id="39" dur="2500" fill="hold"/>
                                        <p:tgtEl>
                                          <p:spTgt spid="111">
                                            <p:bg/>
                                          </p:spTgt>
                                        </p:tgtEl>
                                        <p:attrNameLst>
                                          <p:attrName>ppt_y</p:attrName>
                                        </p:attrNameLst>
                                      </p:cBhvr>
                                      <p:tavLst>
                                        <p:tav tm="0">
                                          <p:val>
                                            <p:strVal val="1+#ppt_h/2"/>
                                          </p:val>
                                        </p:tav>
                                        <p:tav tm="100000">
                                          <p:val>
                                            <p:strVal val="#ppt_y"/>
                                          </p:val>
                                        </p:tav>
                                      </p:tavLst>
                                    </p:anim>
                                  </p:childTnLst>
                                </p:cTn>
                              </p:par>
                              <p:par>
                                <p:cTn id="40" presetClass="entr" nodeType="withEffect" presetSubtype="4" presetID="2" grpId="3" fill="hold">
                                  <p:stCondLst>
                                    <p:cond delay="0"/>
                                  </p:stCondLst>
                                  <p:iterate type="el" backwards="0">
                                    <p:tmAbs val="0"/>
                                  </p:iterate>
                                  <p:childTnLst>
                                    <p:set>
                                      <p:cBhvr>
                                        <p:cTn id="41" fill="hold"/>
                                        <p:tgtEl>
                                          <p:spTgt spid="111">
                                            <p:txEl>
                                              <p:pRg st="0" end="0"/>
                                            </p:txEl>
                                          </p:spTgt>
                                        </p:tgtEl>
                                        <p:attrNameLst>
                                          <p:attrName>style.visibility</p:attrName>
                                        </p:attrNameLst>
                                      </p:cBhvr>
                                      <p:to>
                                        <p:strVal val="visible"/>
                                      </p:to>
                                    </p:set>
                                    <p:anim calcmode="lin" valueType="num">
                                      <p:cBhvr>
                                        <p:cTn id="42" dur="2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43" dur="25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1" grpId="3"/>
      <p:bldP build="whole" bldLvl="1" animBg="1" rev="0" advAuto="0" spid="110" grpId="2"/>
      <p:bldP build="p" bldLvl="5" animBg="1" rev="0" advAuto="0" spid="10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God’s Word gives hope for the confused couple about their future. Marriage works when one allows God to work through the misunderstandings and make-up times. The young married couple often lives out a worldly ‘phileo’ love, “As you treat me, I will treat"/>
          <p:cNvSpPr txBox="1"/>
          <p:nvPr/>
        </p:nvSpPr>
        <p:spPr>
          <a:xfrm>
            <a:off x="57738" y="1399829"/>
            <a:ext cx="12889324" cy="82410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3100">
                <a:latin typeface="Helvetica Condensed Medium"/>
                <a:ea typeface="Helvetica Condensed Medium"/>
                <a:cs typeface="Helvetica Condensed Medium"/>
                <a:sym typeface="Helvetica Condensed Medium"/>
              </a:defRPr>
            </a:pPr>
            <a:r>
              <a:t>“మనుష్యుల భాషలతోను దేవదూతల భాషలతోను నేను మాటలాడినను, ప్రేమలేని వాడనైతే మ్రోగెడు కంచును గణగణ లాడు తాళమునై యుందును.”</a:t>
            </a:r>
          </a:p>
          <a:p>
            <a:pPr>
              <a:defRPr sz="3100">
                <a:latin typeface="Helvetica Condensed Medium"/>
                <a:ea typeface="Helvetica Condensed Medium"/>
                <a:cs typeface="Helvetica Condensed Medium"/>
                <a:sym typeface="Helvetica Condensed Medium"/>
              </a:defRPr>
            </a:pPr>
            <a:r>
              <a:t>“ప్రవచించు కృపావరము కలిగి మర్మములన్నియు జ్ఞానమంతయు యెరిగిన వాడనైనను, కొండలను పెకలింపగల పరిపూర్ణ విశ్వాసము గలవాడనైనను, ప్రేమలేని వాడనైతే నేను వ్యర్థును.”</a:t>
            </a:r>
          </a:p>
          <a:p>
            <a:pPr>
              <a:defRPr sz="3100">
                <a:latin typeface="Helvetica Condensed Medium"/>
                <a:ea typeface="Helvetica Condensed Medium"/>
                <a:cs typeface="Helvetica Condensed Medium"/>
                <a:sym typeface="Helvetica Condensed Medium"/>
              </a:defRPr>
            </a:pPr>
            <a:r>
              <a:t>“బీదల పోషణ కొరకు నా ఆస్థినంతయు ఇచ్చినను, కాల్చబడుటకు నా శరీరమును అప్పగించినను, ప్రేమ లేనివాడనైతే నాకు ప్రయోజన మేమియు లేదు.”</a:t>
            </a:r>
          </a:p>
          <a:p>
            <a:pPr>
              <a:defRPr sz="3100">
                <a:latin typeface="Helvetica Condensed Medium"/>
                <a:ea typeface="Helvetica Condensed Medium"/>
                <a:cs typeface="Helvetica Condensed Medium"/>
                <a:sym typeface="Helvetica Condensed Medium"/>
              </a:defRPr>
            </a:pPr>
            <a:r>
              <a:t>“ప్రేమ దీర్ఘకాలము సహించును, దయ చూపించును. ప్రేమ మత్సరపడదు. ప్రేమ డంబముగా ప్రవర్తించదు; అది ఉప్పొంగదు.”</a:t>
            </a:r>
          </a:p>
          <a:p>
            <a:pPr>
              <a:defRPr sz="3100">
                <a:latin typeface="Helvetica Condensed Medium"/>
                <a:ea typeface="Helvetica Condensed Medium"/>
                <a:cs typeface="Helvetica Condensed Medium"/>
                <a:sym typeface="Helvetica Condensed Medium"/>
              </a:defRPr>
            </a:pPr>
            <a:r>
              <a:t>అమర్యాదగా నడువదు; స్వప్రయోజనమును విచారించుకొనదు; త్వరగా కోపపడదు.; అపకారమును మనస్సులో ఉంచుకొనదు.</a:t>
            </a:r>
          </a:p>
          <a:p>
            <a:pPr>
              <a:defRPr sz="3100">
                <a:latin typeface="Helvetica Condensed Medium"/>
                <a:ea typeface="Helvetica Condensed Medium"/>
                <a:cs typeface="Helvetica Condensed Medium"/>
                <a:sym typeface="Helvetica Condensed Medium"/>
              </a:defRPr>
            </a:pPr>
            <a:r>
              <a:t>దుర్నీతి విషయమై సంతోషపడక సత్యమునందు సంతోషించును.కోరిన్:13:4-6</a:t>
            </a:r>
          </a:p>
        </p:txBody>
      </p:sp>
    </p:spTree>
  </p:cSld>
  <p:clrMapOvr>
    <a:masterClrMapping/>
  </p:clrMapOvr>
  <mc:AlternateContent xmlns:mc="http://schemas.openxmlformats.org/markup-compatibility/2006">
    <mc:Choice xmlns:p14="http://schemas.microsoft.com/office/powerpoint/2010/main" Requires="p14">
      <p:transition spd="slow" advClick="1" p14:dur="12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animEffect filter="wipe(up)" transition="in">
                                      <p:cBhvr>
                                        <p:cTn id="7" dur="2500"/>
                                        <p:tgtEl>
                                          <p:spTgt spid="113">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113">
                                            <p:txEl>
                                              <p:pRg st="0" end="0"/>
                                            </p:txEl>
                                          </p:spTgt>
                                        </p:tgtEl>
                                        <p:attrNameLst>
                                          <p:attrName>style.visibility</p:attrName>
                                        </p:attrNameLst>
                                      </p:cBhvr>
                                      <p:to>
                                        <p:strVal val="visible"/>
                                      </p:to>
                                    </p:set>
                                    <p:animEffect filter="wipe(up)" transition="in">
                                      <p:cBhvr>
                                        <p:cTn id="10" dur="2500"/>
                                        <p:tgtEl>
                                          <p:spTgt spid="113">
                                            <p:txEl>
                                              <p:pRg st="0" end="0"/>
                                            </p:txEl>
                                          </p:spTgt>
                                        </p:tgtEl>
                                      </p:cBhvr>
                                    </p:animEffect>
                                  </p:childTnLst>
                                </p:cTn>
                              </p:par>
                            </p:childTnLst>
                          </p:cTn>
                        </p:par>
                        <p:par>
                          <p:cTn id="11" fill="hold">
                            <p:stCondLst>
                              <p:cond delay="2500"/>
                            </p:stCondLst>
                            <p:childTnLst>
                              <p:par>
                                <p:cTn id="12" presetClass="entr" nodeType="afterEffect" presetSubtype="1" presetID="22" grpId="1" fill="hold">
                                  <p:stCondLst>
                                    <p:cond delay="0"/>
                                  </p:stCondLst>
                                  <p:iterate type="el" backwards="0">
                                    <p:tmAbs val="0"/>
                                  </p:iterate>
                                  <p:childTnLst>
                                    <p:set>
                                      <p:cBhvr>
                                        <p:cTn id="13" fill="hold"/>
                                        <p:tgtEl>
                                          <p:spTgt spid="113">
                                            <p:txEl>
                                              <p:pRg st="1" end="1"/>
                                            </p:txEl>
                                          </p:spTgt>
                                        </p:tgtEl>
                                        <p:attrNameLst>
                                          <p:attrName>style.visibility</p:attrName>
                                        </p:attrNameLst>
                                      </p:cBhvr>
                                      <p:to>
                                        <p:strVal val="visible"/>
                                      </p:to>
                                    </p:set>
                                    <p:animEffect filter="wipe(up)" transition="in">
                                      <p:cBhvr>
                                        <p:cTn id="14" dur="2500"/>
                                        <p:tgtEl>
                                          <p:spTgt spid="113">
                                            <p:txEl>
                                              <p:pRg st="1" end="1"/>
                                            </p:txEl>
                                          </p:spTgt>
                                        </p:tgtEl>
                                      </p:cBhvr>
                                    </p:animEffect>
                                  </p:childTnLst>
                                </p:cTn>
                              </p:par>
                            </p:childTnLst>
                          </p:cTn>
                        </p:par>
                        <p:par>
                          <p:cTn id="15" fill="hold">
                            <p:stCondLst>
                              <p:cond delay="5000"/>
                            </p:stCondLst>
                            <p:childTnLst>
                              <p:par>
                                <p:cTn id="16" presetClass="entr" nodeType="afterEffect" presetSubtype="1" presetID="22" grpId="1" fill="hold">
                                  <p:stCondLst>
                                    <p:cond delay="0"/>
                                  </p:stCondLst>
                                  <p:iterate type="el" backwards="0">
                                    <p:tmAbs val="0"/>
                                  </p:iterate>
                                  <p:childTnLst>
                                    <p:set>
                                      <p:cBhvr>
                                        <p:cTn id="17" fill="hold"/>
                                        <p:tgtEl>
                                          <p:spTgt spid="113">
                                            <p:txEl>
                                              <p:pRg st="2" end="2"/>
                                            </p:txEl>
                                          </p:spTgt>
                                        </p:tgtEl>
                                        <p:attrNameLst>
                                          <p:attrName>style.visibility</p:attrName>
                                        </p:attrNameLst>
                                      </p:cBhvr>
                                      <p:to>
                                        <p:strVal val="visible"/>
                                      </p:to>
                                    </p:set>
                                    <p:animEffect filter="wipe(up)" transition="in">
                                      <p:cBhvr>
                                        <p:cTn id="18" dur="2500"/>
                                        <p:tgtEl>
                                          <p:spTgt spid="113">
                                            <p:txEl>
                                              <p:pRg st="2" end="2"/>
                                            </p:txEl>
                                          </p:spTgt>
                                        </p:tgtEl>
                                      </p:cBhvr>
                                    </p:animEffect>
                                  </p:childTnLst>
                                </p:cTn>
                              </p:par>
                            </p:childTnLst>
                          </p:cTn>
                        </p:par>
                        <p:par>
                          <p:cTn id="19" fill="hold">
                            <p:stCondLst>
                              <p:cond delay="7500"/>
                            </p:stCondLst>
                            <p:childTnLst>
                              <p:par>
                                <p:cTn id="20" presetClass="entr" nodeType="afterEffect" presetSubtype="1" presetID="22" grpId="1" fill="hold">
                                  <p:stCondLst>
                                    <p:cond delay="0"/>
                                  </p:stCondLst>
                                  <p:iterate type="el" backwards="0">
                                    <p:tmAbs val="0"/>
                                  </p:iterate>
                                  <p:childTnLst>
                                    <p:set>
                                      <p:cBhvr>
                                        <p:cTn id="21" fill="hold"/>
                                        <p:tgtEl>
                                          <p:spTgt spid="113">
                                            <p:txEl>
                                              <p:pRg st="3" end="3"/>
                                            </p:txEl>
                                          </p:spTgt>
                                        </p:tgtEl>
                                        <p:attrNameLst>
                                          <p:attrName>style.visibility</p:attrName>
                                        </p:attrNameLst>
                                      </p:cBhvr>
                                      <p:to>
                                        <p:strVal val="visible"/>
                                      </p:to>
                                    </p:set>
                                    <p:animEffect filter="wipe(up)" transition="in">
                                      <p:cBhvr>
                                        <p:cTn id="22" dur="2500"/>
                                        <p:tgtEl>
                                          <p:spTgt spid="113">
                                            <p:txEl>
                                              <p:pRg st="3" end="3"/>
                                            </p:txEl>
                                          </p:spTgt>
                                        </p:tgtEl>
                                      </p:cBhvr>
                                    </p:animEffect>
                                  </p:childTnLst>
                                </p:cTn>
                              </p:par>
                            </p:childTnLst>
                          </p:cTn>
                        </p:par>
                        <p:par>
                          <p:cTn id="23" fill="hold">
                            <p:stCondLst>
                              <p:cond delay="10000"/>
                            </p:stCondLst>
                            <p:childTnLst>
                              <p:par>
                                <p:cTn id="24" presetClass="entr" nodeType="afterEffect" presetSubtype="1" presetID="22" grpId="1" fill="hold">
                                  <p:stCondLst>
                                    <p:cond delay="0"/>
                                  </p:stCondLst>
                                  <p:iterate type="el" backwards="0">
                                    <p:tmAbs val="0"/>
                                  </p:iterate>
                                  <p:childTnLst>
                                    <p:set>
                                      <p:cBhvr>
                                        <p:cTn id="25" fill="hold"/>
                                        <p:tgtEl>
                                          <p:spTgt spid="113">
                                            <p:txEl>
                                              <p:pRg st="4" end="4"/>
                                            </p:txEl>
                                          </p:spTgt>
                                        </p:tgtEl>
                                        <p:attrNameLst>
                                          <p:attrName>style.visibility</p:attrName>
                                        </p:attrNameLst>
                                      </p:cBhvr>
                                      <p:to>
                                        <p:strVal val="visible"/>
                                      </p:to>
                                    </p:set>
                                    <p:animEffect filter="wipe(up)" transition="in">
                                      <p:cBhvr>
                                        <p:cTn id="26" dur="2500"/>
                                        <p:tgtEl>
                                          <p:spTgt spid="113">
                                            <p:txEl>
                                              <p:pRg st="4" end="4"/>
                                            </p:txEl>
                                          </p:spTgt>
                                        </p:tgtEl>
                                      </p:cBhvr>
                                    </p:animEffect>
                                  </p:childTnLst>
                                </p:cTn>
                              </p:par>
                            </p:childTnLst>
                          </p:cTn>
                        </p:par>
                        <p:par>
                          <p:cTn id="27" fill="hold">
                            <p:stCondLst>
                              <p:cond delay="12500"/>
                            </p:stCondLst>
                            <p:childTnLst>
                              <p:par>
                                <p:cTn id="28" presetClass="entr" nodeType="afterEffect" presetSubtype="1" presetID="22" grpId="1" fill="hold">
                                  <p:stCondLst>
                                    <p:cond delay="0"/>
                                  </p:stCondLst>
                                  <p:iterate type="el" backwards="0">
                                    <p:tmAbs val="0"/>
                                  </p:iterate>
                                  <p:childTnLst>
                                    <p:set>
                                      <p:cBhvr>
                                        <p:cTn id="29" fill="hold"/>
                                        <p:tgtEl>
                                          <p:spTgt spid="113">
                                            <p:txEl>
                                              <p:pRg st="5" end="5"/>
                                            </p:txEl>
                                          </p:spTgt>
                                        </p:tgtEl>
                                        <p:attrNameLst>
                                          <p:attrName>style.visibility</p:attrName>
                                        </p:attrNameLst>
                                      </p:cBhvr>
                                      <p:to>
                                        <p:strVal val="visible"/>
                                      </p:to>
                                    </p:set>
                                    <p:animEffect filter="wipe(up)" transition="in">
                                      <p:cBhvr>
                                        <p:cTn id="30" dur="2500"/>
                                        <p:tgtEl>
                                          <p:spTgt spid="11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Vision: A steady devotion towards one’s spouse…"/>
          <p:cNvSpPr txBox="1"/>
          <p:nvPr/>
        </p:nvSpPr>
        <p:spPr>
          <a:xfrm>
            <a:off x="113448" y="2548334"/>
            <a:ext cx="6046523" cy="63436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97709" indent="-297709">
              <a:spcBef>
                <a:spcPts val="1800"/>
              </a:spcBef>
              <a:buClr>
                <a:srgbClr val="000000"/>
              </a:buClr>
              <a:buSzPct val="80000"/>
              <a:buChar char="•"/>
              <a:defRPr sz="3500">
                <a:latin typeface="Helvetica Light"/>
                <a:ea typeface="Helvetica Light"/>
                <a:cs typeface="Helvetica Light"/>
                <a:sym typeface="Helvetica Light"/>
              </a:defRPr>
            </a:pPr>
            <a:r>
              <a:t>దృష్టి: ఒకరి జీవిత భాగస్వామి పట్ల స్థిరమైన భక్తి (అగాపే ప్రేమ).</a:t>
            </a:r>
          </a:p>
          <a:p>
            <a:pPr marL="297709" indent="-297709">
              <a:spcBef>
                <a:spcPts val="1800"/>
              </a:spcBef>
              <a:buClr>
                <a:srgbClr val="000000"/>
              </a:buClr>
              <a:buSzPct val="80000"/>
              <a:buChar char="•"/>
              <a:defRPr sz="3500">
                <a:latin typeface="Helvetica Light"/>
                <a:ea typeface="Helvetica Light"/>
                <a:cs typeface="Helvetica Light"/>
                <a:sym typeface="Helvetica Light"/>
              </a:defRPr>
            </a:pPr>
            <a:r>
              <a:t>క్రీస్తు ప్రేమ అనేది పరిపక్వమైన ప్రేమ, మన దృక్పథాలను, మాటలను మరియు స్పర్శలను మరింత మెరుగుపరుస్తుంది, మనతో విభేదించే లేదా మన వివాహంలో అభద్రతను కలిగించే వారిని ప్రేమించేలా చేస్తుంది.</a:t>
            </a:r>
          </a:p>
        </p:txBody>
      </p:sp>
      <p:sp>
        <p:nvSpPr>
          <p:cNvPr id="116" name="Level 3 - Mature Responses from God’s Love"/>
          <p:cNvSpPr txBox="1"/>
          <p:nvPr/>
        </p:nvSpPr>
        <p:spPr>
          <a:xfrm>
            <a:off x="142149" y="1292294"/>
            <a:ext cx="12566598" cy="801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39" sz="3900"/>
            </a:lvl1pPr>
          </a:lstStyle>
          <a:p>
            <a:pPr/>
            <a:r>
              <a:t>స్థాయి 3 - దేవుని ప్రేమ నుండి పరిణతి చెందిన ప్రతిస్పందనలు </a:t>
            </a:r>
          </a:p>
        </p:txBody>
      </p:sp>
      <p:grpSp>
        <p:nvGrpSpPr>
          <p:cNvPr id="120" name="Group"/>
          <p:cNvGrpSpPr/>
          <p:nvPr/>
        </p:nvGrpSpPr>
        <p:grpSpPr>
          <a:xfrm>
            <a:off x="7042838" y="2133444"/>
            <a:ext cx="6343255" cy="7716974"/>
            <a:chOff x="0" y="0"/>
            <a:chExt cx="6343253" cy="7716973"/>
          </a:xfrm>
        </p:grpSpPr>
        <p:pic>
          <p:nvPicPr>
            <p:cNvPr id="117" name="abstract-rainbow-6296890_1280.jpeg" descr="abstract-rainbow-6296890_1280.jpeg"/>
            <p:cNvPicPr>
              <a:picLocks noChangeAspect="1"/>
            </p:cNvPicPr>
            <p:nvPr/>
          </p:nvPicPr>
          <p:blipFill>
            <a:blip r:embed="rId2">
              <a:extLst/>
            </a:blip>
            <a:srcRect l="19308" t="250" r="21418" b="11004"/>
            <a:stretch>
              <a:fillRect/>
            </a:stretch>
          </p:blipFill>
          <p:spPr>
            <a:xfrm>
              <a:off x="63074" y="0"/>
              <a:ext cx="6008527" cy="7716974"/>
            </a:xfrm>
            <a:prstGeom prst="rect">
              <a:avLst/>
            </a:prstGeom>
            <a:ln w="38100" cap="flat">
              <a:solidFill>
                <a:srgbClr val="FFFFFF"/>
              </a:solidFill>
              <a:prstDash val="solid"/>
              <a:round/>
            </a:ln>
            <a:effectLst>
              <a:outerShdw sx="100000" sy="100000" kx="0" ky="0" algn="b" rotWithShape="0" blurRad="38100" dist="25400" dir="5400000">
                <a:srgbClr val="000000">
                  <a:alpha val="50000"/>
                </a:srgbClr>
              </a:outerShdw>
            </a:effectLst>
          </p:spPr>
        </p:pic>
        <p:pic>
          <p:nvPicPr>
            <p:cNvPr id="118" name="wedding-1335649_1920.png" descr="wedding-1335649_1920.png"/>
            <p:cNvPicPr>
              <a:picLocks noChangeAspect="1"/>
            </p:cNvPicPr>
            <p:nvPr/>
          </p:nvPicPr>
          <p:blipFill>
            <a:blip r:embed="rId3">
              <a:extLst/>
            </a:blip>
            <a:stretch>
              <a:fillRect/>
            </a:stretch>
          </p:blipFill>
          <p:spPr>
            <a:xfrm rot="19281396">
              <a:off x="489264" y="2039034"/>
              <a:ext cx="5364725" cy="3447954"/>
            </a:xfrm>
            <a:prstGeom prst="rect">
              <a:avLst/>
            </a:prstGeom>
            <a:ln w="12700" cap="flat">
              <a:noFill/>
              <a:miter lim="400000"/>
            </a:ln>
            <a:effectLst/>
          </p:spPr>
        </p:pic>
        <p:sp>
          <p:nvSpPr>
            <p:cNvPr id="119" name="అమర్యాదగా నడువదు; స్వప్రయోజనమును విచారించుకొనదు; త్వరగా కోపపడదు.; అపకారమును మనస్సులో ఉంచుకొనదు.…"/>
            <p:cNvSpPr txBox="1"/>
            <p:nvPr/>
          </p:nvSpPr>
          <p:spPr>
            <a:xfrm>
              <a:off x="575126" y="222408"/>
              <a:ext cx="5655158" cy="7272022"/>
            </a:xfrm>
            <a:prstGeom prst="rect">
              <a:avLst/>
            </a:prstGeom>
            <a:no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sz="3200">
                  <a:latin typeface="Apple Chancery"/>
                  <a:ea typeface="Apple Chancery"/>
                  <a:cs typeface="Apple Chancery"/>
                  <a:sym typeface="Apple Chancery"/>
                </a:defRPr>
              </a:pPr>
              <a:r>
                <a:t>అమర్యాదగా నడువదు; స్వప్రయోజనమును విచారించుకొనదు; త్వరగా </a:t>
              </a:r>
              <a:r>
                <a:rPr sz="3800"/>
                <a:t>కోపపడదు.; అపకారమును మనస్సులో ఉంచుకొనదు.</a:t>
              </a:r>
            </a:p>
            <a:p>
              <a:pPr algn="ctr">
                <a:defRPr sz="3800">
                  <a:latin typeface="Apple Chancery"/>
                  <a:ea typeface="Apple Chancery"/>
                  <a:cs typeface="Apple Chancery"/>
                  <a:sym typeface="Apple Chancery"/>
                </a:defRPr>
              </a:pPr>
              <a:r>
                <a:t>దుర్నీతి విషయమై సంతోషపడక సత్యమునందు సంతోషించును.</a:t>
              </a:r>
            </a:p>
            <a:p>
              <a:pPr algn="ctr">
                <a:defRPr sz="3200">
                  <a:latin typeface="Apple Chancery"/>
                  <a:ea typeface="Apple Chancery"/>
                  <a:cs typeface="Apple Chancery"/>
                  <a:sym typeface="Apple Chancery"/>
                </a:defRPr>
              </a:pPr>
              <a:r>
                <a:t>కోరిన్:13:4-6</a:t>
              </a:r>
            </a:p>
          </p:txBody>
        </p:sp>
      </p:grpSp>
    </p:spTree>
  </p:cSld>
  <p:clrMapOvr>
    <a:masterClrMapping/>
  </p:clrMapOvr>
  <mc:AlternateContent xmlns:mc="http://schemas.openxmlformats.org/markup-compatibility/2006">
    <mc:Choice xmlns:p14="http://schemas.microsoft.com/office/powerpoint/2010/main" Requires="p14">
      <p:transition spd="slow" advClick="1" p14:dur="12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0"/>
                                        </p:tgtEl>
                                        <p:attrNameLst>
                                          <p:attrName>style.visibility</p:attrName>
                                        </p:attrNameLst>
                                      </p:cBhvr>
                                      <p:to>
                                        <p:strVal val="visible"/>
                                      </p:to>
                                    </p:set>
                                    <p:animEffect filter="wipe(left)" transition="in">
                                      <p:cBhvr>
                                        <p:cTn id="7" dur="2000"/>
                                        <p:tgtEl>
                                          <p:spTgt spid="120"/>
                                        </p:tgtEl>
                                      </p:cBhvr>
                                    </p:animEffect>
                                  </p:childTnLst>
                                </p:cTn>
                              </p:par>
                            </p:childTnLst>
                          </p:cTn>
                        </p:par>
                        <p:par>
                          <p:cTn id="8" fill="hold">
                            <p:stCondLst>
                              <p:cond delay="2000"/>
                            </p:stCondLst>
                            <p:childTnLst>
                              <p:par>
                                <p:cTn id="9" presetClass="entr" nodeType="afterEffect" presetSubtype="4" presetID="2" grpId="2" fill="hold">
                                  <p:stCondLst>
                                    <p:cond delay="0"/>
                                  </p:stCondLst>
                                  <p:iterate type="el" backwards="0">
                                    <p:tmAbs val="0"/>
                                  </p:iterate>
                                  <p:childTnLst>
                                    <p:set>
                                      <p:cBhvr>
                                        <p:cTn id="10" fill="hold"/>
                                        <p:tgtEl>
                                          <p:spTgt spid="115">
                                            <p:bg/>
                                          </p:spTgt>
                                        </p:tgtEl>
                                        <p:attrNameLst>
                                          <p:attrName>style.visibility</p:attrName>
                                        </p:attrNameLst>
                                      </p:cBhvr>
                                      <p:to>
                                        <p:strVal val="visible"/>
                                      </p:to>
                                    </p:set>
                                    <p:anim calcmode="lin" valueType="num">
                                      <p:cBhvr>
                                        <p:cTn id="11" dur="2500" fill="hold"/>
                                        <p:tgtEl>
                                          <p:spTgt spid="115">
                                            <p:bg/>
                                          </p:spTgt>
                                        </p:tgtEl>
                                        <p:attrNameLst>
                                          <p:attrName>ppt_x</p:attrName>
                                        </p:attrNameLst>
                                      </p:cBhvr>
                                      <p:tavLst>
                                        <p:tav tm="0">
                                          <p:val>
                                            <p:strVal val="#ppt_x"/>
                                          </p:val>
                                        </p:tav>
                                        <p:tav tm="100000">
                                          <p:val>
                                            <p:strVal val="#ppt_x"/>
                                          </p:val>
                                        </p:tav>
                                      </p:tavLst>
                                    </p:anim>
                                    <p:anim calcmode="lin" valueType="num">
                                      <p:cBhvr>
                                        <p:cTn id="12" dur="2500" fill="hold"/>
                                        <p:tgtEl>
                                          <p:spTgt spid="115">
                                            <p:bg/>
                                          </p:spTgt>
                                        </p:tgtEl>
                                        <p:attrNameLst>
                                          <p:attrName>ppt_y</p:attrName>
                                        </p:attrNameLst>
                                      </p:cBhvr>
                                      <p:tavLst>
                                        <p:tav tm="0">
                                          <p:val>
                                            <p:strVal val="1+#ppt_h/2"/>
                                          </p:val>
                                        </p:tav>
                                        <p:tav tm="100000">
                                          <p:val>
                                            <p:strVal val="#ppt_y"/>
                                          </p:val>
                                        </p:tav>
                                      </p:tavLst>
                                    </p:anim>
                                  </p:childTnLst>
                                </p:cTn>
                              </p:par>
                              <p:par>
                                <p:cTn id="13" presetClass="entr" nodeType="withEffect" presetSubtype="4" presetID="2" grpId="2" fill="hold">
                                  <p:stCondLst>
                                    <p:cond delay="0"/>
                                  </p:stCondLst>
                                  <p:iterate type="el" backwards="0">
                                    <p:tmAbs val="0"/>
                                  </p:iterate>
                                  <p:childTnLst>
                                    <p:set>
                                      <p:cBhvr>
                                        <p:cTn id="14" fill="hold"/>
                                        <p:tgtEl>
                                          <p:spTgt spid="115">
                                            <p:txEl>
                                              <p:pRg st="0" end="0"/>
                                            </p:txEl>
                                          </p:spTgt>
                                        </p:tgtEl>
                                        <p:attrNameLst>
                                          <p:attrName>style.visibility</p:attrName>
                                        </p:attrNameLst>
                                      </p:cBhvr>
                                      <p:to>
                                        <p:strVal val="visible"/>
                                      </p:to>
                                    </p:set>
                                    <p:anim calcmode="lin" valueType="num">
                                      <p:cBhvr>
                                        <p:cTn id="15" dur="2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11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Class="entr" nodeType="afterEffect" presetSubtype="4" presetID="2" grpId="2" fill="hold">
                                  <p:stCondLst>
                                    <p:cond delay="0"/>
                                  </p:stCondLst>
                                  <p:iterate type="el" backwards="0">
                                    <p:tmAbs val="0"/>
                                  </p:iterate>
                                  <p:childTnLst>
                                    <p:set>
                                      <p:cBhvr>
                                        <p:cTn id="19" fill="hold"/>
                                        <p:tgtEl>
                                          <p:spTgt spid="115">
                                            <p:txEl>
                                              <p:pRg st="1" end="1"/>
                                            </p:txEl>
                                          </p:spTgt>
                                        </p:tgtEl>
                                        <p:attrNameLst>
                                          <p:attrName>style.visibility</p:attrName>
                                        </p:attrNameLst>
                                      </p:cBhvr>
                                      <p:to>
                                        <p:strVal val="visible"/>
                                      </p:to>
                                    </p:set>
                                    <p:anim calcmode="lin" valueType="num">
                                      <p:cBhvr>
                                        <p:cTn id="20" dur="25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21" dur="2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P build="p" bldLvl="5" animBg="1" rev="0" advAuto="0" spid="115"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Mature Married Couple’s Love"/>
          <p:cNvSpPr txBox="1"/>
          <p:nvPr/>
        </p:nvSpPr>
        <p:spPr>
          <a:xfrm>
            <a:off x="207385" y="1265261"/>
            <a:ext cx="11156358"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పరిణతి చెందిన వివాహిత జంట ప్రేమ</a:t>
            </a:r>
          </a:p>
        </p:txBody>
      </p:sp>
      <p:sp>
        <p:nvSpPr>
          <p:cNvPr id="123" name="I make sacrifices for him/her.…"/>
          <p:cNvSpPr txBox="1"/>
          <p:nvPr/>
        </p:nvSpPr>
        <p:spPr>
          <a:xfrm>
            <a:off x="202160" y="2262708"/>
            <a:ext cx="12600480" cy="7076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97710" indent="-297710">
              <a:spcBef>
                <a:spcPts val="1000"/>
              </a:spcBef>
              <a:buClr>
                <a:srgbClr val="000000"/>
              </a:buClr>
              <a:buSzPct val="80000"/>
              <a:buChar char="•"/>
              <a:defRPr sz="3800">
                <a:latin typeface="Helvetica Light"/>
                <a:ea typeface="Helvetica Light"/>
                <a:cs typeface="Helvetica Light"/>
                <a:sym typeface="Helvetica Light"/>
              </a:defRPr>
            </a:pPr>
            <a:r>
              <a:t>నేను అతని/ఆమె కోసం త్యాగాలు చేస్తాను.</a:t>
            </a:r>
          </a:p>
          <a:p>
            <a:pPr marL="297710" indent="-297710">
              <a:spcBef>
                <a:spcPts val="1000"/>
              </a:spcBef>
              <a:buClr>
                <a:srgbClr val="000000"/>
              </a:buClr>
              <a:buSzPct val="80000"/>
              <a:buChar char="•"/>
              <a:defRPr sz="3800">
                <a:latin typeface="Helvetica Light"/>
                <a:ea typeface="Helvetica Light"/>
                <a:cs typeface="Helvetica Light"/>
                <a:sym typeface="Helvetica Light"/>
              </a:defRPr>
            </a:pPr>
            <a:r>
              <a:t>కొన్నిసార్లు, నేను నా జీవిత భాగస్వామికి సేవ చేయడంలో చాలా బిజీగా ఉన్నాను, నన్ను నేను మరచిపోతాను.</a:t>
            </a:r>
          </a:p>
          <a:p>
            <a:pPr marL="297710" indent="-297710">
              <a:spcBef>
                <a:spcPts val="1000"/>
              </a:spcBef>
              <a:buClr>
                <a:srgbClr val="000000"/>
              </a:buClr>
              <a:buSzPct val="80000"/>
              <a:buChar char="•"/>
              <a:defRPr sz="3800">
                <a:latin typeface="Helvetica Light"/>
                <a:ea typeface="Helvetica Light"/>
                <a:cs typeface="Helvetica Light"/>
                <a:sym typeface="Helvetica Light"/>
              </a:defRPr>
            </a:pPr>
            <a:r>
              <a:t>నాకు అన్యాయం జరిగినప్పుడు, నేను సాధారణంగా త్వరగా క్షమించగలను.</a:t>
            </a:r>
          </a:p>
          <a:p>
            <a:pPr marL="297710" indent="-297710">
              <a:spcBef>
                <a:spcPts val="1000"/>
              </a:spcBef>
              <a:buClr>
                <a:srgbClr val="000000"/>
              </a:buClr>
              <a:buSzPct val="80000"/>
              <a:buChar char="•"/>
              <a:defRPr sz="3800">
                <a:latin typeface="Helvetica Light"/>
                <a:ea typeface="Helvetica Light"/>
                <a:cs typeface="Helvetica Light"/>
                <a:sym typeface="Helvetica Light"/>
              </a:defRPr>
            </a:pPr>
            <a:r>
              <a:t>సమస్య నా దారిలోకి రావడం కాదు, నా జీవిత భాగస్వామి ద్వారా దేవుడు నాకు ఏమి బోధిస్తాడో చూడడం.</a:t>
            </a:r>
          </a:p>
          <a:p>
            <a:pPr marL="297710" indent="-297710">
              <a:spcBef>
                <a:spcPts val="1000"/>
              </a:spcBef>
              <a:buClr>
                <a:srgbClr val="000000"/>
              </a:buClr>
              <a:buSzPct val="80000"/>
              <a:buChar char="•"/>
              <a:defRPr sz="3800">
                <a:latin typeface="Helvetica Light"/>
                <a:ea typeface="Helvetica Light"/>
                <a:cs typeface="Helvetica Light"/>
                <a:sym typeface="Helvetica Light"/>
              </a:defRPr>
            </a:pPr>
            <a:r>
              <a:t>నేను నా జీవిత భాగస్వామి యొక్క అవసరాలను కనుగొంటాను, తద్వారా నేను అతనిని/ఆమెను సంతోషపెట్టగలను.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3">
                                            <p:bg/>
                                          </p:spTgt>
                                        </p:tgtEl>
                                        <p:attrNameLst>
                                          <p:attrName>style.visibility</p:attrName>
                                        </p:attrNameLst>
                                      </p:cBhvr>
                                      <p:to>
                                        <p:strVal val="visible"/>
                                      </p:to>
                                    </p:set>
                                    <p:anim calcmode="lin" valueType="num">
                                      <p:cBhvr>
                                        <p:cTn id="7" dur="2500" fill="hold"/>
                                        <p:tgtEl>
                                          <p:spTgt spid="123">
                                            <p:bg/>
                                          </p:spTgt>
                                        </p:tgtEl>
                                        <p:attrNameLst>
                                          <p:attrName>ppt_x</p:attrName>
                                        </p:attrNameLst>
                                      </p:cBhvr>
                                      <p:tavLst>
                                        <p:tav tm="0">
                                          <p:val>
                                            <p:strVal val="#ppt_x"/>
                                          </p:val>
                                        </p:tav>
                                        <p:tav tm="100000">
                                          <p:val>
                                            <p:strVal val="#ppt_x"/>
                                          </p:val>
                                        </p:tav>
                                      </p:tavLst>
                                    </p:anim>
                                    <p:anim calcmode="lin" valueType="num">
                                      <p:cBhvr>
                                        <p:cTn id="8" dur="2500" fill="hold"/>
                                        <p:tgtEl>
                                          <p:spTgt spid="12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3">
                                            <p:txEl>
                                              <p:pRg st="0" end="0"/>
                                            </p:txEl>
                                          </p:spTgt>
                                        </p:tgtEl>
                                        <p:attrNameLst>
                                          <p:attrName>style.visibility</p:attrName>
                                        </p:attrNameLst>
                                      </p:cBhvr>
                                      <p:to>
                                        <p:strVal val="visible"/>
                                      </p:to>
                                    </p:set>
                                    <p:anim calcmode="lin" valueType="num">
                                      <p:cBhvr>
                                        <p:cTn id="11" dur="2500" fill="hold"/>
                                        <p:tgtEl>
                                          <p:spTgt spid="12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3">
                                            <p:txEl>
                                              <p:pRg st="1" end="1"/>
                                            </p:txEl>
                                          </p:spTgt>
                                        </p:tgtEl>
                                        <p:attrNameLst>
                                          <p:attrName>style.visibility</p:attrName>
                                        </p:attrNameLst>
                                      </p:cBhvr>
                                      <p:to>
                                        <p:strVal val="visible"/>
                                      </p:to>
                                    </p:set>
                                    <p:anim calcmode="lin" valueType="num">
                                      <p:cBhvr>
                                        <p:cTn id="16" dur="2500" fill="hold"/>
                                        <p:tgtEl>
                                          <p:spTgt spid="123">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23">
                                            <p:txEl>
                                              <p:pRg st="2" end="2"/>
                                            </p:txEl>
                                          </p:spTgt>
                                        </p:tgtEl>
                                        <p:attrNameLst>
                                          <p:attrName>style.visibility</p:attrName>
                                        </p:attrNameLst>
                                      </p:cBhvr>
                                      <p:to>
                                        <p:strVal val="visible"/>
                                      </p:to>
                                    </p:set>
                                    <p:anim calcmode="lin" valueType="num">
                                      <p:cBhvr>
                                        <p:cTn id="21" dur="2500" fill="hold"/>
                                        <p:tgtEl>
                                          <p:spTgt spid="123">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4" presetID="2" grpId="1" fill="hold">
                                  <p:stCondLst>
                                    <p:cond delay="0"/>
                                  </p:stCondLst>
                                  <p:iterate type="el" backwards="0">
                                    <p:tmAbs val="0"/>
                                  </p:iterate>
                                  <p:childTnLst>
                                    <p:set>
                                      <p:cBhvr>
                                        <p:cTn id="25" fill="hold"/>
                                        <p:tgtEl>
                                          <p:spTgt spid="123">
                                            <p:txEl>
                                              <p:pRg st="3" end="3"/>
                                            </p:txEl>
                                          </p:spTgt>
                                        </p:tgtEl>
                                        <p:attrNameLst>
                                          <p:attrName>style.visibility</p:attrName>
                                        </p:attrNameLst>
                                      </p:cBhvr>
                                      <p:to>
                                        <p:strVal val="visible"/>
                                      </p:to>
                                    </p:set>
                                    <p:anim calcmode="lin" valueType="num">
                                      <p:cBhvr>
                                        <p:cTn id="26" dur="2500" fill="hold"/>
                                        <p:tgtEl>
                                          <p:spTgt spid="123">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123">
                                            <p:txEl>
                                              <p:pRg st="4" end="4"/>
                                            </p:txEl>
                                          </p:spTgt>
                                        </p:tgtEl>
                                        <p:attrNameLst>
                                          <p:attrName>style.visibility</p:attrName>
                                        </p:attrNameLst>
                                      </p:cBhvr>
                                      <p:to>
                                        <p:strVal val="visible"/>
                                      </p:to>
                                    </p:set>
                                    <p:anim calcmode="lin" valueType="num">
                                      <p:cBhvr>
                                        <p:cTn id="32" dur="2500" fill="hold"/>
                                        <p:tgtEl>
                                          <p:spTgt spid="123">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Mature Married Couple’s Characteristics"/>
          <p:cNvSpPr txBox="1"/>
          <p:nvPr/>
        </p:nvSpPr>
        <p:spPr>
          <a:xfrm>
            <a:off x="207385" y="1208448"/>
            <a:ext cx="12403622"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పరిపక్వ వివాహిత జంట యొక్క లక్షణాలు</a:t>
            </a:r>
          </a:p>
        </p:txBody>
      </p:sp>
      <p:sp>
        <p:nvSpPr>
          <p:cNvPr id="126" name="Relationship with God is stable so the relationship with one’s spouse is stable even when there are misunderstandings, disappointments or different expectations.…"/>
          <p:cNvSpPr txBox="1"/>
          <p:nvPr/>
        </p:nvSpPr>
        <p:spPr>
          <a:xfrm>
            <a:off x="165518" y="2293950"/>
            <a:ext cx="12673764" cy="72885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36882" indent="-336882">
              <a:spcBef>
                <a:spcPts val="1300"/>
              </a:spcBef>
              <a:buClr>
                <a:srgbClr val="000000"/>
              </a:buClr>
              <a:buSzPct val="80000"/>
              <a:buChar char="•"/>
              <a:defRPr sz="3100">
                <a:latin typeface="Helvetica Light"/>
                <a:ea typeface="Helvetica Light"/>
                <a:cs typeface="Helvetica Light"/>
                <a:sym typeface="Helvetica Light"/>
              </a:defRPr>
            </a:pPr>
            <a:r>
              <a:t>దేవునితో ఒకరి సంబంధం స్థిరంగా ఉంటుంది కాబట్టి అపార్థాలు, నిరుత్సాహాలు లేదా భిన్నమైన అంచనాలతో కూడా ఒకరి జీవిత భాగస్వామితో సంబంధం స్థిరంగా ఉంటుంది.</a:t>
            </a:r>
          </a:p>
          <a:p>
            <a:pPr marL="336882" indent="-336882">
              <a:spcBef>
                <a:spcPts val="1300"/>
              </a:spcBef>
              <a:buClr>
                <a:srgbClr val="000000"/>
              </a:buClr>
              <a:buSzPct val="80000"/>
              <a:buChar char="•"/>
              <a:defRPr sz="3100">
                <a:latin typeface="Helvetica Light"/>
                <a:ea typeface="Helvetica Light"/>
                <a:cs typeface="Helvetica Light"/>
                <a:sym typeface="Helvetica Light"/>
              </a:defRPr>
            </a:pPr>
            <a:r>
              <a:t>ఒకరి సహచరుడితో పెరుగుతున్న సన్నిహిత సమయాలు అందం మీద కాకుండా భక్తిపై ఆధారపడి ఉంటాయి, శారీరక సాన్నిహిత్యంపై మాత్రమే కాకుండా హృదయ ఏకత్వంపై ఆధారపడి ఉంటాయి.</a:t>
            </a:r>
          </a:p>
          <a:p>
            <a:pPr marL="336882" indent="-336882">
              <a:spcBef>
                <a:spcPts val="1300"/>
              </a:spcBef>
              <a:buClr>
                <a:srgbClr val="000000"/>
              </a:buClr>
              <a:buSzPct val="80000"/>
              <a:buChar char="•"/>
              <a:defRPr sz="3100">
                <a:latin typeface="Helvetica Light"/>
                <a:ea typeface="Helvetica Light"/>
                <a:cs typeface="Helvetica Light"/>
                <a:sym typeface="Helvetica Light"/>
              </a:defRPr>
            </a:pPr>
            <a:r>
              <a:t>దేవునితో ఒకరి సంబంధాన్ని మరింతగా పెంచుకోవడం ద్వారా, దేవుని ప్రేమ గురించిన అంతర్దృష్టులు, మన ప్రేమను మరింత లోతుగా విప్పుతాము. మెరుగుపరుచుకునేలా చేస్తాయి.</a:t>
            </a:r>
          </a:p>
          <a:p>
            <a:pPr marL="336882" indent="-336882">
              <a:spcBef>
                <a:spcPts val="1300"/>
              </a:spcBef>
              <a:buClr>
                <a:srgbClr val="000000"/>
              </a:buClr>
              <a:buSzPct val="80000"/>
              <a:buChar char="•"/>
              <a:defRPr sz="3100">
                <a:latin typeface="Helvetica Light"/>
                <a:ea typeface="Helvetica Light"/>
                <a:cs typeface="Helvetica Light"/>
                <a:sym typeface="Helvetica Light"/>
              </a:defRPr>
            </a:pPr>
            <a:r>
              <a:t>ఒకరి జీవిత భాగస్వామితో పూర్తిగా సంతృప్తి చెందడానికి అంకితం చేయబడింది.</a:t>
            </a:r>
          </a:p>
          <a:p>
            <a:pPr marL="336882" indent="-336882">
              <a:spcBef>
                <a:spcPts val="1300"/>
              </a:spcBef>
              <a:buClr>
                <a:srgbClr val="000000"/>
              </a:buClr>
              <a:buSzPct val="80000"/>
              <a:buChar char="•"/>
              <a:defRPr sz="3100">
                <a:latin typeface="Helvetica Light"/>
                <a:ea typeface="Helvetica Light"/>
                <a:cs typeface="Helvetica Light"/>
                <a:sym typeface="Helvetica Light"/>
              </a:defRPr>
            </a:pPr>
            <a:r>
              <a:t>తరచుగా ‘అగాపే’ ప్రేమను ప్రతిబింబిస్తుంది.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anim calcmode="lin" valueType="num">
                                      <p:cBhvr>
                                        <p:cTn id="7" dur="2500" fill="hold"/>
                                        <p:tgtEl>
                                          <p:spTgt spid="126">
                                            <p:bg/>
                                          </p:spTgt>
                                        </p:tgtEl>
                                        <p:attrNameLst>
                                          <p:attrName>ppt_x</p:attrName>
                                        </p:attrNameLst>
                                      </p:cBhvr>
                                      <p:tavLst>
                                        <p:tav tm="0">
                                          <p:val>
                                            <p:strVal val="#ppt_x"/>
                                          </p:val>
                                        </p:tav>
                                        <p:tav tm="100000">
                                          <p:val>
                                            <p:strVal val="#ppt_x"/>
                                          </p:val>
                                        </p:tav>
                                      </p:tavLst>
                                    </p:anim>
                                    <p:anim calcmode="lin" valueType="num">
                                      <p:cBhvr>
                                        <p:cTn id="8" dur="2500" fill="hold"/>
                                        <p:tgtEl>
                                          <p:spTgt spid="12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6">
                                            <p:txEl>
                                              <p:pRg st="0" end="0"/>
                                            </p:txEl>
                                          </p:spTgt>
                                        </p:tgtEl>
                                        <p:attrNameLst>
                                          <p:attrName>style.visibility</p:attrName>
                                        </p:attrNameLst>
                                      </p:cBhvr>
                                      <p:to>
                                        <p:strVal val="visible"/>
                                      </p:to>
                                    </p:set>
                                    <p:anim calcmode="lin" valueType="num">
                                      <p:cBhvr>
                                        <p:cTn id="11" dur="2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6">
                                            <p:txEl>
                                              <p:pRg st="1" end="1"/>
                                            </p:txEl>
                                          </p:spTgt>
                                        </p:tgtEl>
                                        <p:attrNameLst>
                                          <p:attrName>style.visibility</p:attrName>
                                        </p:attrNameLst>
                                      </p:cBhvr>
                                      <p:to>
                                        <p:strVal val="visible"/>
                                      </p:to>
                                    </p:set>
                                    <p:anim calcmode="lin" valueType="num">
                                      <p:cBhvr>
                                        <p:cTn id="16" dur="2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26">
                                            <p:txEl>
                                              <p:pRg st="2" end="2"/>
                                            </p:txEl>
                                          </p:spTgt>
                                        </p:tgtEl>
                                        <p:attrNameLst>
                                          <p:attrName>style.visibility</p:attrName>
                                        </p:attrNameLst>
                                      </p:cBhvr>
                                      <p:to>
                                        <p:strVal val="visible"/>
                                      </p:to>
                                    </p:set>
                                    <p:anim calcmode="lin" valueType="num">
                                      <p:cBhvr>
                                        <p:cTn id="21" dur="2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4" presetID="2" grpId="1" fill="hold">
                                  <p:stCondLst>
                                    <p:cond delay="0"/>
                                  </p:stCondLst>
                                  <p:iterate type="el" backwards="0">
                                    <p:tmAbs val="0"/>
                                  </p:iterate>
                                  <p:childTnLst>
                                    <p:set>
                                      <p:cBhvr>
                                        <p:cTn id="25" fill="hold"/>
                                        <p:tgtEl>
                                          <p:spTgt spid="126">
                                            <p:txEl>
                                              <p:pRg st="3" end="3"/>
                                            </p:txEl>
                                          </p:spTgt>
                                        </p:tgtEl>
                                        <p:attrNameLst>
                                          <p:attrName>style.visibility</p:attrName>
                                        </p:attrNameLst>
                                      </p:cBhvr>
                                      <p:to>
                                        <p:strVal val="visible"/>
                                      </p:to>
                                    </p:set>
                                    <p:anim calcmode="lin" valueType="num">
                                      <p:cBhvr>
                                        <p:cTn id="26" dur="25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1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126">
                                            <p:txEl>
                                              <p:pRg st="4" end="4"/>
                                            </p:txEl>
                                          </p:spTgt>
                                        </p:tgtEl>
                                        <p:attrNameLst>
                                          <p:attrName>style.visibility</p:attrName>
                                        </p:attrNameLst>
                                      </p:cBhvr>
                                      <p:to>
                                        <p:strVal val="visible"/>
                                      </p:to>
                                    </p:set>
                                    <p:anim calcmode="lin" valueType="num">
                                      <p:cBhvr>
                                        <p:cTn id="32" dur="25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1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ummary"/>
          <p:cNvSpPr txBox="1"/>
          <p:nvPr/>
        </p:nvSpPr>
        <p:spPr>
          <a:xfrm>
            <a:off x="246203" y="1199657"/>
            <a:ext cx="5658381"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సారాంశం</a:t>
            </a:r>
          </a:p>
        </p:txBody>
      </p:sp>
      <p:sp>
        <p:nvSpPr>
          <p:cNvPr id="129" name="An enriching ‘agape’ love enables the mature believer to avoid selfish binges and demands, and instead focuses on building up one’s mate through consistent and kind acts and words, delighting in the resulting oneness of heart and mind bringing peace, joy"/>
          <p:cNvSpPr txBox="1"/>
          <p:nvPr/>
        </p:nvSpPr>
        <p:spPr>
          <a:xfrm>
            <a:off x="277597" y="1890279"/>
            <a:ext cx="12449606" cy="2749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1500"/>
              </a:spcBef>
              <a:defRPr sz="3500">
                <a:latin typeface="Helvetica Light"/>
                <a:ea typeface="Helvetica Light"/>
                <a:cs typeface="Helvetica Light"/>
                <a:sym typeface="Helvetica Light"/>
              </a:defRPr>
            </a:lvl1pPr>
          </a:lstStyle>
          <a:p>
            <a:pPr/>
            <a:r>
              <a:t>సుసంపన్నమైన అగాపే ప్రేమ పరిణతి చెందిన విశ్వాసులను స్థిరమైన దయగల చర్యలు మరియు మాటలతో వారి భాగస్వామిని నిర్మించుకోవడానికి అనుమతిస్తుంది, ఫలితంగా హృదయం మరియు మనస్సు యొక్క ఏకత్వం, శాంతి, ఆనందం మరియు ప్రేమ.</a:t>
            </a:r>
          </a:p>
        </p:txBody>
      </p:sp>
      <p:sp>
        <p:nvSpPr>
          <p:cNvPr id="130" name="Think of a troubled marriage and point out how personal/spiritual problems affect their marriage.…"/>
          <p:cNvSpPr txBox="1"/>
          <p:nvPr/>
        </p:nvSpPr>
        <p:spPr>
          <a:xfrm>
            <a:off x="588332" y="5635927"/>
            <a:ext cx="12258827" cy="4124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3104" indent="-543740">
              <a:buSzPct val="100000"/>
              <a:buFont typeface="Helvetica"/>
              <a:buChar char="➡"/>
              <a:defRPr sz="3200">
                <a:latin typeface="Helvetica Light"/>
                <a:ea typeface="Helvetica Light"/>
                <a:cs typeface="Helvetica Light"/>
                <a:sym typeface="Helvetica Light"/>
              </a:defRPr>
            </a:pPr>
            <a:r>
              <a:t>సమస్యాత్మక వివాహం గురించి ఆలోచించండి మరియు వ్యక్తిగత/ఆధ్యాత్మిక సమస్యలు వారి వివాహాన్ని ఎలా ప్రభావితం చేస్తాయో సూచించండి.</a:t>
            </a:r>
            <a:endParaRPr sz="3800"/>
          </a:p>
          <a:p>
            <a:pPr marL="543104" indent="-543740">
              <a:buSzPct val="100000"/>
              <a:buFont typeface="Helvetica"/>
              <a:buChar char="➡"/>
              <a:defRPr sz="3200">
                <a:latin typeface="Helvetica Light"/>
                <a:ea typeface="Helvetica Light"/>
                <a:cs typeface="Helvetica Light"/>
                <a:sym typeface="Helvetica Light"/>
              </a:defRPr>
            </a:pPr>
            <a:r>
              <a:t>మీరు ఎప్పుడైనా గొప్ప వివాహాన్ని చూశారా? ఈ మంచి వివాహాలలో మీరు ఏ లక్షణాలను చూశారు?</a:t>
            </a:r>
          </a:p>
          <a:p>
            <a:pPr marL="543104" indent="-543740">
              <a:buSzPct val="100000"/>
              <a:buFont typeface="Helvetica"/>
              <a:buChar char="➡"/>
              <a:defRPr sz="3200">
                <a:latin typeface="Helvetica Light"/>
                <a:ea typeface="Helvetica Light"/>
                <a:cs typeface="Helvetica Light"/>
                <a:sym typeface="Helvetica Light"/>
              </a:defRPr>
            </a:pPr>
            <a:r>
              <a:t>సన్నిహిత వివాహం చేసుకోవడానికి మీ జీవితంలో ఒకటి లేదా అంతకంటే ఎక్కువ వ్యక్తిగత లక్షణాలను గుర్తించండి.</a:t>
            </a:r>
          </a:p>
        </p:txBody>
      </p:sp>
      <p:sp>
        <p:nvSpPr>
          <p:cNvPr id="131" name="Questions for Us"/>
          <p:cNvSpPr txBox="1"/>
          <p:nvPr/>
        </p:nvSpPr>
        <p:spPr>
          <a:xfrm>
            <a:off x="453315" y="4731427"/>
            <a:ext cx="5658383"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మా కోసం ఆలోచనలు</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anim calcmode="lin" valueType="num">
                                      <p:cBhvr>
                                        <p:cTn id="7" dur="2500" fill="hold"/>
                                        <p:tgtEl>
                                          <p:spTgt spid="129">
                                            <p:bg/>
                                          </p:spTgt>
                                        </p:tgtEl>
                                        <p:attrNameLst>
                                          <p:attrName>ppt_x</p:attrName>
                                        </p:attrNameLst>
                                      </p:cBhvr>
                                      <p:tavLst>
                                        <p:tav tm="0">
                                          <p:val>
                                            <p:strVal val="#ppt_x"/>
                                          </p:val>
                                        </p:tav>
                                        <p:tav tm="100000">
                                          <p:val>
                                            <p:strVal val="#ppt_x"/>
                                          </p:val>
                                        </p:tav>
                                      </p:tavLst>
                                    </p:anim>
                                    <p:anim calcmode="lin" valueType="num">
                                      <p:cBhvr>
                                        <p:cTn id="8" dur="2500" fill="hold"/>
                                        <p:tgtEl>
                                          <p:spTgt spid="12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9">
                                            <p:txEl>
                                              <p:pRg st="0" end="0"/>
                                            </p:txEl>
                                          </p:spTgt>
                                        </p:tgtEl>
                                        <p:attrNameLst>
                                          <p:attrName>style.visibility</p:attrName>
                                        </p:attrNameLst>
                                      </p:cBhvr>
                                      <p:to>
                                        <p:strVal val="visible"/>
                                      </p:to>
                                    </p:set>
                                    <p:anim calcmode="lin" valueType="num">
                                      <p:cBhvr>
                                        <p:cTn id="11" dur="25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31"/>
                                        </p:tgtEl>
                                        <p:attrNameLst>
                                          <p:attrName>style.visibility</p:attrName>
                                        </p:attrNameLst>
                                      </p:cBhvr>
                                      <p:to>
                                        <p:strVal val="visible"/>
                                      </p:to>
                                    </p:set>
                                    <p:anim calcmode="lin" valueType="num">
                                      <p:cBhvr>
                                        <p:cTn id="17" dur="2250" fill="hold"/>
                                        <p:tgtEl>
                                          <p:spTgt spid="131"/>
                                        </p:tgtEl>
                                        <p:attrNameLst>
                                          <p:attrName>ppt_x</p:attrName>
                                        </p:attrNameLst>
                                      </p:cBhvr>
                                      <p:tavLst>
                                        <p:tav tm="0">
                                          <p:val>
                                            <p:strVal val="0-#ppt_w/2"/>
                                          </p:val>
                                        </p:tav>
                                        <p:tav tm="100000">
                                          <p:val>
                                            <p:strVal val="#ppt_x"/>
                                          </p:val>
                                        </p:tav>
                                      </p:tavLst>
                                    </p:anim>
                                    <p:anim calcmode="lin" valueType="num">
                                      <p:cBhvr>
                                        <p:cTn id="18" dur="2250" fill="hold"/>
                                        <p:tgtEl>
                                          <p:spTgt spid="131"/>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Class="entr" nodeType="afterEffect" presetSubtype="1" presetID="22" grpId="3" fill="hold">
                                  <p:stCondLst>
                                    <p:cond delay="0"/>
                                  </p:stCondLst>
                                  <p:iterate type="el" backwards="0">
                                    <p:tmAbs val="0"/>
                                  </p:iterate>
                                  <p:childTnLst>
                                    <p:set>
                                      <p:cBhvr>
                                        <p:cTn id="21" fill="hold"/>
                                        <p:tgtEl>
                                          <p:spTgt spid="130">
                                            <p:bg/>
                                          </p:spTgt>
                                        </p:tgtEl>
                                        <p:attrNameLst>
                                          <p:attrName>style.visibility</p:attrName>
                                        </p:attrNameLst>
                                      </p:cBhvr>
                                      <p:to>
                                        <p:strVal val="visible"/>
                                      </p:to>
                                    </p:set>
                                    <p:animEffect filter="wipe(up)" transition="in">
                                      <p:cBhvr>
                                        <p:cTn id="22" dur="2000"/>
                                        <p:tgtEl>
                                          <p:spTgt spid="130">
                                            <p:bg/>
                                          </p:spTgt>
                                        </p:tgtEl>
                                      </p:cBhvr>
                                    </p:animEffect>
                                  </p:childTnLst>
                                </p:cTn>
                              </p:par>
                              <p:par>
                                <p:cTn id="23" presetClass="entr" nodeType="withEffect" presetSubtype="1" presetID="22" grpId="3" fill="hold">
                                  <p:stCondLst>
                                    <p:cond delay="0"/>
                                  </p:stCondLst>
                                  <p:iterate type="el" backwards="0">
                                    <p:tmAbs val="0"/>
                                  </p:iterate>
                                  <p:childTnLst>
                                    <p:set>
                                      <p:cBhvr>
                                        <p:cTn id="24" fill="hold"/>
                                        <p:tgtEl>
                                          <p:spTgt spid="130">
                                            <p:txEl>
                                              <p:pRg st="0" end="0"/>
                                            </p:txEl>
                                          </p:spTgt>
                                        </p:tgtEl>
                                        <p:attrNameLst>
                                          <p:attrName>style.visibility</p:attrName>
                                        </p:attrNameLst>
                                      </p:cBhvr>
                                      <p:to>
                                        <p:strVal val="visible"/>
                                      </p:to>
                                    </p:set>
                                    <p:animEffect filter="wipe(up)" transition="in">
                                      <p:cBhvr>
                                        <p:cTn id="25" dur="2000"/>
                                        <p:tgtEl>
                                          <p:spTgt spid="130">
                                            <p:txEl>
                                              <p:pRg st="0" end="0"/>
                                            </p:txEl>
                                          </p:spTgt>
                                        </p:tgtEl>
                                      </p:cBhvr>
                                    </p:animEffect>
                                  </p:childTnLst>
                                </p:cTn>
                              </p:par>
                            </p:childTnLst>
                          </p:cTn>
                        </p:par>
                        <p:par>
                          <p:cTn id="26" fill="hold">
                            <p:stCondLst>
                              <p:cond delay="4250"/>
                            </p:stCondLst>
                            <p:childTnLst>
                              <p:par>
                                <p:cTn id="27" presetClass="entr" nodeType="afterEffect" presetSubtype="1" presetID="22" grpId="3" fill="hold">
                                  <p:stCondLst>
                                    <p:cond delay="0"/>
                                  </p:stCondLst>
                                  <p:iterate type="el" backwards="0">
                                    <p:tmAbs val="0"/>
                                  </p:iterate>
                                  <p:childTnLst>
                                    <p:set>
                                      <p:cBhvr>
                                        <p:cTn id="28" fill="hold"/>
                                        <p:tgtEl>
                                          <p:spTgt spid="130">
                                            <p:txEl>
                                              <p:pRg st="1" end="1"/>
                                            </p:txEl>
                                          </p:spTgt>
                                        </p:tgtEl>
                                        <p:attrNameLst>
                                          <p:attrName>style.visibility</p:attrName>
                                        </p:attrNameLst>
                                      </p:cBhvr>
                                      <p:to>
                                        <p:strVal val="visible"/>
                                      </p:to>
                                    </p:set>
                                    <p:animEffect filter="wipe(up)" transition="in">
                                      <p:cBhvr>
                                        <p:cTn id="29" dur="2000"/>
                                        <p:tgtEl>
                                          <p:spTgt spid="13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 presetID="22" grpId="3" fill="hold">
                                  <p:stCondLst>
                                    <p:cond delay="0"/>
                                  </p:stCondLst>
                                  <p:iterate type="el" backwards="0">
                                    <p:tmAbs val="0"/>
                                  </p:iterate>
                                  <p:childTnLst>
                                    <p:set>
                                      <p:cBhvr>
                                        <p:cTn id="33" fill="hold"/>
                                        <p:tgtEl>
                                          <p:spTgt spid="130">
                                            <p:txEl>
                                              <p:pRg st="2" end="2"/>
                                            </p:txEl>
                                          </p:spTgt>
                                        </p:tgtEl>
                                        <p:attrNameLst>
                                          <p:attrName>style.visibility</p:attrName>
                                        </p:attrNameLst>
                                      </p:cBhvr>
                                      <p:to>
                                        <p:strVal val="visible"/>
                                      </p:to>
                                    </p:set>
                                    <p:animEffect filter="wipe(up)" transition="in">
                                      <p:cBhvr>
                                        <p:cTn id="34" dur="2000"/>
                                        <p:tgtEl>
                                          <p:spTgt spid="13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3"/>
      <p:bldP build="whole" bldLvl="1" animBg="1" rev="0" advAuto="0" spid="131" grpId="2"/>
      <p:bldP build="p" bldLvl="5" animBg="1" rev="0" advAuto="0" spid="129"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extBox 5"/>
          <p:cNvSpPr txBox="1"/>
          <p:nvPr/>
        </p:nvSpPr>
        <p:spPr>
          <a:xfrm>
            <a:off x="516083" y="7850296"/>
            <a:ext cx="8502410" cy="165925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219200">
              <a:lnSpc>
                <a:spcPts val="6500"/>
              </a:lnSpc>
              <a:spcBef>
                <a:spcPts val="0"/>
              </a:spcBef>
              <a:tabLst/>
              <a:defRPr sz="3900">
                <a:solidFill>
                  <a:srgbClr val="FFFFFF"/>
                </a:solidFill>
                <a:latin typeface="Times New Roman"/>
                <a:ea typeface="Times New Roman"/>
                <a:cs typeface="Times New Roman"/>
                <a:sym typeface="Times New Roman"/>
              </a:defRPr>
            </a:pPr>
            <a:r>
              <a:t>పాల్ బక్నెల్</a:t>
            </a:r>
            <a:endParaRPr>
              <a:latin typeface="Calibri"/>
              <a:ea typeface="Calibri"/>
              <a:cs typeface="Calibri"/>
              <a:sym typeface="Calibri"/>
            </a:endParaRPr>
          </a:p>
          <a:p>
            <a:pPr defTabSz="1219200">
              <a:lnSpc>
                <a:spcPts val="6500"/>
              </a:lnSpc>
              <a:spcBef>
                <a:spcPts val="0"/>
              </a:spcBef>
              <a:tabLst/>
              <a:defRPr sz="3900">
                <a:solidFill>
                  <a:srgbClr val="FFFFFF"/>
                </a:solidFill>
                <a:latin typeface="Times New Roman"/>
                <a:ea typeface="Times New Roman"/>
                <a:cs typeface="Times New Roman"/>
                <a:sym typeface="Times New Roman"/>
              </a:defRPr>
            </a:pPr>
            <a:r>
              <a:t>మోసెస్ డి అబ్బూరి - </a:t>
            </a:r>
            <a:r>
              <a:rPr sz="2700"/>
              <a:t>అనువదించబడింది</a:t>
            </a:r>
          </a:p>
        </p:txBody>
      </p:sp>
      <p:sp>
        <p:nvSpPr>
          <p:cNvPr id="134" name="The Life Core  &amp;  Marriage Growth"/>
          <p:cNvSpPr txBox="1"/>
          <p:nvPr/>
        </p:nvSpPr>
        <p:spPr>
          <a:xfrm>
            <a:off x="657000" y="487718"/>
            <a:ext cx="11690799" cy="6729120"/>
          </a:xfrm>
          <a:prstGeom prst="rect">
            <a:avLst/>
          </a:prstGeom>
          <a:ln w="12700">
            <a:miter lim="400000"/>
          </a:ln>
          <a:effectLst>
            <a:outerShdw sx="100000" sy="100000" kx="0" ky="0" algn="b" rotWithShape="0" blurRad="63500" dist="25400" dir="4172453">
              <a:srgbClr val="000000">
                <a:alpha val="6806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tabLst/>
              <a:defRPr sz="13700">
                <a:solidFill>
                  <a:srgbClr val="FFFFFF"/>
                </a:solidFill>
                <a:latin typeface="Times New Roman"/>
                <a:ea typeface="Times New Roman"/>
                <a:cs typeface="Times New Roman"/>
                <a:sym typeface="Times New Roman"/>
              </a:defRPr>
            </a:pPr>
            <a:r>
              <a:t> జీవిత ప్రధానం </a:t>
            </a:r>
            <a:br/>
            <a:r>
              <a:rPr sz="4400"/>
              <a:t>మరియు</a:t>
            </a:r>
            <a:r>
              <a:t> </a:t>
            </a:r>
            <a:br/>
            <a:r>
              <a:t>వివాహం</a:t>
            </a:r>
          </a:p>
        </p:txBody>
      </p:sp>
      <p:sp>
        <p:nvSpPr>
          <p:cNvPr id="135" name="www.bffbible.org"/>
          <p:cNvSpPr txBox="1"/>
          <p:nvPr/>
        </p:nvSpPr>
        <p:spPr>
          <a:xfrm>
            <a:off x="8326076" y="8862237"/>
            <a:ext cx="4204619" cy="6568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1219200">
              <a:lnSpc>
                <a:spcPts val="4200"/>
              </a:lnSpc>
              <a:spcBef>
                <a:spcPts val="0"/>
              </a:spcBef>
              <a:tabLst/>
              <a:defRPr sz="4400" u="sng">
                <a:solidFill>
                  <a:schemeClr val="accent1">
                    <a:satOff val="-36923"/>
                    <a:lumOff val="30882"/>
                  </a:schemeClr>
                </a:solidFill>
                <a:uFill>
                  <a:solidFill>
                    <a:srgbClr val="0000FF"/>
                  </a:solidFill>
                </a:uFill>
                <a:hlinkClick r:id="rId2" invalidUrl="" action="" tgtFrame="" tooltip="" history="1" highlightClick="0" endSnd="0"/>
              </a:defRPr>
            </a:lvl1pPr>
          </a:lstStyle>
          <a:p>
            <a:pPr>
              <a:defRPr u="none"/>
            </a:pPr>
            <a:r>
              <a:rPr u="sng">
                <a:hlinkClick r:id="rId2" invalidUrl="" action="" tgtFrame="" tooltip="" history="1" highlightClick="0" endSnd="0"/>
              </a:rPr>
              <a:t>www.bffbible.org</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Growing Marriages &amp; The Life Core"/>
          <p:cNvSpPr txBox="1"/>
          <p:nvPr/>
        </p:nvSpPr>
        <p:spPr>
          <a:xfrm>
            <a:off x="138100" y="1299710"/>
            <a:ext cx="10157440" cy="9309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47" sz="4700"/>
            </a:lvl1pPr>
          </a:lstStyle>
          <a:p>
            <a:pPr/>
            <a:r>
              <a:t>పెరుగుతున్న వివాహాలు &amp; జీవిత ప్రధానం</a:t>
            </a:r>
          </a:p>
        </p:txBody>
      </p:sp>
      <p:sp>
        <p:nvSpPr>
          <p:cNvPr id="43" name="Growing Marriages shows how marriages are to grow up into full expressions of Christ and the church as we explore the different growth that is possible at each of the three stages of Christian growth. A horrible marriage reminds us that we have a long wa"/>
          <p:cNvSpPr txBox="1"/>
          <p:nvPr/>
        </p:nvSpPr>
        <p:spPr>
          <a:xfrm>
            <a:off x="749063" y="2258770"/>
            <a:ext cx="11506674" cy="7312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958" indent="-345958">
              <a:spcBef>
                <a:spcPts val="3400"/>
              </a:spcBef>
              <a:buSzPct val="80000"/>
              <a:buChar char="•"/>
              <a:defRPr sz="4200">
                <a:latin typeface="Helvetica Light"/>
                <a:ea typeface="Helvetica Light"/>
                <a:cs typeface="Helvetica Light"/>
                <a:sym typeface="Helvetica Light"/>
              </a:defRPr>
            </a:pPr>
            <a:r>
              <a:t>క్రీస్తు మరియు చర్చి యొక్క వివాహ వ్యక్తీకరణలు దాని మూడు దశల ద్వారా ఎలా ఉంటాయో తెలుసుకోండి. </a:t>
            </a:r>
          </a:p>
          <a:p>
            <a:pPr marL="345958" indent="-345958">
              <a:spcBef>
                <a:spcPts val="3400"/>
              </a:spcBef>
              <a:buSzPct val="80000"/>
              <a:buChar char="•"/>
              <a:defRPr sz="4200">
                <a:latin typeface="Helvetica Light"/>
                <a:ea typeface="Helvetica Light"/>
                <a:cs typeface="Helvetica Light"/>
                <a:sym typeface="Helvetica Light"/>
              </a:defRPr>
            </a:pPr>
            <a:r>
              <a:t>ఒక రకమైన వివాహం, మంచి లేదా చెడు, మన ఆధ్యాత్మిక జీవితాలను గుర్తు చేస్తుంది.</a:t>
            </a:r>
          </a:p>
          <a:p>
            <a:pPr marL="345958" indent="-345958">
              <a:spcBef>
                <a:spcPts val="3400"/>
              </a:spcBef>
              <a:buSzPct val="80000"/>
              <a:buChar char="•"/>
              <a:defRPr sz="4200">
                <a:latin typeface="Helvetica Light"/>
                <a:ea typeface="Helvetica Light"/>
                <a:cs typeface="Helvetica Light"/>
                <a:sym typeface="Helvetica Light"/>
              </a:defRPr>
            </a:pPr>
            <a:r>
              <a:t>వివాహం మరణం వరకు మనల్ని మరొకరితో ఒడంబడికలో బంధిస్తుంది, మన వైవాహిక సంబంధాలను మెరుగుపర్చడానికి మనకు  సమయాన్ని ఇస్తుంది.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43">
                                            <p:bg/>
                                          </p:spTgt>
                                        </p:tgtEl>
                                        <p:attrNameLst>
                                          <p:attrName>style.visibility</p:attrName>
                                        </p:attrNameLst>
                                      </p:cBhvr>
                                      <p:to>
                                        <p:strVal val="visible"/>
                                      </p:to>
                                    </p:set>
                                    <p:anim calcmode="lin" valueType="num">
                                      <p:cBhvr>
                                        <p:cTn id="7" dur="2500" fill="hold"/>
                                        <p:tgtEl>
                                          <p:spTgt spid="43">
                                            <p:bg/>
                                          </p:spTgt>
                                        </p:tgtEl>
                                        <p:attrNameLst>
                                          <p:attrName>ppt_x</p:attrName>
                                        </p:attrNameLst>
                                      </p:cBhvr>
                                      <p:tavLst>
                                        <p:tav tm="0">
                                          <p:val>
                                            <p:strVal val="#ppt_x"/>
                                          </p:val>
                                        </p:tav>
                                        <p:tav tm="100000">
                                          <p:val>
                                            <p:strVal val="#ppt_x"/>
                                          </p:val>
                                        </p:tav>
                                      </p:tavLst>
                                    </p:anim>
                                    <p:anim calcmode="lin" valueType="num">
                                      <p:cBhvr>
                                        <p:cTn id="8" dur="2500" fill="hold"/>
                                        <p:tgtEl>
                                          <p:spTgt spid="4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43">
                                            <p:txEl>
                                              <p:pRg st="0" end="0"/>
                                            </p:txEl>
                                          </p:spTgt>
                                        </p:tgtEl>
                                        <p:attrNameLst>
                                          <p:attrName>style.visibility</p:attrName>
                                        </p:attrNameLst>
                                      </p:cBhvr>
                                      <p:to>
                                        <p:strVal val="visible"/>
                                      </p:to>
                                    </p:set>
                                    <p:anim calcmode="lin" valueType="num">
                                      <p:cBhvr>
                                        <p:cTn id="11" dur="2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43">
                                            <p:txEl>
                                              <p:pRg st="1" end="1"/>
                                            </p:txEl>
                                          </p:spTgt>
                                        </p:tgtEl>
                                        <p:attrNameLst>
                                          <p:attrName>style.visibility</p:attrName>
                                        </p:attrNameLst>
                                      </p:cBhvr>
                                      <p:to>
                                        <p:strVal val="visible"/>
                                      </p:to>
                                    </p:set>
                                    <p:anim calcmode="lin" valueType="num">
                                      <p:cBhvr>
                                        <p:cTn id="16" dur="25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4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43">
                                            <p:txEl>
                                              <p:pRg st="2" end="2"/>
                                            </p:txEl>
                                          </p:spTgt>
                                        </p:tgtEl>
                                        <p:attrNameLst>
                                          <p:attrName>style.visibility</p:attrName>
                                        </p:attrNameLst>
                                      </p:cBhvr>
                                      <p:to>
                                        <p:strVal val="visible"/>
                                      </p:to>
                                    </p:set>
                                    <p:anim calcmode="lin" valueType="num">
                                      <p:cBhvr>
                                        <p:cTn id="21" dur="2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శిష్యత్వ మార్గం"/>
          <p:cNvSpPr txBox="1"/>
          <p:nvPr>
            <p:ph type="title" idx="4294967295"/>
          </p:nvPr>
        </p:nvSpPr>
        <p:spPr>
          <a:xfrm>
            <a:off x="409596" y="1226660"/>
            <a:ext cx="11912605" cy="1193804"/>
          </a:xfrm>
          <a:prstGeom prst="rect">
            <a:avLst/>
          </a:prstGeom>
          <a:effectLst>
            <a:outerShdw sx="100000" sy="100000" kx="0" ky="0" algn="b" rotWithShape="0" blurRad="63500" dist="25400" dir="5400000">
              <a:srgbClr val="060606"/>
            </a:outerShdw>
          </a:effectLst>
        </p:spPr>
        <p:txBody>
          <a:bodyPr anchor="t"/>
          <a:lstStyle>
            <a:lvl1pPr algn="l" defTabSz="508254">
              <a:defRPr sz="6000">
                <a:solidFill>
                  <a:srgbClr val="48506E"/>
                </a:solidFill>
                <a:effectLst>
                  <a:outerShdw sx="100000" sy="100000" kx="0" ky="0" algn="b" rotWithShape="0" blurRad="50800" dist="11049" dir="5400000">
                    <a:srgbClr val="000000">
                      <a:alpha val="30000"/>
                    </a:srgbClr>
                  </a:outerShdw>
                </a:effectLst>
                <a:latin typeface="Times New Roman"/>
                <a:ea typeface="Times New Roman"/>
                <a:cs typeface="Times New Roman"/>
                <a:sym typeface="Times New Roman"/>
              </a:defRPr>
            </a:lvl1pPr>
          </a:lstStyle>
          <a:p>
            <a:pPr/>
            <a:r>
              <a:t>శిష్యత్వ మార్గం</a:t>
            </a:r>
          </a:p>
        </p:txBody>
      </p:sp>
      <p:grpSp>
        <p:nvGrpSpPr>
          <p:cNvPr id="50" name="Group"/>
          <p:cNvGrpSpPr/>
          <p:nvPr/>
        </p:nvGrpSpPr>
        <p:grpSpPr>
          <a:xfrm>
            <a:off x="320413" y="2917821"/>
            <a:ext cx="4569635" cy="6816264"/>
            <a:chOff x="-1" y="0"/>
            <a:chExt cx="4569633" cy="6816263"/>
          </a:xfrm>
        </p:grpSpPr>
        <p:sp>
          <p:nvSpPr>
            <p:cNvPr id="46" name="Discovering Love"/>
            <p:cNvSpPr txBox="1"/>
            <p:nvPr/>
          </p:nvSpPr>
          <p:spPr>
            <a:xfrm>
              <a:off x="354413" y="-1"/>
              <a:ext cx="3860805" cy="1771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spcBef>
                  <a:spcPts val="3900"/>
                </a:spcBef>
                <a:tabLst/>
                <a:defRPr spc="90" sz="4500">
                  <a:solidFill>
                    <a:srgbClr val="355B6E"/>
                  </a:solidFill>
                  <a:effectLst>
                    <a:outerShdw sx="100000" sy="100000" kx="0" ky="0" algn="b" rotWithShape="0" blurRad="63500" dist="12700" dir="5400000">
                      <a:srgbClr val="000000">
                        <a:alpha val="30000"/>
                      </a:srgbClr>
                    </a:outerShdw>
                  </a:effectLst>
                  <a:latin typeface="Helvetica Condensed Medium"/>
                  <a:ea typeface="Helvetica Condensed Medium"/>
                  <a:cs typeface="Helvetica Condensed Medium"/>
                  <a:sym typeface="Helvetica Condensed Medium"/>
                </a:defRPr>
              </a:lvl1pPr>
            </a:lstStyle>
            <a:p>
              <a:pPr/>
              <a:r>
                <a:t>ప్రేమను కనుగొనడం</a:t>
              </a:r>
            </a:p>
          </p:txBody>
        </p:sp>
        <p:sp>
          <p:nvSpPr>
            <p:cNvPr id="47" name="1"/>
            <p:cNvSpPr txBox="1"/>
            <p:nvPr/>
          </p:nvSpPr>
          <p:spPr>
            <a:xfrm>
              <a:off x="1128363" y="758825"/>
              <a:ext cx="2309442" cy="4673601"/>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spcBef>
                  <a:spcPts val="2600"/>
                </a:spcBef>
                <a:tabLst/>
                <a:defRPr b="1" spc="600" sz="30000">
                  <a:solidFill>
                    <a:srgbClr val="355B6E"/>
                  </a:solidFill>
                  <a:effectLst>
                    <a:outerShdw sx="100000" sy="100000" kx="0" ky="0" algn="b" rotWithShape="0" blurRad="63500" dist="12700" dir="5400000">
                      <a:srgbClr val="000000">
                        <a:alpha val="30000"/>
                      </a:srgbClr>
                    </a:outerShdw>
                  </a:effectLst>
                </a:defRPr>
              </a:lvl1pPr>
            </a:lstStyle>
            <a:p>
              <a:pPr/>
              <a:r>
                <a:t>1</a:t>
              </a:r>
            </a:p>
          </p:txBody>
        </p:sp>
        <p:sp>
          <p:nvSpPr>
            <p:cNvPr id="48" name="Strong security from His love"/>
            <p:cNvSpPr txBox="1"/>
            <p:nvPr/>
          </p:nvSpPr>
          <p:spPr>
            <a:xfrm>
              <a:off x="-2" y="5428660"/>
              <a:ext cx="4569635" cy="1387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lnSpc>
                  <a:spcPct val="90000"/>
                </a:lnSpc>
                <a:spcBef>
                  <a:spcPts val="0"/>
                </a:spcBef>
                <a:tabLst/>
                <a:defRPr sz="3600">
                  <a:solidFill>
                    <a:srgbClr val="355B6E"/>
                  </a:solidFill>
                  <a:latin typeface="Times New Roman"/>
                  <a:ea typeface="Times New Roman"/>
                  <a:cs typeface="Times New Roman"/>
                  <a:sym typeface="Times New Roman"/>
                </a:defRPr>
              </a:lvl1pPr>
            </a:lstStyle>
            <a:p>
              <a:pPr/>
              <a:r>
                <a:t>అతని ప్రేమ నుండి బలమైన భద్రత</a:t>
              </a:r>
            </a:p>
          </p:txBody>
        </p:sp>
        <p:sp>
          <p:nvSpPr>
            <p:cNvPr id="49" name="Little Children"/>
            <p:cNvSpPr txBox="1"/>
            <p:nvPr/>
          </p:nvSpPr>
          <p:spPr>
            <a:xfrm>
              <a:off x="1125416" y="4666406"/>
              <a:ext cx="2312389" cy="740411"/>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0"/>
                </a:spcBef>
                <a:defRPr sz="3700">
                  <a:solidFill>
                    <a:srgbClr val="355B6E"/>
                  </a:solidFill>
                </a:defRPr>
              </a:lvl1pPr>
            </a:lstStyle>
            <a:p>
              <a:pPr/>
              <a:r>
                <a:t>చిన్న పిల్లలు</a:t>
              </a:r>
            </a:p>
          </p:txBody>
        </p:sp>
      </p:grpSp>
      <p:grpSp>
        <p:nvGrpSpPr>
          <p:cNvPr id="56" name="Group"/>
          <p:cNvGrpSpPr/>
          <p:nvPr/>
        </p:nvGrpSpPr>
        <p:grpSpPr>
          <a:xfrm>
            <a:off x="3766430" y="2400598"/>
            <a:ext cx="4742574" cy="7024772"/>
            <a:chOff x="-1" y="-1"/>
            <a:chExt cx="4742573" cy="7024771"/>
          </a:xfrm>
        </p:grpSpPr>
        <p:sp>
          <p:nvSpPr>
            <p:cNvPr id="51" name="Arrow"/>
            <p:cNvSpPr/>
            <p:nvPr/>
          </p:nvSpPr>
          <p:spPr>
            <a:xfrm rot="20695979">
              <a:off x="73226" y="3257250"/>
              <a:ext cx="1117605" cy="711204"/>
            </a:xfrm>
            <a:prstGeom prst="rightArrow">
              <a:avLst>
                <a:gd name="adj1" fmla="val 32000"/>
                <a:gd name="adj2" fmla="val 78571"/>
              </a:avLst>
            </a:prstGeom>
            <a:solidFill>
              <a:srgbClr val="365667"/>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lgn="ctr" defTabSz="584200">
                <a:spcBef>
                  <a:spcPts val="0"/>
                </a:spcBef>
                <a:tabLst/>
                <a:defRPr sz="3600">
                  <a:solidFill>
                    <a:srgbClr val="355B6E"/>
                  </a:solidFill>
                  <a:latin typeface="Times New Roman"/>
                  <a:ea typeface="Times New Roman"/>
                  <a:cs typeface="Times New Roman"/>
                  <a:sym typeface="Times New Roman"/>
                </a:defRPr>
              </a:pPr>
            </a:p>
          </p:txBody>
        </p:sp>
        <p:sp>
          <p:nvSpPr>
            <p:cNvPr id="52" name="Great confidence from His word"/>
            <p:cNvSpPr txBox="1"/>
            <p:nvPr/>
          </p:nvSpPr>
          <p:spPr>
            <a:xfrm>
              <a:off x="881766" y="5637168"/>
              <a:ext cx="3860806" cy="1387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lnSpc>
                  <a:spcPct val="90000"/>
                </a:lnSpc>
                <a:spcBef>
                  <a:spcPts val="0"/>
                </a:spcBef>
                <a:tabLst/>
                <a:defRPr sz="3600">
                  <a:solidFill>
                    <a:srgbClr val="355B6E"/>
                  </a:solidFill>
                  <a:latin typeface="Times New Roman"/>
                  <a:ea typeface="Times New Roman"/>
                  <a:cs typeface="Times New Roman"/>
                  <a:sym typeface="Times New Roman"/>
                </a:defRPr>
              </a:lvl1pPr>
            </a:lstStyle>
            <a:p>
              <a:pPr/>
              <a:r>
                <a:t>అతని మాట నుండి గొప్ప విశ్వాసం</a:t>
              </a:r>
            </a:p>
          </p:txBody>
        </p:sp>
        <p:sp>
          <p:nvSpPr>
            <p:cNvPr id="53" name="2"/>
            <p:cNvSpPr txBox="1"/>
            <p:nvPr/>
          </p:nvSpPr>
          <p:spPr>
            <a:xfrm>
              <a:off x="1657446" y="806147"/>
              <a:ext cx="2309441" cy="4673601"/>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spcBef>
                  <a:spcPts val="2600"/>
                </a:spcBef>
                <a:tabLst/>
                <a:defRPr b="1" spc="600" sz="30000">
                  <a:solidFill>
                    <a:srgbClr val="355B6E"/>
                  </a:solidFill>
                  <a:effectLst>
                    <a:outerShdw sx="100000" sy="100000" kx="0" ky="0" algn="b" rotWithShape="0" blurRad="63500" dist="12700" dir="5400000">
                      <a:srgbClr val="000000">
                        <a:alpha val="30000"/>
                      </a:srgbClr>
                    </a:outerShdw>
                  </a:effectLst>
                </a:defRPr>
              </a:lvl1pPr>
            </a:lstStyle>
            <a:p>
              <a:pPr/>
              <a:r>
                <a:t>2</a:t>
              </a:r>
            </a:p>
          </p:txBody>
        </p:sp>
        <p:sp>
          <p:nvSpPr>
            <p:cNvPr id="54" name="Establishing Hope"/>
            <p:cNvSpPr txBox="1"/>
            <p:nvPr/>
          </p:nvSpPr>
          <p:spPr>
            <a:xfrm>
              <a:off x="711329" y="-2"/>
              <a:ext cx="3860806" cy="1771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spcBef>
                  <a:spcPts val="3900"/>
                </a:spcBef>
                <a:tabLst/>
                <a:defRPr spc="90" sz="4500">
                  <a:solidFill>
                    <a:srgbClr val="355B6E"/>
                  </a:solidFill>
                  <a:effectLst>
                    <a:outerShdw sx="100000" sy="100000" kx="0" ky="0" algn="b" rotWithShape="0" blurRad="63500" dist="12700" dir="5400000">
                      <a:srgbClr val="000000">
                        <a:alpha val="30000"/>
                      </a:srgbClr>
                    </a:outerShdw>
                  </a:effectLst>
                  <a:latin typeface="Helvetica Condensed Medium"/>
                  <a:ea typeface="Helvetica Condensed Medium"/>
                  <a:cs typeface="Helvetica Condensed Medium"/>
                  <a:sym typeface="Helvetica Condensed Medium"/>
                </a:defRPr>
              </a:lvl1pPr>
            </a:lstStyle>
            <a:p>
              <a:pPr/>
              <a:r>
                <a:t>ఆశను స్థాపించడం</a:t>
              </a:r>
            </a:p>
          </p:txBody>
        </p:sp>
        <p:sp>
          <p:nvSpPr>
            <p:cNvPr id="55" name="Young men"/>
            <p:cNvSpPr txBox="1"/>
            <p:nvPr/>
          </p:nvSpPr>
          <p:spPr>
            <a:xfrm>
              <a:off x="1558330" y="4938095"/>
              <a:ext cx="2166799" cy="740411"/>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0"/>
                </a:spcBef>
                <a:defRPr sz="3700">
                  <a:solidFill>
                    <a:srgbClr val="355B6E"/>
                  </a:solidFill>
                </a:defRPr>
              </a:lvl1pPr>
            </a:lstStyle>
            <a:p>
              <a:pPr/>
              <a:r>
                <a:t>యువకులు</a:t>
              </a:r>
            </a:p>
          </p:txBody>
        </p:sp>
      </p:grpSp>
      <p:grpSp>
        <p:nvGrpSpPr>
          <p:cNvPr id="62" name="Group"/>
          <p:cNvGrpSpPr/>
          <p:nvPr/>
        </p:nvGrpSpPr>
        <p:grpSpPr>
          <a:xfrm>
            <a:off x="7651363" y="1465789"/>
            <a:ext cx="5188148" cy="7057563"/>
            <a:chOff x="0" y="0"/>
            <a:chExt cx="5188146" cy="7057562"/>
          </a:xfrm>
        </p:grpSpPr>
        <p:sp>
          <p:nvSpPr>
            <p:cNvPr id="57" name="3"/>
            <p:cNvSpPr txBox="1"/>
            <p:nvPr/>
          </p:nvSpPr>
          <p:spPr>
            <a:xfrm>
              <a:off x="1633317" y="813858"/>
              <a:ext cx="2309442" cy="4673601"/>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spcBef>
                  <a:spcPts val="2600"/>
                </a:spcBef>
                <a:tabLst/>
                <a:defRPr b="1" spc="600" sz="30000">
                  <a:solidFill>
                    <a:srgbClr val="355B6E"/>
                  </a:solidFill>
                  <a:effectLst>
                    <a:outerShdw sx="100000" sy="100000" kx="0" ky="0" algn="b" rotWithShape="0" blurRad="63500" dist="12700" dir="5400000">
                      <a:srgbClr val="000000">
                        <a:alpha val="30000"/>
                      </a:srgbClr>
                    </a:outerShdw>
                  </a:effectLst>
                </a:defRPr>
              </a:lvl1pPr>
            </a:lstStyle>
            <a:p>
              <a:pPr/>
              <a:r>
                <a:t>3</a:t>
              </a:r>
            </a:p>
          </p:txBody>
        </p:sp>
        <p:sp>
          <p:nvSpPr>
            <p:cNvPr id="58" name="Strengthening Faith"/>
            <p:cNvSpPr txBox="1"/>
            <p:nvPr/>
          </p:nvSpPr>
          <p:spPr>
            <a:xfrm>
              <a:off x="0" y="-1"/>
              <a:ext cx="5188148" cy="1771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spcBef>
                  <a:spcPts val="3900"/>
                </a:spcBef>
                <a:tabLst/>
                <a:defRPr spc="90" sz="4500">
                  <a:solidFill>
                    <a:srgbClr val="355B6E"/>
                  </a:solidFill>
                  <a:effectLst>
                    <a:outerShdw sx="100000" sy="100000" kx="0" ky="0" algn="b" rotWithShape="0" blurRad="63500" dist="12700" dir="5400000">
                      <a:srgbClr val="000000">
                        <a:alpha val="30000"/>
                      </a:srgbClr>
                    </a:outerShdw>
                  </a:effectLst>
                  <a:latin typeface="Helvetica Condensed Medium"/>
                  <a:ea typeface="Helvetica Condensed Medium"/>
                  <a:cs typeface="Helvetica Condensed Medium"/>
                  <a:sym typeface="Helvetica Condensed Medium"/>
                </a:defRPr>
              </a:lvl1pPr>
            </a:lstStyle>
            <a:p>
              <a:pPr/>
              <a:r>
                <a:t>విశ్వాసాన్ని బలోపేతం చేయడం</a:t>
              </a:r>
            </a:p>
          </p:txBody>
        </p:sp>
        <p:sp>
          <p:nvSpPr>
            <p:cNvPr id="59" name="Deep intimacy with God"/>
            <p:cNvSpPr txBox="1"/>
            <p:nvPr/>
          </p:nvSpPr>
          <p:spPr>
            <a:xfrm>
              <a:off x="857636" y="5669959"/>
              <a:ext cx="3860805" cy="1387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lnSpc>
                  <a:spcPct val="90000"/>
                </a:lnSpc>
                <a:spcBef>
                  <a:spcPts val="0"/>
                </a:spcBef>
                <a:tabLst/>
                <a:defRPr sz="3600">
                  <a:solidFill>
                    <a:srgbClr val="355B6E"/>
                  </a:solidFill>
                  <a:latin typeface="Times New Roman"/>
                  <a:ea typeface="Times New Roman"/>
                  <a:cs typeface="Times New Roman"/>
                  <a:sym typeface="Times New Roman"/>
                </a:defRPr>
              </a:lvl1pPr>
            </a:lstStyle>
            <a:p>
              <a:pPr/>
              <a:r>
                <a:t>దేవునితో గాఢమైన సాన్నిహిత్యం</a:t>
              </a:r>
            </a:p>
          </p:txBody>
        </p:sp>
        <p:sp>
          <p:nvSpPr>
            <p:cNvPr id="60" name="Fathers"/>
            <p:cNvSpPr txBox="1"/>
            <p:nvPr/>
          </p:nvSpPr>
          <p:spPr>
            <a:xfrm>
              <a:off x="1909262" y="4852672"/>
              <a:ext cx="1843508" cy="740411"/>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a:spcBef>
                  <a:spcPts val="0"/>
                </a:spcBef>
                <a:defRPr sz="3700">
                  <a:solidFill>
                    <a:srgbClr val="355B6E"/>
                  </a:solidFill>
                </a:defRPr>
              </a:lvl1pPr>
            </a:lstStyle>
            <a:p>
              <a:pPr/>
              <a:r>
                <a:t>తండ్రులు</a:t>
              </a:r>
            </a:p>
          </p:txBody>
        </p:sp>
        <p:sp>
          <p:nvSpPr>
            <p:cNvPr id="61" name="Arrow"/>
            <p:cNvSpPr/>
            <p:nvPr/>
          </p:nvSpPr>
          <p:spPr>
            <a:xfrm rot="20695979">
              <a:off x="313627" y="3216818"/>
              <a:ext cx="1117604" cy="711205"/>
            </a:xfrm>
            <a:prstGeom prst="rightArrow">
              <a:avLst>
                <a:gd name="adj1" fmla="val 32000"/>
                <a:gd name="adj2" fmla="val 78571"/>
              </a:avLst>
            </a:prstGeom>
            <a:solidFill>
              <a:srgbClr val="365667"/>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lgn="ctr" defTabSz="584200">
                <a:spcBef>
                  <a:spcPts val="0"/>
                </a:spcBef>
                <a:tabLst/>
                <a:defRPr sz="3600">
                  <a:solidFill>
                    <a:srgbClr val="355B6E"/>
                  </a:solidFill>
                  <a:latin typeface="Times New Roman"/>
                  <a:ea typeface="Times New Roman"/>
                  <a:cs typeface="Times New Roman"/>
                  <a:sym typeface="Times New Roman"/>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wipe(left)" transition="in">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6"/>
                                        </p:tgtEl>
                                        <p:attrNameLst>
                                          <p:attrName>style.visibility</p:attrName>
                                        </p:attrNameLst>
                                      </p:cBhvr>
                                      <p:to>
                                        <p:strVal val="visible"/>
                                      </p:to>
                                    </p:set>
                                    <p:animEffect filter="wipe(left)" transition="in">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62"/>
                                        </p:tgtEl>
                                        <p:attrNameLst>
                                          <p:attrName>style.visibility</p:attrName>
                                        </p:attrNameLst>
                                      </p:cBhvr>
                                      <p:to>
                                        <p:strVal val="visible"/>
                                      </p:to>
                                    </p:set>
                                    <p:animEffect filter="wipe(left)" transition="in">
                                      <p:cBhvr>
                                        <p:cTn id="17"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whole" bldLvl="1" animBg="1" rev="0" advAuto="0" spid="56" grpId="2"/>
      <p:bldP build="whole" bldLvl="1" animBg="1" rev="0" advAuto="0" spid="62"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A Biblical Picture of Marriage (Eph 5:31-33)"/>
          <p:cNvSpPr txBox="1"/>
          <p:nvPr/>
        </p:nvSpPr>
        <p:spPr>
          <a:xfrm>
            <a:off x="144179" y="1172196"/>
            <a:ext cx="13004802"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ఒక బైబిల్ చిత్రం - వివాహం (ఎఫె 5:31-33)</a:t>
            </a:r>
          </a:p>
        </p:txBody>
      </p:sp>
      <p:sp>
        <p:nvSpPr>
          <p:cNvPr id="65" name="31: Marriage is directive: God’s statement on the essence of marriage.…"/>
          <p:cNvSpPr txBox="1"/>
          <p:nvPr/>
        </p:nvSpPr>
        <p:spPr>
          <a:xfrm>
            <a:off x="188904" y="2326012"/>
            <a:ext cx="6888189" cy="6748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sz="3600"/>
            </a:pPr>
            <a:r>
              <a:t>31: వివాహం నిర్దేశకం: </a:t>
            </a:r>
            <a:br/>
            <a:r>
              <a:rPr b="0"/>
              <a:t>వివాహంపై దేవుని ప్రకటన.</a:t>
            </a:r>
          </a:p>
          <a:p>
            <a:pPr>
              <a:defRPr b="1" sz="3600"/>
            </a:pPr>
            <a:r>
              <a:t>32: వివాహం రూపొందించబడింది: </a:t>
            </a:r>
            <a:r>
              <a:rPr b="0"/>
              <a:t>దేవుడు మరియు అతని ప్రజల శాశ్వతమైన నమూనా తర్వాత ప్రతిబింబించే డిజైన్.</a:t>
            </a:r>
          </a:p>
          <a:p>
            <a:pPr>
              <a:defRPr b="1" sz="3600"/>
            </a:pPr>
            <a:r>
              <a:t>33: వివాహం సాధ్యమే: </a:t>
            </a:r>
            <a:br/>
            <a:r>
              <a:rPr b="0"/>
              <a:t>భగవంతుని దయతో మనం ఆనందాన్ని పొందవచ్చు</a:t>
            </a:r>
          </a:p>
        </p:txBody>
      </p:sp>
      <p:grpSp>
        <p:nvGrpSpPr>
          <p:cNvPr id="68" name="Group"/>
          <p:cNvGrpSpPr/>
          <p:nvPr/>
        </p:nvGrpSpPr>
        <p:grpSpPr>
          <a:xfrm>
            <a:off x="7177143" y="2166929"/>
            <a:ext cx="5819254" cy="7565496"/>
            <a:chOff x="0" y="0"/>
            <a:chExt cx="5819252" cy="7565494"/>
          </a:xfrm>
        </p:grpSpPr>
        <p:sp>
          <p:nvSpPr>
            <p:cNvPr id="66" name="Rectangle"/>
            <p:cNvSpPr/>
            <p:nvPr/>
          </p:nvSpPr>
          <p:spPr>
            <a:xfrm>
              <a:off x="-1" y="-1"/>
              <a:ext cx="5819254" cy="7565496"/>
            </a:xfrm>
            <a:prstGeom prst="rect">
              <a:avLst/>
            </a:prstGeom>
            <a:gradFill flip="none" rotWithShape="1">
              <a:gsLst>
                <a:gs pos="0">
                  <a:srgbClr val="7A31A9"/>
                </a:gs>
                <a:gs pos="100000">
                  <a:srgbClr val="9B82BB"/>
                </a:gs>
              </a:gsLst>
              <a:lin ang="162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a:latin typeface="Helvetica Light"/>
                  <a:ea typeface="Helvetica Light"/>
                  <a:cs typeface="Helvetica Light"/>
                  <a:sym typeface="Helvetica Light"/>
                </a:defRPr>
              </a:pPr>
            </a:p>
          </p:txBody>
        </p:sp>
        <p:sp>
          <p:nvSpPr>
            <p:cNvPr id="67" name="“31 For this cause a man shall leave his father and mother, and shall cleave to his wife; and the two shall become one flesh. 32 This mystery is great; but I am speaking with reference to Christ and the church. 33 Nevertheless let each individual among y"/>
            <p:cNvSpPr txBox="1"/>
            <p:nvPr/>
          </p:nvSpPr>
          <p:spPr>
            <a:xfrm>
              <a:off x="322244" y="15925"/>
              <a:ext cx="5174765" cy="7533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defTabSz="584200">
                <a:spcBef>
                  <a:spcPts val="0"/>
                </a:spcBef>
                <a:tabLst/>
                <a:defRPr sz="2800">
                  <a:solidFill>
                    <a:srgbClr val="FFFFFF"/>
                  </a:solidFill>
                  <a:latin typeface="Times New Roman"/>
                  <a:ea typeface="Times New Roman"/>
                  <a:cs typeface="Times New Roman"/>
                  <a:sym typeface="Times New Roman"/>
                </a:defRPr>
              </a:pPr>
              <a:r>
                <a:t>“ఈహేతువుచేత పురుషుడు తన తండ్రిని తల్లిని విడిచి తన భార్యను హత్తుకొనును; వారిద్దరును ఏకశరీరమగుదురు.</a:t>
              </a:r>
            </a:p>
            <a:p>
              <a:pPr algn="just" defTabSz="584200">
                <a:spcBef>
                  <a:spcPts val="0"/>
                </a:spcBef>
                <a:tabLst/>
                <a:defRPr sz="2800">
                  <a:solidFill>
                    <a:srgbClr val="FFFFFF"/>
                  </a:solidFill>
                  <a:latin typeface="Times New Roman"/>
                  <a:ea typeface="Times New Roman"/>
                  <a:cs typeface="Times New Roman"/>
                  <a:sym typeface="Times New Roman"/>
                </a:defRPr>
              </a:pPr>
              <a:r>
                <a:t>32. ఈ మర్మము గొప్పది; అయితేనేను క్రీస్తునుగూర్చియు సంఘమునుగూర్చియు చెప్పుచున్నాను.</a:t>
              </a:r>
            </a:p>
            <a:p>
              <a:pPr algn="just" defTabSz="584200">
                <a:spcBef>
                  <a:spcPts val="0"/>
                </a:spcBef>
                <a:tabLst/>
                <a:defRPr sz="2800">
                  <a:solidFill>
                    <a:srgbClr val="FFFFFF"/>
                  </a:solidFill>
                  <a:latin typeface="Times New Roman"/>
                  <a:ea typeface="Times New Roman"/>
                  <a:cs typeface="Times New Roman"/>
                  <a:sym typeface="Times New Roman"/>
                </a:defRPr>
              </a:pPr>
              <a:r>
                <a:t>33. మెట్టుకు మీలో ప్రతి పురుషుడును తననువలె తన భార్యను ప్రేమింప వలెను, భార్యయైతే తన భర్తయందు భయము కలిగి యుండునట్లు చూచుకొనవలెను” (ఎఫెసి 5:31-33).</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0"/>
                                  </p:stCondLst>
                                  <p:iterate type="el" backwards="0">
                                    <p:tmAbs val="0"/>
                                  </p:iterate>
                                  <p:childTnLst>
                                    <p:set>
                                      <p:cBhvr>
                                        <p:cTn id="6" fill="hold"/>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65">
                                            <p:bg/>
                                          </p:spTgt>
                                        </p:tgtEl>
                                        <p:attrNameLst>
                                          <p:attrName>style.visibility</p:attrName>
                                        </p:attrNameLst>
                                      </p:cBhvr>
                                      <p:to>
                                        <p:strVal val="visible"/>
                                      </p:to>
                                    </p:set>
                                    <p:anim calcmode="lin" valueType="num">
                                      <p:cBhvr>
                                        <p:cTn id="15" dur="2500" fill="hold"/>
                                        <p:tgtEl>
                                          <p:spTgt spid="65">
                                            <p:bg/>
                                          </p:spTgt>
                                        </p:tgtEl>
                                        <p:attrNameLst>
                                          <p:attrName>ppt_x</p:attrName>
                                        </p:attrNameLst>
                                      </p:cBhvr>
                                      <p:tavLst>
                                        <p:tav tm="0">
                                          <p:val>
                                            <p:strVal val="#ppt_x"/>
                                          </p:val>
                                        </p:tav>
                                        <p:tav tm="100000">
                                          <p:val>
                                            <p:strVal val="#ppt_x"/>
                                          </p:val>
                                        </p:tav>
                                      </p:tavLst>
                                    </p:anim>
                                    <p:anim calcmode="lin" valueType="num">
                                      <p:cBhvr>
                                        <p:cTn id="16" dur="2500" fill="hold"/>
                                        <p:tgtEl>
                                          <p:spTgt spid="65">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65">
                                            <p:txEl>
                                              <p:pRg st="0" end="0"/>
                                            </p:txEl>
                                          </p:spTgt>
                                        </p:tgtEl>
                                        <p:attrNameLst>
                                          <p:attrName>style.visibility</p:attrName>
                                        </p:attrNameLst>
                                      </p:cBhvr>
                                      <p:to>
                                        <p:strVal val="visible"/>
                                      </p:to>
                                    </p:set>
                                    <p:anim calcmode="lin" valueType="num">
                                      <p:cBhvr>
                                        <p:cTn id="19" dur="2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20" dur="2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Class="entr" nodeType="afterEffect" presetSubtype="4" presetID="2" grpId="2" fill="hold">
                                  <p:stCondLst>
                                    <p:cond delay="0"/>
                                  </p:stCondLst>
                                  <p:iterate type="el" backwards="0">
                                    <p:tmAbs val="0"/>
                                  </p:iterate>
                                  <p:childTnLst>
                                    <p:set>
                                      <p:cBhvr>
                                        <p:cTn id="23" fill="hold"/>
                                        <p:tgtEl>
                                          <p:spTgt spid="65">
                                            <p:txEl>
                                              <p:pRg st="1" end="1"/>
                                            </p:txEl>
                                          </p:spTgt>
                                        </p:tgtEl>
                                        <p:attrNameLst>
                                          <p:attrName>style.visibility</p:attrName>
                                        </p:attrNameLst>
                                      </p:cBhvr>
                                      <p:to>
                                        <p:strVal val="visible"/>
                                      </p:to>
                                    </p:set>
                                    <p:anim calcmode="lin" valueType="num">
                                      <p:cBhvr>
                                        <p:cTn id="24" dur="2500" fill="hold"/>
                                        <p:tgtEl>
                                          <p:spTgt spid="65">
                                            <p:txEl>
                                              <p:pRg st="1" end="1"/>
                                            </p:txEl>
                                          </p:spTgt>
                                        </p:tgtEl>
                                        <p:attrNameLst>
                                          <p:attrName>ppt_x</p:attrName>
                                        </p:attrNameLst>
                                      </p:cBhvr>
                                      <p:tavLst>
                                        <p:tav tm="0">
                                          <p:val>
                                            <p:strVal val="#ppt_x"/>
                                          </p:val>
                                        </p:tav>
                                        <p:tav tm="100000">
                                          <p:val>
                                            <p:strVal val="#ppt_x"/>
                                          </p:val>
                                        </p:tav>
                                      </p:tavLst>
                                    </p:anim>
                                    <p:anim calcmode="lin" valueType="num">
                                      <p:cBhvr>
                                        <p:cTn id="25" dur="2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 grpId="2" fill="hold">
                                  <p:stCondLst>
                                    <p:cond delay="0"/>
                                  </p:stCondLst>
                                  <p:iterate type="el" backwards="0">
                                    <p:tmAbs val="0"/>
                                  </p:iterate>
                                  <p:childTnLst>
                                    <p:set>
                                      <p:cBhvr>
                                        <p:cTn id="29" fill="hold"/>
                                        <p:tgtEl>
                                          <p:spTgt spid="65">
                                            <p:txEl>
                                              <p:pRg st="2" end="2"/>
                                            </p:txEl>
                                          </p:spTgt>
                                        </p:tgtEl>
                                        <p:attrNameLst>
                                          <p:attrName>style.visibility</p:attrName>
                                        </p:attrNameLst>
                                      </p:cBhvr>
                                      <p:to>
                                        <p:strVal val="visible"/>
                                      </p:to>
                                    </p:set>
                                    <p:anim calcmode="lin" valueType="num">
                                      <p:cBhvr>
                                        <p:cTn id="30" dur="2500" fill="hold"/>
                                        <p:tgtEl>
                                          <p:spTgt spid="65">
                                            <p:txEl>
                                              <p:pRg st="2" end="2"/>
                                            </p:txEl>
                                          </p:spTgt>
                                        </p:tgtEl>
                                        <p:attrNameLst>
                                          <p:attrName>ppt_x</p:attrName>
                                        </p:attrNameLst>
                                      </p:cBhvr>
                                      <p:tavLst>
                                        <p:tav tm="0">
                                          <p:val>
                                            <p:strVal val="#ppt_x"/>
                                          </p:val>
                                        </p:tav>
                                        <p:tav tm="100000">
                                          <p:val>
                                            <p:strVal val="#ppt_x"/>
                                          </p:val>
                                        </p:tav>
                                      </p:tavLst>
                                    </p:anim>
                                    <p:anim calcmode="lin" valueType="num">
                                      <p:cBhvr>
                                        <p:cTn id="31" dur="2500" fill="hold"/>
                                        <p:tgtEl>
                                          <p:spTgt spid="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1"/>
      <p:bldP build="p" bldLvl="5" animBg="1" rev="0" advAuto="0" spid="65"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 name="United-Marriage-Telugu.jpg" descr="United-Marriage-Telugu.jpg"/>
          <p:cNvPicPr>
            <a:picLocks noChangeAspect="1"/>
          </p:cNvPicPr>
          <p:nvPr/>
        </p:nvPicPr>
        <p:blipFill>
          <a:blip r:embed="rId2">
            <a:extLst/>
          </a:blip>
          <a:stretch>
            <a:fillRect/>
          </a:stretch>
        </p:blipFill>
        <p:spPr>
          <a:xfrm>
            <a:off x="4075989" y="5278994"/>
            <a:ext cx="8970387" cy="4409971"/>
          </a:xfrm>
          <a:prstGeom prst="rect">
            <a:avLst/>
          </a:prstGeom>
          <a:ln w="12700">
            <a:miter lim="400000"/>
          </a:ln>
        </p:spPr>
      </p:pic>
      <p:sp>
        <p:nvSpPr>
          <p:cNvPr id="71" name="A  Framework for Marriage"/>
          <p:cNvSpPr txBox="1"/>
          <p:nvPr/>
        </p:nvSpPr>
        <p:spPr>
          <a:xfrm>
            <a:off x="222610" y="1274579"/>
            <a:ext cx="8162500" cy="9309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47" sz="4700"/>
            </a:lvl1pPr>
          </a:lstStyle>
          <a:p>
            <a:pPr/>
            <a:r>
              <a:t>వక ముసాయిదా  వివాహం కోసం</a:t>
            </a:r>
          </a:p>
        </p:txBody>
      </p:sp>
      <p:sp>
        <p:nvSpPr>
          <p:cNvPr id="72" name="God’s design and framework of marriage lead to the beauty of intimacy, the two become one flesh, physically and in one’s soul and purpose."/>
          <p:cNvSpPr txBox="1"/>
          <p:nvPr/>
        </p:nvSpPr>
        <p:spPr>
          <a:xfrm>
            <a:off x="136088" y="2124100"/>
            <a:ext cx="4556166" cy="690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a:latin typeface="Helvetica Light"/>
                <a:ea typeface="Helvetica Light"/>
                <a:cs typeface="Helvetica Light"/>
                <a:sym typeface="Helvetica Light"/>
              </a:defRPr>
            </a:lvl1pPr>
          </a:lstStyle>
          <a:p>
            <a:pPr/>
            <a:r>
              <a:t>దేవుని వివాహ రూపకల్పన సాన్నిహిత్యం యొక్క అందానికి దారి తీస్తుంది. భౌతికంగా మరియు ఒకరి ఆత్మ మరియు ఉద్దేశ్యంలో ఇద్దరూ ఒకే శరీరంగా మారతారు.</a:t>
            </a:r>
          </a:p>
        </p:txBody>
      </p:sp>
      <p:grpSp>
        <p:nvGrpSpPr>
          <p:cNvPr id="75" name="Group"/>
          <p:cNvGrpSpPr/>
          <p:nvPr/>
        </p:nvGrpSpPr>
        <p:grpSpPr>
          <a:xfrm>
            <a:off x="7640631" y="2216255"/>
            <a:ext cx="4978143" cy="3540193"/>
            <a:chOff x="0" y="0"/>
            <a:chExt cx="4978141" cy="3540192"/>
          </a:xfrm>
        </p:grpSpPr>
        <p:pic>
          <p:nvPicPr>
            <p:cNvPr id="73" name="Unbiblical-marriage-Telugu.png" descr="Unbiblical-marriage-Telugu.png"/>
            <p:cNvPicPr>
              <a:picLocks noChangeAspect="1"/>
            </p:cNvPicPr>
            <p:nvPr/>
          </p:nvPicPr>
          <p:blipFill>
            <a:blip r:embed="rId3">
              <a:extLst/>
            </a:blip>
            <a:srcRect l="9847" t="0" r="0" b="0"/>
            <a:stretch>
              <a:fillRect/>
            </a:stretch>
          </p:blipFill>
          <p:spPr>
            <a:xfrm>
              <a:off x="0" y="0"/>
              <a:ext cx="4978142" cy="3540193"/>
            </a:xfrm>
            <a:prstGeom prst="rect">
              <a:avLst/>
            </a:prstGeom>
            <a:ln w="12700" cap="flat">
              <a:noFill/>
              <a:miter lim="400000"/>
            </a:ln>
            <a:effectLst/>
          </p:spPr>
        </p:pic>
        <p:sp>
          <p:nvSpPr>
            <p:cNvPr id="74" name="ఒకే దిశ లేదు ఏకత్వం లేదు"/>
            <p:cNvSpPr txBox="1"/>
            <p:nvPr/>
          </p:nvSpPr>
          <p:spPr>
            <a:xfrm>
              <a:off x="2224023" y="3030673"/>
              <a:ext cx="2580995" cy="447041"/>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vl1pPr>
            </a:lstStyle>
            <a:p>
              <a:pPr/>
              <a:r>
                <a:t>ఒకే దిశ లేదు ఏకత్వం లేదు</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anim calcmode="lin" valueType="num">
                                      <p:cBhvr>
                                        <p:cTn id="7" dur="2500" fill="hold"/>
                                        <p:tgtEl>
                                          <p:spTgt spid="72">
                                            <p:bg/>
                                          </p:spTgt>
                                        </p:tgtEl>
                                        <p:attrNameLst>
                                          <p:attrName>ppt_x</p:attrName>
                                        </p:attrNameLst>
                                      </p:cBhvr>
                                      <p:tavLst>
                                        <p:tav tm="0">
                                          <p:val>
                                            <p:strVal val="#ppt_x"/>
                                          </p:val>
                                        </p:tav>
                                        <p:tav tm="100000">
                                          <p:val>
                                            <p:strVal val="#ppt_x"/>
                                          </p:val>
                                        </p:tav>
                                      </p:tavLst>
                                    </p:anim>
                                    <p:anim calcmode="lin" valueType="num">
                                      <p:cBhvr>
                                        <p:cTn id="8" dur="2500" fill="hold"/>
                                        <p:tgtEl>
                                          <p:spTgt spid="7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2">
                                            <p:txEl>
                                              <p:pRg st="0" end="0"/>
                                            </p:txEl>
                                          </p:spTgt>
                                        </p:tgtEl>
                                        <p:attrNameLst>
                                          <p:attrName>style.visibility</p:attrName>
                                        </p:attrNameLst>
                                      </p:cBhvr>
                                      <p:to>
                                        <p:strVal val="visible"/>
                                      </p:to>
                                    </p:set>
                                    <p:anim calcmode="lin" valueType="num">
                                      <p:cBhvr>
                                        <p:cTn id="11" dur="2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75"/>
                                        </p:tgtEl>
                                        <p:attrNameLst>
                                          <p:attrName>style.visibility</p:attrName>
                                        </p:attrNameLst>
                                      </p:cBhvr>
                                      <p:to>
                                        <p:strVal val="visible"/>
                                      </p:to>
                                    </p:set>
                                    <p:anim calcmode="lin" valueType="num">
                                      <p:cBhvr>
                                        <p:cTn id="17" dur="1000" fill="hold"/>
                                        <p:tgtEl>
                                          <p:spTgt spid="75"/>
                                        </p:tgtEl>
                                        <p:attrNameLst>
                                          <p:attrName>ppt_x</p:attrName>
                                        </p:attrNameLst>
                                      </p:cBhvr>
                                      <p:tavLst>
                                        <p:tav tm="0">
                                          <p:val>
                                            <p:strVal val="0-#ppt_w/2"/>
                                          </p:val>
                                        </p:tav>
                                        <p:tav tm="100000">
                                          <p:val>
                                            <p:strVal val="#ppt_x"/>
                                          </p:val>
                                        </p:tav>
                                      </p:tavLst>
                                    </p:anim>
                                    <p:anim calcmode="lin" valueType="num">
                                      <p:cBhvr>
                                        <p:cTn id="18"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15" grpId="3" fill="hold">
                                  <p:stCondLst>
                                    <p:cond delay="0"/>
                                  </p:stCondLst>
                                  <p:iterate type="el" backwards="0">
                                    <p:tmAbs val="0"/>
                                  </p:iterate>
                                  <p:childTnLst>
                                    <p:set>
                                      <p:cBhvr>
                                        <p:cTn id="22" fill="hold"/>
                                        <p:tgtEl>
                                          <p:spTgt spid="70"/>
                                        </p:tgtEl>
                                        <p:attrNameLst>
                                          <p:attrName>style.visibility</p:attrName>
                                        </p:attrNameLst>
                                      </p:cBhvr>
                                      <p:to>
                                        <p:strVal val="visible"/>
                                      </p:to>
                                    </p:set>
                                    <p:anim calcmode="lin" valueType="num">
                                      <p:cBhvr>
                                        <p:cTn id="23" dur="1000" fill="hold"/>
                                        <p:tgtEl>
                                          <p:spTgt spid="70"/>
                                        </p:tgtEl>
                                        <p:attrNameLst>
                                          <p:attrName>ppt_w</p:attrName>
                                        </p:attrNameLst>
                                      </p:cBhvr>
                                      <p:tavLst>
                                        <p:tav tm="0">
                                          <p:val>
                                            <p:fltVal val="0"/>
                                          </p:val>
                                        </p:tav>
                                        <p:tav tm="100000">
                                          <p:val>
                                            <p:strVal val="#ppt_w"/>
                                          </p:val>
                                        </p:tav>
                                      </p:tavLst>
                                    </p:anim>
                                    <p:anim calcmode="lin" valueType="num">
                                      <p:cBhvr>
                                        <p:cTn id="24" dur="1000" fill="hold"/>
                                        <p:tgtEl>
                                          <p:spTgt spid="70"/>
                                        </p:tgtEl>
                                        <p:attrNameLst>
                                          <p:attrName>ppt_h</p:attrName>
                                        </p:attrNameLst>
                                      </p:cBhvr>
                                      <p:tavLst>
                                        <p:tav tm="0">
                                          <p:val>
                                            <p:fltVal val="0"/>
                                          </p:val>
                                        </p:tav>
                                        <p:tav tm="100000">
                                          <p:val>
                                            <p:strVal val="#ppt_h"/>
                                          </p:val>
                                        </p:tav>
                                      </p:tavLst>
                                    </p:anim>
                                    <p:anim calcmode="lin" valueType="num">
                                      <p:cBhvr>
                                        <p:cTn id="25"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3"/>
      <p:bldP build="p" bldLvl="5" animBg="1" rev="0" advAuto="0" spid="72" grpId="1"/>
      <p:bldP build="whole" bldLvl="1" animBg="1" rev="0" advAuto="0" spid="75"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Troubles of Marriage - illustration"/>
          <p:cNvSpPr txBox="1"/>
          <p:nvPr/>
        </p:nvSpPr>
        <p:spPr>
          <a:xfrm>
            <a:off x="131798" y="1181330"/>
            <a:ext cx="13004802" cy="930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వివాహ సమస్యలు - ఒక ఉదాహరణ</a:t>
            </a:r>
          </a:p>
        </p:txBody>
      </p:sp>
      <p:sp>
        <p:nvSpPr>
          <p:cNvPr id="78" name="The process of cooking…"/>
          <p:cNvSpPr txBox="1"/>
          <p:nvPr/>
        </p:nvSpPr>
        <p:spPr>
          <a:xfrm>
            <a:off x="83058" y="2038525"/>
            <a:ext cx="6470726" cy="6850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spcBef>
                <a:spcPts val="1000"/>
              </a:spcBef>
              <a:buClr>
                <a:srgbClr val="000000"/>
              </a:buClr>
              <a:buSzPct val="80000"/>
              <a:buChar char="•"/>
              <a:defRPr sz="3600">
                <a:latin typeface="Helvetica Light"/>
                <a:ea typeface="Helvetica Light"/>
                <a:cs typeface="Helvetica Light"/>
                <a:sym typeface="Helvetica Light"/>
              </a:defRPr>
            </a:pPr>
            <a:r>
              <a:t>వంట ప్రక్రియ</a:t>
            </a:r>
          </a:p>
          <a:p>
            <a:pPr marL="228600" indent="-228600">
              <a:spcBef>
                <a:spcPts val="1000"/>
              </a:spcBef>
              <a:buClr>
                <a:srgbClr val="000000"/>
              </a:buClr>
              <a:buSzPct val="80000"/>
              <a:buChar char="•"/>
              <a:defRPr sz="3600">
                <a:latin typeface="Helvetica Light"/>
                <a:ea typeface="Helvetica Light"/>
                <a:cs typeface="Helvetica Light"/>
                <a:sym typeface="Helvetica Light"/>
              </a:defRPr>
            </a:pPr>
            <a:r>
              <a:t>వేడి అవసరం</a:t>
            </a:r>
          </a:p>
          <a:p>
            <a:pPr marL="228600" indent="-228600">
              <a:spcBef>
                <a:spcPts val="1000"/>
              </a:spcBef>
              <a:buClr>
                <a:srgbClr val="000000"/>
              </a:buClr>
              <a:buSzPct val="80000"/>
              <a:buChar char="•"/>
              <a:defRPr sz="3600">
                <a:latin typeface="Helvetica Light"/>
                <a:ea typeface="Helvetica Light"/>
                <a:cs typeface="Helvetica Light"/>
                <a:sym typeface="Helvetica Light"/>
              </a:defRPr>
            </a:pPr>
            <a:r>
              <a:t>సాన్నిహిత్యం ఆ ఘర్షణ/వేడి/ఇబ్బందులను సృష్టిస్తుంది</a:t>
            </a:r>
          </a:p>
          <a:p>
            <a:pPr marL="228600" indent="-228600">
              <a:spcBef>
                <a:spcPts val="1000"/>
              </a:spcBef>
              <a:buClr>
                <a:srgbClr val="000000"/>
              </a:buClr>
              <a:buSzPct val="80000"/>
              <a:buChar char="•"/>
              <a:defRPr sz="3600">
                <a:latin typeface="Helvetica Light"/>
                <a:ea typeface="Helvetica Light"/>
                <a:cs typeface="Helvetica Light"/>
                <a:sym typeface="Helvetica Light"/>
              </a:defRPr>
            </a:pPr>
            <a:r>
              <a:t>ఒక మిశ్రమం ఉత్తమం; రెండు ఒకటి అవుతుంది</a:t>
            </a:r>
          </a:p>
          <a:p>
            <a:pPr marL="228600" indent="-228600">
              <a:spcBef>
                <a:spcPts val="1000"/>
              </a:spcBef>
              <a:buClr>
                <a:srgbClr val="000000"/>
              </a:buClr>
              <a:buSzPct val="80000"/>
              <a:buChar char="•"/>
              <a:defRPr sz="3600">
                <a:latin typeface="Helvetica Light"/>
                <a:ea typeface="Helvetica Light"/>
                <a:cs typeface="Helvetica Light"/>
                <a:sym typeface="Helvetica Light"/>
              </a:defRPr>
            </a:pPr>
            <a:r>
              <a:t>ప్రతికూలంగా (ఓడిపోవడం) లేదా సానుకూలంగా (లాభించడం మరియు శుద్ధి చేయడం).</a:t>
            </a:r>
          </a:p>
        </p:txBody>
      </p:sp>
      <p:pic>
        <p:nvPicPr>
          <p:cNvPr id="79" name="040714_img_4992.jpg" descr="040714_img_4992.jpg"/>
          <p:cNvPicPr>
            <a:picLocks noChangeAspect="1"/>
          </p:cNvPicPr>
          <p:nvPr/>
        </p:nvPicPr>
        <p:blipFill>
          <a:blip r:embed="rId2">
            <a:extLst/>
          </a:blip>
          <a:srcRect l="10144" t="4110" r="12143" b="8316"/>
          <a:stretch>
            <a:fillRect/>
          </a:stretch>
        </p:blipFill>
        <p:spPr>
          <a:xfrm>
            <a:off x="6402999" y="2495912"/>
            <a:ext cx="6624792" cy="6523085"/>
          </a:xfrm>
          <a:prstGeom prst="rect">
            <a:avLst/>
          </a:prstGeom>
          <a:ln w="12700">
            <a:miter lim="400000"/>
          </a:ln>
        </p:spPr>
      </p:pic>
      <p:sp>
        <p:nvSpPr>
          <p:cNvPr id="80" name="Marriage, then, is this refining experience offering great rewards."/>
          <p:cNvSpPr txBox="1"/>
          <p:nvPr/>
        </p:nvSpPr>
        <p:spPr>
          <a:xfrm>
            <a:off x="-17877" y="8910381"/>
            <a:ext cx="13040553" cy="933451"/>
          </a:xfrm>
          <a:prstGeom prst="rect">
            <a:avLst/>
          </a:prstGeom>
          <a:gradFill>
            <a:gsLst>
              <a:gs pos="0">
                <a:srgbClr val="8D665F"/>
              </a:gs>
              <a:gs pos="100000">
                <a:srgbClr val="FBECCE"/>
              </a:gs>
            </a:gsLst>
            <a:lin ang="162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152400" tIns="152400" rIns="152400" bIns="152400" anchor="ctr">
            <a:spAutoFit/>
          </a:bodyPr>
          <a:lstStyle>
            <a:lvl1pPr algn="ctr">
              <a:defRPr b="1" sz="3500"/>
            </a:lvl1pPr>
          </a:lstStyle>
          <a:p>
            <a:pPr/>
            <a:r>
              <a:t>వివాహం అనేది అద్భుతమైన  బహుమతి అందించే శుద్ధి అనుభవం.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8">
                                            <p:bg/>
                                          </p:spTgt>
                                        </p:tgtEl>
                                        <p:attrNameLst>
                                          <p:attrName>style.visibility</p:attrName>
                                        </p:attrNameLst>
                                      </p:cBhvr>
                                      <p:to>
                                        <p:strVal val="visible"/>
                                      </p:to>
                                    </p:set>
                                    <p:anim calcmode="lin" valueType="num">
                                      <p:cBhvr>
                                        <p:cTn id="7" dur="2500" fill="hold"/>
                                        <p:tgtEl>
                                          <p:spTgt spid="78">
                                            <p:bg/>
                                          </p:spTgt>
                                        </p:tgtEl>
                                        <p:attrNameLst>
                                          <p:attrName>ppt_x</p:attrName>
                                        </p:attrNameLst>
                                      </p:cBhvr>
                                      <p:tavLst>
                                        <p:tav tm="0">
                                          <p:val>
                                            <p:strVal val="#ppt_x"/>
                                          </p:val>
                                        </p:tav>
                                        <p:tav tm="100000">
                                          <p:val>
                                            <p:strVal val="#ppt_x"/>
                                          </p:val>
                                        </p:tav>
                                      </p:tavLst>
                                    </p:anim>
                                    <p:anim calcmode="lin" valueType="num">
                                      <p:cBhvr>
                                        <p:cTn id="8" dur="2500" fill="hold"/>
                                        <p:tgtEl>
                                          <p:spTgt spid="7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8">
                                            <p:txEl>
                                              <p:pRg st="0" end="0"/>
                                            </p:txEl>
                                          </p:spTgt>
                                        </p:tgtEl>
                                        <p:attrNameLst>
                                          <p:attrName>style.visibility</p:attrName>
                                        </p:attrNameLst>
                                      </p:cBhvr>
                                      <p:to>
                                        <p:strVal val="visible"/>
                                      </p:to>
                                    </p:set>
                                    <p:anim calcmode="lin" valueType="num">
                                      <p:cBhvr>
                                        <p:cTn id="11" dur="2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78">
                                            <p:txEl>
                                              <p:pRg st="1" end="1"/>
                                            </p:txEl>
                                          </p:spTgt>
                                        </p:tgtEl>
                                        <p:attrNameLst>
                                          <p:attrName>style.visibility</p:attrName>
                                        </p:attrNameLst>
                                      </p:cBhvr>
                                      <p:to>
                                        <p:strVal val="visible"/>
                                      </p:to>
                                    </p:set>
                                    <p:anim calcmode="lin" valueType="num">
                                      <p:cBhvr>
                                        <p:cTn id="16" dur="25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78">
                                            <p:txEl>
                                              <p:pRg st="2" end="2"/>
                                            </p:txEl>
                                          </p:spTgt>
                                        </p:tgtEl>
                                        <p:attrNameLst>
                                          <p:attrName>style.visibility</p:attrName>
                                        </p:attrNameLst>
                                      </p:cBhvr>
                                      <p:to>
                                        <p:strVal val="visible"/>
                                      </p:to>
                                    </p:set>
                                    <p:anim calcmode="lin" valueType="num">
                                      <p:cBhvr>
                                        <p:cTn id="21" dur="2500" fill="hold"/>
                                        <p:tgtEl>
                                          <p:spTgt spid="78">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4" presetID="2" grpId="1" fill="hold">
                                  <p:stCondLst>
                                    <p:cond delay="0"/>
                                  </p:stCondLst>
                                  <p:iterate type="el" backwards="0">
                                    <p:tmAbs val="0"/>
                                  </p:iterate>
                                  <p:childTnLst>
                                    <p:set>
                                      <p:cBhvr>
                                        <p:cTn id="25" fill="hold"/>
                                        <p:tgtEl>
                                          <p:spTgt spid="78">
                                            <p:txEl>
                                              <p:pRg st="3" end="3"/>
                                            </p:txEl>
                                          </p:spTgt>
                                        </p:tgtEl>
                                        <p:attrNameLst>
                                          <p:attrName>style.visibility</p:attrName>
                                        </p:attrNameLst>
                                      </p:cBhvr>
                                      <p:to>
                                        <p:strVal val="visible"/>
                                      </p:to>
                                    </p:set>
                                    <p:anim calcmode="lin" valueType="num">
                                      <p:cBhvr>
                                        <p:cTn id="26" dur="2500" fill="hold"/>
                                        <p:tgtEl>
                                          <p:spTgt spid="78">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Class="entr" nodeType="afterEffect" presetSubtype="4" presetID="22" grpId="2" fill="hold">
                                  <p:stCondLst>
                                    <p:cond delay="0"/>
                                  </p:stCondLst>
                                  <p:iterate type="el" backwards="0">
                                    <p:tmAbs val="0"/>
                                  </p:iterate>
                                  <p:childTnLst>
                                    <p:set>
                                      <p:cBhvr>
                                        <p:cTn id="30" fill="hold"/>
                                        <p:tgtEl>
                                          <p:spTgt spid="79"/>
                                        </p:tgtEl>
                                        <p:attrNameLst>
                                          <p:attrName>style.visibility</p:attrName>
                                        </p:attrNameLst>
                                      </p:cBhvr>
                                      <p:to>
                                        <p:strVal val="visible"/>
                                      </p:to>
                                    </p:set>
                                    <p:animEffect filter="wipe(down)" transition="in">
                                      <p:cBhvr>
                                        <p:cTn id="31" dur="30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4" presetID="2" grpId="1" fill="hold">
                                  <p:stCondLst>
                                    <p:cond delay="0"/>
                                  </p:stCondLst>
                                  <p:iterate type="el" backwards="0">
                                    <p:tmAbs val="0"/>
                                  </p:iterate>
                                  <p:childTnLst>
                                    <p:set>
                                      <p:cBhvr>
                                        <p:cTn id="35" fill="hold"/>
                                        <p:tgtEl>
                                          <p:spTgt spid="78">
                                            <p:txEl>
                                              <p:pRg st="4" end="4"/>
                                            </p:txEl>
                                          </p:spTgt>
                                        </p:tgtEl>
                                        <p:attrNameLst>
                                          <p:attrName>style.visibility</p:attrName>
                                        </p:attrNameLst>
                                      </p:cBhvr>
                                      <p:to>
                                        <p:strVal val="visible"/>
                                      </p:to>
                                    </p:set>
                                    <p:anim calcmode="lin" valueType="num">
                                      <p:cBhvr>
                                        <p:cTn id="36" dur="2500" fill="hold"/>
                                        <p:tgtEl>
                                          <p:spTgt spid="78">
                                            <p:txEl>
                                              <p:pRg st="4" end="4"/>
                                            </p:txEl>
                                          </p:spTgt>
                                        </p:tgtEl>
                                        <p:attrNameLst>
                                          <p:attrName>ppt_x</p:attrName>
                                        </p:attrNameLst>
                                      </p:cBhvr>
                                      <p:tavLst>
                                        <p:tav tm="0">
                                          <p:val>
                                            <p:strVal val="#ppt_x"/>
                                          </p:val>
                                        </p:tav>
                                        <p:tav tm="100000">
                                          <p:val>
                                            <p:strVal val="#ppt_x"/>
                                          </p:val>
                                        </p:tav>
                                      </p:tavLst>
                                    </p:anim>
                                    <p:anim calcmode="lin" valueType="num">
                                      <p:cBhvr>
                                        <p:cTn id="37" dur="2500" fill="hold"/>
                                        <p:tgtEl>
                                          <p:spTgt spid="78">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Class="entr" nodeType="afterEffect" presetSubtype="8" presetID="22" grpId="3" fill="hold">
                                  <p:stCondLst>
                                    <p:cond delay="0"/>
                                  </p:stCondLst>
                                  <p:iterate type="el" backwards="0">
                                    <p:tmAbs val="0"/>
                                  </p:iterate>
                                  <p:childTnLst>
                                    <p:set>
                                      <p:cBhvr>
                                        <p:cTn id="40" fill="hold"/>
                                        <p:tgtEl>
                                          <p:spTgt spid="80"/>
                                        </p:tgtEl>
                                        <p:attrNameLst>
                                          <p:attrName>style.visibility</p:attrName>
                                        </p:attrNameLst>
                                      </p:cBhvr>
                                      <p:to>
                                        <p:strVal val="visible"/>
                                      </p:to>
                                    </p:set>
                                    <p:animEffect filter="wipe(left)" transition="in">
                                      <p:cBhvr>
                                        <p:cTn id="41"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3"/>
      <p:bldP build="p" bldLvl="5" animBg="1" rev="0" advAuto="0" spid="78" grpId="1"/>
      <p:bldP build="whole" bldLvl="1" animBg="1" rev="0" advAuto="0" spid="79"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Level 1-Commitment and Openness"/>
          <p:cNvSpPr txBox="1"/>
          <p:nvPr/>
        </p:nvSpPr>
        <p:spPr>
          <a:xfrm>
            <a:off x="144600" y="1231626"/>
            <a:ext cx="12495686"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47" sz="4700"/>
            </a:lvl1pPr>
          </a:lstStyle>
          <a:p>
            <a:pPr/>
            <a:r>
              <a:t>స్థాయి 1-నిబద్ధత మరియు నిష్కాపట్యత</a:t>
            </a:r>
          </a:p>
        </p:txBody>
      </p:sp>
      <p:sp>
        <p:nvSpPr>
          <p:cNvPr id="83" name="Vision: I want to be with him/her!…"/>
          <p:cNvSpPr txBox="1"/>
          <p:nvPr/>
        </p:nvSpPr>
        <p:spPr>
          <a:xfrm>
            <a:off x="107800" y="2463799"/>
            <a:ext cx="5685776"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5986" indent="-345986">
              <a:buClr>
                <a:srgbClr val="000000"/>
              </a:buClr>
              <a:buSzPct val="80000"/>
              <a:buChar char="•"/>
              <a:defRPr>
                <a:latin typeface="Helvetica Light"/>
                <a:ea typeface="Helvetica Light"/>
                <a:cs typeface="Helvetica Light"/>
                <a:sym typeface="Helvetica Light"/>
              </a:defRPr>
            </a:pPr>
            <a:r>
              <a:t>దృష్టి: నేను అతనితో/ఆమెతో ఉండాలనుకుంటున్నాను!</a:t>
            </a:r>
          </a:p>
          <a:p>
            <a:pPr marL="345986" indent="-345986">
              <a:buClr>
                <a:srgbClr val="000000"/>
              </a:buClr>
              <a:buSzPct val="80000"/>
              <a:buChar char="•"/>
              <a:defRPr>
                <a:latin typeface="Helvetica Light"/>
                <a:ea typeface="Helvetica Light"/>
                <a:cs typeface="Helvetica Light"/>
                <a:sym typeface="Helvetica Light"/>
              </a:defRPr>
            </a:pPr>
            <a:r>
              <a:t>వివాహంపై సంభవించే ఆర్థిక ఖర్చులు, ఒత్తిళ్లు, పాత్రల మార్పులు మరియు జీవన స్థానాలను పరిగణించండి.</a:t>
            </a:r>
          </a:p>
        </p:txBody>
      </p:sp>
      <p:grpSp>
        <p:nvGrpSpPr>
          <p:cNvPr id="86" name="Group"/>
          <p:cNvGrpSpPr/>
          <p:nvPr/>
        </p:nvGrpSpPr>
        <p:grpSpPr>
          <a:xfrm>
            <a:off x="5360219" y="2389437"/>
            <a:ext cx="8065483" cy="7296403"/>
            <a:chOff x="0" y="0"/>
            <a:chExt cx="8065482" cy="7296402"/>
          </a:xfrm>
        </p:grpSpPr>
        <p:pic>
          <p:nvPicPr>
            <p:cNvPr id="84" name="000655-0003-002122.jpg" descr="000655-0003-002122.jpg"/>
            <p:cNvPicPr>
              <a:picLocks noChangeAspect="1"/>
            </p:cNvPicPr>
            <p:nvPr/>
          </p:nvPicPr>
          <p:blipFill>
            <a:blip r:embed="rId2">
              <a:extLst/>
            </a:blip>
            <a:srcRect l="6572" t="8473" r="4602" b="0"/>
            <a:stretch>
              <a:fillRect/>
            </a:stretch>
          </p:blipFill>
          <p:spPr>
            <a:xfrm>
              <a:off x="458484" y="-1"/>
              <a:ext cx="7148543" cy="5855950"/>
            </a:xfrm>
            <a:prstGeom prst="rect">
              <a:avLst/>
            </a:prstGeom>
            <a:ln w="12700" cap="flat">
              <a:noFill/>
              <a:miter lim="400000"/>
            </a:ln>
            <a:effectLst>
              <a:outerShdw sx="100000" sy="100000" kx="0" ky="0" algn="b" rotWithShape="0" blurRad="190500" dist="8455" dir="5400000">
                <a:srgbClr val="000000"/>
              </a:outerShdw>
            </a:effectLst>
          </p:spPr>
        </p:pic>
        <p:sp>
          <p:nvSpPr>
            <p:cNvPr id="85" name="Yet, they still want to be married!"/>
            <p:cNvSpPr txBox="1"/>
            <p:nvPr/>
          </p:nvSpPr>
          <p:spPr>
            <a:xfrm>
              <a:off x="0" y="5885812"/>
              <a:ext cx="8065484" cy="1410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90000"/>
                </a:lnSpc>
                <a:defRPr b="1" sz="3700">
                  <a:solidFill>
                    <a:srgbClr val="936568"/>
                  </a:solidFill>
                  <a:latin typeface="Times New Roman"/>
                  <a:ea typeface="Times New Roman"/>
                  <a:cs typeface="Times New Roman"/>
                  <a:sym typeface="Times New Roman"/>
                </a:defRPr>
              </a:lvl1pPr>
            </a:lstStyle>
            <a:p>
              <a:pPr/>
              <a:r>
                <a:t>అయినప్పటికీ, వారు ఇంకా వివాహం చేసుకోవాలనుకుంటున్నారు!</a:t>
              </a:r>
            </a:p>
          </p:txBody>
        </p:sp>
      </p:grpSp>
    </p:spTree>
  </p:cSld>
  <p:clrMapOvr>
    <a:masterClrMapping/>
  </p:clrMapOvr>
  <mc:AlternateContent xmlns:mc="http://schemas.openxmlformats.org/markup-compatibility/2006">
    <mc:Choice xmlns:p14="http://schemas.microsoft.com/office/powerpoint/2010/main" Requires="p14">
      <p:transition spd="slow" advClick="1" p14:dur="1200">
        <p:blind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3">
                                            <p:bg/>
                                          </p:spTgt>
                                        </p:tgtEl>
                                        <p:attrNameLst>
                                          <p:attrName>style.visibility</p:attrName>
                                        </p:attrNameLst>
                                      </p:cBhvr>
                                      <p:to>
                                        <p:strVal val="visible"/>
                                      </p:to>
                                    </p:set>
                                    <p:anim calcmode="lin" valueType="num">
                                      <p:cBhvr>
                                        <p:cTn id="7" dur="2500" fill="hold"/>
                                        <p:tgtEl>
                                          <p:spTgt spid="83">
                                            <p:bg/>
                                          </p:spTgt>
                                        </p:tgtEl>
                                        <p:attrNameLst>
                                          <p:attrName>ppt_x</p:attrName>
                                        </p:attrNameLst>
                                      </p:cBhvr>
                                      <p:tavLst>
                                        <p:tav tm="0">
                                          <p:val>
                                            <p:strVal val="#ppt_x"/>
                                          </p:val>
                                        </p:tav>
                                        <p:tav tm="100000">
                                          <p:val>
                                            <p:strVal val="#ppt_x"/>
                                          </p:val>
                                        </p:tav>
                                      </p:tavLst>
                                    </p:anim>
                                    <p:anim calcmode="lin" valueType="num">
                                      <p:cBhvr>
                                        <p:cTn id="8" dur="2500" fill="hold"/>
                                        <p:tgtEl>
                                          <p:spTgt spid="8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3">
                                            <p:txEl>
                                              <p:pRg st="0" end="0"/>
                                            </p:txEl>
                                          </p:spTgt>
                                        </p:tgtEl>
                                        <p:attrNameLst>
                                          <p:attrName>style.visibility</p:attrName>
                                        </p:attrNameLst>
                                      </p:cBhvr>
                                      <p:to>
                                        <p:strVal val="visible"/>
                                      </p:to>
                                    </p:set>
                                    <p:anim calcmode="lin" valueType="num">
                                      <p:cBhvr>
                                        <p:cTn id="11" dur="25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83">
                                            <p:txEl>
                                              <p:pRg st="1" end="1"/>
                                            </p:txEl>
                                          </p:spTgt>
                                        </p:tgtEl>
                                        <p:attrNameLst>
                                          <p:attrName>style.visibility</p:attrName>
                                        </p:attrNameLst>
                                      </p:cBhvr>
                                      <p:to>
                                        <p:strVal val="visible"/>
                                      </p:to>
                                    </p:set>
                                    <p:anim calcmode="lin" valueType="num">
                                      <p:cBhvr>
                                        <p:cTn id="16" dur="25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2" fill="hold">
                                  <p:stCondLst>
                                    <p:cond delay="0"/>
                                  </p:stCondLst>
                                  <p:iterate type="el" backwards="0">
                                    <p:tmAbs val="0"/>
                                  </p:iterate>
                                  <p:childTnLst>
                                    <p:set>
                                      <p:cBhvr>
                                        <p:cTn id="21" fill="hold"/>
                                        <p:tgtEl>
                                          <p:spTgt spid="86"/>
                                        </p:tgtEl>
                                        <p:attrNameLst>
                                          <p:attrName>style.visibility</p:attrName>
                                        </p:attrNameLst>
                                      </p:cBhvr>
                                      <p:to>
                                        <p:strVal val="visible"/>
                                      </p:to>
                                    </p:set>
                                    <p:anim calcmode="lin" valueType="num">
                                      <p:cBhvr>
                                        <p:cTn id="22" dur="1000" fill="hold"/>
                                        <p:tgtEl>
                                          <p:spTgt spid="86"/>
                                        </p:tgtEl>
                                        <p:attrNameLst>
                                          <p:attrName>ppt_x</p:attrName>
                                        </p:attrNameLst>
                                      </p:cBhvr>
                                      <p:tavLst>
                                        <p:tav tm="0">
                                          <p:val>
                                            <p:strVal val="0-#ppt_w/2"/>
                                          </p:val>
                                        </p:tav>
                                        <p:tav tm="100000">
                                          <p:val>
                                            <p:strVal val="#ppt_x"/>
                                          </p:val>
                                        </p:tav>
                                      </p:tavLst>
                                    </p:anim>
                                    <p:anim calcmode="lin" valueType="num">
                                      <p:cBhvr>
                                        <p:cTn id="23"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2"/>
      <p:bldP build="p" bldLvl="5" animBg="1" rev="0" advAuto="0" spid="8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Honeymooner’s Changing Vision"/>
          <p:cNvSpPr txBox="1"/>
          <p:nvPr/>
        </p:nvSpPr>
        <p:spPr>
          <a:xfrm>
            <a:off x="644971" y="1327660"/>
            <a:ext cx="11714858" cy="930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హనీమూనర్ యొక్క మారుతున్న దృష్టి</a:t>
            </a:r>
          </a:p>
        </p:txBody>
      </p:sp>
      <p:sp>
        <p:nvSpPr>
          <p:cNvPr id="89" name="Committed…"/>
          <p:cNvSpPr txBox="1"/>
          <p:nvPr/>
        </p:nvSpPr>
        <p:spPr>
          <a:xfrm>
            <a:off x="388958" y="2164039"/>
            <a:ext cx="11430955" cy="350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7" indent="-320037">
              <a:buClr>
                <a:srgbClr val="000000"/>
              </a:buClr>
              <a:buSzPct val="80000"/>
              <a:buChar char="•"/>
              <a:defRPr>
                <a:latin typeface="Helvetica Light"/>
                <a:ea typeface="Helvetica Light"/>
                <a:cs typeface="Helvetica Light"/>
                <a:sym typeface="Helvetica Light"/>
              </a:defRPr>
            </a:pPr>
            <a:r>
              <a:t>కట్టుబడి</a:t>
            </a:r>
          </a:p>
          <a:p>
            <a:pPr marL="320037" indent="-320037">
              <a:buClr>
                <a:srgbClr val="000000"/>
              </a:buClr>
              <a:buSzPct val="80000"/>
              <a:buChar char="•"/>
              <a:defRPr>
                <a:latin typeface="Helvetica Light"/>
                <a:ea typeface="Helvetica Light"/>
                <a:cs typeface="Helvetica Light"/>
                <a:sym typeface="Helvetica Light"/>
              </a:defRPr>
            </a:pPr>
            <a:r>
              <a:t>కోరికగల</a:t>
            </a:r>
          </a:p>
          <a:p>
            <a:pPr marL="320037" indent="-320037">
              <a:buClr>
                <a:srgbClr val="000000"/>
              </a:buClr>
              <a:buSzPct val="80000"/>
              <a:buChar char="•"/>
              <a:defRPr>
                <a:latin typeface="Helvetica Light"/>
                <a:ea typeface="Helvetica Light"/>
                <a:cs typeface="Helvetica Light"/>
                <a:sym typeface="Helvetica Light"/>
              </a:defRPr>
            </a:pPr>
            <a:r>
              <a:t>నిబద్ధత తరచుగా ఒకరి అంచనాలపై సూక్ష్మంగా నిర్మించబడింది.</a:t>
            </a:r>
          </a:p>
        </p:txBody>
      </p:sp>
      <p:sp>
        <p:nvSpPr>
          <p:cNvPr id="90" name="Honeymooner’s Challenges"/>
          <p:cNvSpPr txBox="1"/>
          <p:nvPr/>
        </p:nvSpPr>
        <p:spPr>
          <a:xfrm>
            <a:off x="2401039" y="5704252"/>
            <a:ext cx="8202722"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హనీమూనర్ సవాళ్లు</a:t>
            </a:r>
          </a:p>
        </p:txBody>
      </p:sp>
      <p:sp>
        <p:nvSpPr>
          <p:cNvPr id="91" name="Unstable and love is unstable…"/>
          <p:cNvSpPr txBox="1"/>
          <p:nvPr/>
        </p:nvSpPr>
        <p:spPr>
          <a:xfrm>
            <a:off x="388959" y="6670178"/>
            <a:ext cx="11430952"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7" indent="-320037">
              <a:buClr>
                <a:srgbClr val="000000"/>
              </a:buClr>
              <a:buSzPct val="80000"/>
              <a:buChar char="•"/>
              <a:defRPr>
                <a:latin typeface="Helvetica Light"/>
                <a:ea typeface="Helvetica Light"/>
                <a:cs typeface="Helvetica Light"/>
                <a:sym typeface="Helvetica Light"/>
              </a:defRPr>
            </a:pPr>
            <a:r>
              <a:t>అస్థిరమైనది మరియు ప్రేమ అస్థిరమైనది</a:t>
            </a:r>
          </a:p>
          <a:p>
            <a:pPr marL="320037" indent="-320037">
              <a:buClr>
                <a:srgbClr val="000000"/>
              </a:buClr>
              <a:buSzPct val="80000"/>
              <a:buChar char="•"/>
              <a:defRPr>
                <a:latin typeface="Helvetica Light"/>
                <a:ea typeface="Helvetica Light"/>
                <a:cs typeface="Helvetica Light"/>
                <a:sym typeface="Helvetica Light"/>
              </a:defRPr>
            </a:pPr>
            <a:r>
              <a:t>ఆశలు సన్నగిల్లాయి</a:t>
            </a:r>
          </a:p>
          <a:p>
            <a:pPr marL="320037" indent="-320037">
              <a:buClr>
                <a:srgbClr val="000000"/>
              </a:buClr>
              <a:buSzPct val="80000"/>
              <a:buChar char="•"/>
              <a:defRPr>
                <a:latin typeface="Helvetica Light"/>
                <a:ea typeface="Helvetica Light"/>
                <a:cs typeface="Helvetica Light"/>
                <a:sym typeface="Helvetica Light"/>
              </a:defRPr>
            </a:pPr>
            <a:r>
              <a:t>ఆశలు తిరిగి వచ్చాయి (మేకప్)</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9">
                                            <p:bg/>
                                          </p:spTgt>
                                        </p:tgtEl>
                                        <p:attrNameLst>
                                          <p:attrName>style.visibility</p:attrName>
                                        </p:attrNameLst>
                                      </p:cBhvr>
                                      <p:to>
                                        <p:strVal val="visible"/>
                                      </p:to>
                                    </p:set>
                                    <p:anim calcmode="lin" valueType="num">
                                      <p:cBhvr>
                                        <p:cTn id="7" dur="2500" fill="hold"/>
                                        <p:tgtEl>
                                          <p:spTgt spid="89">
                                            <p:bg/>
                                          </p:spTgt>
                                        </p:tgtEl>
                                        <p:attrNameLst>
                                          <p:attrName>ppt_x</p:attrName>
                                        </p:attrNameLst>
                                      </p:cBhvr>
                                      <p:tavLst>
                                        <p:tav tm="0">
                                          <p:val>
                                            <p:strVal val="#ppt_x"/>
                                          </p:val>
                                        </p:tav>
                                        <p:tav tm="100000">
                                          <p:val>
                                            <p:strVal val="#ppt_x"/>
                                          </p:val>
                                        </p:tav>
                                      </p:tavLst>
                                    </p:anim>
                                    <p:anim calcmode="lin" valueType="num">
                                      <p:cBhvr>
                                        <p:cTn id="8" dur="2500" fill="hold"/>
                                        <p:tgtEl>
                                          <p:spTgt spid="8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9">
                                            <p:txEl>
                                              <p:pRg st="0" end="0"/>
                                            </p:txEl>
                                          </p:spTgt>
                                        </p:tgtEl>
                                        <p:attrNameLst>
                                          <p:attrName>style.visibility</p:attrName>
                                        </p:attrNameLst>
                                      </p:cBhvr>
                                      <p:to>
                                        <p:strVal val="visible"/>
                                      </p:to>
                                    </p:set>
                                    <p:anim calcmode="lin" valueType="num">
                                      <p:cBhvr>
                                        <p:cTn id="11" dur="2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89">
                                            <p:txEl>
                                              <p:pRg st="1" end="1"/>
                                            </p:txEl>
                                          </p:spTgt>
                                        </p:tgtEl>
                                        <p:attrNameLst>
                                          <p:attrName>style.visibility</p:attrName>
                                        </p:attrNameLst>
                                      </p:cBhvr>
                                      <p:to>
                                        <p:strVal val="visible"/>
                                      </p:to>
                                    </p:set>
                                    <p:anim calcmode="lin" valueType="num">
                                      <p:cBhvr>
                                        <p:cTn id="16" dur="2500" fill="hold"/>
                                        <p:tgtEl>
                                          <p:spTgt spid="89">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89">
                                            <p:txEl>
                                              <p:pRg st="2" end="2"/>
                                            </p:txEl>
                                          </p:spTgt>
                                        </p:tgtEl>
                                        <p:attrNameLst>
                                          <p:attrName>style.visibility</p:attrName>
                                        </p:attrNameLst>
                                      </p:cBhvr>
                                      <p:to>
                                        <p:strVal val="visible"/>
                                      </p:to>
                                    </p:set>
                                    <p:anim calcmode="lin" valueType="num">
                                      <p:cBhvr>
                                        <p:cTn id="21" dur="2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90"/>
                                        </p:tgtEl>
                                        <p:attrNameLst>
                                          <p:attrName>style.visibility</p:attrName>
                                        </p:attrNameLst>
                                      </p:cBhvr>
                                      <p:to>
                                        <p:strVal val="visible"/>
                                      </p:to>
                                    </p:set>
                                    <p:animEffect filter="fade" transition="in">
                                      <p:cBhvr>
                                        <p:cTn id="27" dur="1500"/>
                                        <p:tgtEl>
                                          <p:spTgt spid="90"/>
                                        </p:tgtEl>
                                      </p:cBhvr>
                                    </p:animEffect>
                                  </p:childTnLst>
                                </p:cTn>
                              </p:par>
                            </p:childTnLst>
                          </p:cTn>
                        </p:par>
                        <p:par>
                          <p:cTn id="28" fill="hold">
                            <p:stCondLst>
                              <p:cond delay="1500"/>
                            </p:stCondLst>
                            <p:childTnLst>
                              <p:par>
                                <p:cTn id="29" presetClass="entr" nodeType="afterEffect" presetSubtype="4" presetID="2" grpId="3" fill="hold">
                                  <p:stCondLst>
                                    <p:cond delay="0"/>
                                  </p:stCondLst>
                                  <p:iterate type="el" backwards="0">
                                    <p:tmAbs val="0"/>
                                  </p:iterate>
                                  <p:childTnLst>
                                    <p:set>
                                      <p:cBhvr>
                                        <p:cTn id="30" fill="hold"/>
                                        <p:tgtEl>
                                          <p:spTgt spid="91">
                                            <p:bg/>
                                          </p:spTgt>
                                        </p:tgtEl>
                                        <p:attrNameLst>
                                          <p:attrName>style.visibility</p:attrName>
                                        </p:attrNameLst>
                                      </p:cBhvr>
                                      <p:to>
                                        <p:strVal val="visible"/>
                                      </p:to>
                                    </p:set>
                                    <p:anim calcmode="lin" valueType="num">
                                      <p:cBhvr>
                                        <p:cTn id="31" dur="2500" fill="hold"/>
                                        <p:tgtEl>
                                          <p:spTgt spid="91">
                                            <p:bg/>
                                          </p:spTgt>
                                        </p:tgtEl>
                                        <p:attrNameLst>
                                          <p:attrName>ppt_x</p:attrName>
                                        </p:attrNameLst>
                                      </p:cBhvr>
                                      <p:tavLst>
                                        <p:tav tm="0">
                                          <p:val>
                                            <p:strVal val="#ppt_x"/>
                                          </p:val>
                                        </p:tav>
                                        <p:tav tm="100000">
                                          <p:val>
                                            <p:strVal val="#ppt_x"/>
                                          </p:val>
                                        </p:tav>
                                      </p:tavLst>
                                    </p:anim>
                                    <p:anim calcmode="lin" valueType="num">
                                      <p:cBhvr>
                                        <p:cTn id="32" dur="2500" fill="hold"/>
                                        <p:tgtEl>
                                          <p:spTgt spid="91">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3" fill="hold">
                                  <p:stCondLst>
                                    <p:cond delay="0"/>
                                  </p:stCondLst>
                                  <p:iterate type="el" backwards="0">
                                    <p:tmAbs val="0"/>
                                  </p:iterate>
                                  <p:childTnLst>
                                    <p:set>
                                      <p:cBhvr>
                                        <p:cTn id="34" fill="hold"/>
                                        <p:tgtEl>
                                          <p:spTgt spid="91">
                                            <p:txEl>
                                              <p:pRg st="0" end="0"/>
                                            </p:txEl>
                                          </p:spTgt>
                                        </p:tgtEl>
                                        <p:attrNameLst>
                                          <p:attrName>style.visibility</p:attrName>
                                        </p:attrNameLst>
                                      </p:cBhvr>
                                      <p:to>
                                        <p:strVal val="visible"/>
                                      </p:to>
                                    </p:set>
                                    <p:anim calcmode="lin" valueType="num">
                                      <p:cBhvr>
                                        <p:cTn id="35" dur="25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36" dur="2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Class="entr" nodeType="afterEffect" presetSubtype="4" presetID="2" grpId="3" fill="hold">
                                  <p:stCondLst>
                                    <p:cond delay="0"/>
                                  </p:stCondLst>
                                  <p:iterate type="el" backwards="0">
                                    <p:tmAbs val="0"/>
                                  </p:iterate>
                                  <p:childTnLst>
                                    <p:set>
                                      <p:cBhvr>
                                        <p:cTn id="39" fill="hold"/>
                                        <p:tgtEl>
                                          <p:spTgt spid="91">
                                            <p:txEl>
                                              <p:pRg st="1" end="1"/>
                                            </p:txEl>
                                          </p:spTgt>
                                        </p:tgtEl>
                                        <p:attrNameLst>
                                          <p:attrName>style.visibility</p:attrName>
                                        </p:attrNameLst>
                                      </p:cBhvr>
                                      <p:to>
                                        <p:strVal val="visible"/>
                                      </p:to>
                                    </p:set>
                                    <p:anim calcmode="lin" valueType="num">
                                      <p:cBhvr>
                                        <p:cTn id="40" dur="2500" fill="hold"/>
                                        <p:tgtEl>
                                          <p:spTgt spid="91">
                                            <p:txEl>
                                              <p:pRg st="1" end="1"/>
                                            </p:txEl>
                                          </p:spTgt>
                                        </p:tgtEl>
                                        <p:attrNameLst>
                                          <p:attrName>ppt_x</p:attrName>
                                        </p:attrNameLst>
                                      </p:cBhvr>
                                      <p:tavLst>
                                        <p:tav tm="0">
                                          <p:val>
                                            <p:strVal val="#ppt_x"/>
                                          </p:val>
                                        </p:tav>
                                        <p:tav tm="100000">
                                          <p:val>
                                            <p:strVal val="#ppt_x"/>
                                          </p:val>
                                        </p:tav>
                                      </p:tavLst>
                                    </p:anim>
                                    <p:anim calcmode="lin" valueType="num">
                                      <p:cBhvr>
                                        <p:cTn id="41" dur="2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par>
                          <p:cTn id="42" fill="hold">
                            <p:stCondLst>
                              <p:cond delay="6500"/>
                            </p:stCondLst>
                            <p:childTnLst>
                              <p:par>
                                <p:cTn id="43" presetClass="entr" nodeType="afterEffect" presetSubtype="4" presetID="2" grpId="3" fill="hold">
                                  <p:stCondLst>
                                    <p:cond delay="0"/>
                                  </p:stCondLst>
                                  <p:iterate type="el" backwards="0">
                                    <p:tmAbs val="0"/>
                                  </p:iterate>
                                  <p:childTnLst>
                                    <p:set>
                                      <p:cBhvr>
                                        <p:cTn id="44" fill="hold"/>
                                        <p:tgtEl>
                                          <p:spTgt spid="91">
                                            <p:txEl>
                                              <p:pRg st="2" end="2"/>
                                            </p:txEl>
                                          </p:spTgt>
                                        </p:tgtEl>
                                        <p:attrNameLst>
                                          <p:attrName>style.visibility</p:attrName>
                                        </p:attrNameLst>
                                      </p:cBhvr>
                                      <p:to>
                                        <p:strVal val="visible"/>
                                      </p:to>
                                    </p:set>
                                    <p:anim calcmode="lin" valueType="num">
                                      <p:cBhvr>
                                        <p:cTn id="45" dur="2500" fill="hold"/>
                                        <p:tgtEl>
                                          <p:spTgt spid="91">
                                            <p:txEl>
                                              <p:pRg st="2" end="2"/>
                                            </p:txEl>
                                          </p:spTgt>
                                        </p:tgtEl>
                                        <p:attrNameLst>
                                          <p:attrName>ppt_x</p:attrName>
                                        </p:attrNameLst>
                                      </p:cBhvr>
                                      <p:tavLst>
                                        <p:tav tm="0">
                                          <p:val>
                                            <p:strVal val="#ppt_x"/>
                                          </p:val>
                                        </p:tav>
                                        <p:tav tm="100000">
                                          <p:val>
                                            <p:strVal val="#ppt_x"/>
                                          </p:val>
                                        </p:tav>
                                      </p:tavLst>
                                    </p:anim>
                                    <p:anim calcmode="lin" valueType="num">
                                      <p:cBhvr>
                                        <p:cTn id="46" dur="2500" fill="hold"/>
                                        <p:tgtEl>
                                          <p:spTgt spid="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3"/>
      <p:bldP build="p" bldLvl="5" animBg="1" rev="0" advAuto="0" spid="89" grpId="1"/>
      <p:bldP build="whole" bldLvl="1" animBg="1" rev="0" advAuto="0" spid="90"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Honeymooner’s Reactionary Responses"/>
          <p:cNvSpPr txBox="1"/>
          <p:nvPr/>
        </p:nvSpPr>
        <p:spPr>
          <a:xfrm>
            <a:off x="84398" y="1132027"/>
            <a:ext cx="12590033"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హనీమూనర్ యొక్క ప్రతిచర్య ప్రతిస్పందనలు</a:t>
            </a:r>
          </a:p>
        </p:txBody>
      </p:sp>
      <p:sp>
        <p:nvSpPr>
          <p:cNvPr id="94" name="Gives up (usually temporary) on one’s mate - emotionally and physically…"/>
          <p:cNvSpPr txBox="1"/>
          <p:nvPr/>
        </p:nvSpPr>
        <p:spPr>
          <a:xfrm>
            <a:off x="392427" y="1944766"/>
            <a:ext cx="12502847" cy="4733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8245" indent="-328245">
              <a:spcBef>
                <a:spcPts val="600"/>
              </a:spcBef>
              <a:buClr>
                <a:srgbClr val="000000"/>
              </a:buClr>
              <a:buSzPct val="80000"/>
              <a:buChar char="•"/>
              <a:defRPr sz="3300">
                <a:latin typeface="Helvetica Light"/>
                <a:ea typeface="Helvetica Light"/>
                <a:cs typeface="Helvetica Light"/>
                <a:sym typeface="Helvetica Light"/>
              </a:defRPr>
            </a:pPr>
            <a:r>
              <a:t>ఒకరి సహచరుడిని – మానసికంగా మరియు శారీరకంగా వదులుకోవడం (సాధారణంగా తాత్కాలికం)..</a:t>
            </a:r>
          </a:p>
          <a:p>
            <a:pPr marL="328245" indent="-328245">
              <a:spcBef>
                <a:spcPts val="600"/>
              </a:spcBef>
              <a:buClr>
                <a:srgbClr val="000000"/>
              </a:buClr>
              <a:buSzPct val="80000"/>
              <a:buChar char="•"/>
              <a:defRPr sz="3300">
                <a:latin typeface="Helvetica Light"/>
                <a:ea typeface="Helvetica Light"/>
                <a:cs typeface="Helvetica Light"/>
                <a:sym typeface="Helvetica Light"/>
              </a:defRPr>
            </a:pPr>
            <a:r>
              <a:t>ఒక సారి తక్కువ అంచనాలను అంగీకరిస్తుంది (ఏకత్వం యొక్క నిజం కంటే భావాలతో జీవించడం).</a:t>
            </a:r>
          </a:p>
          <a:p>
            <a:pPr marL="328245" indent="-328245">
              <a:spcBef>
                <a:spcPts val="600"/>
              </a:spcBef>
              <a:buClr>
                <a:srgbClr val="000000"/>
              </a:buClr>
              <a:buSzPct val="80000"/>
              <a:buChar char="•"/>
              <a:defRPr sz="3300">
                <a:latin typeface="Helvetica Light"/>
                <a:ea typeface="Helvetica Light"/>
                <a:cs typeface="Helvetica Light"/>
                <a:sym typeface="Helvetica Light"/>
              </a:defRPr>
            </a:pPr>
            <a:r>
              <a:t>దయగల ప్రవర్తనను వదిలివేసి, ఆమోదయోగ్యమైన పదాలు మరియు చర్యల కంటే తక్కువగా అంగీకరిస్తుంది.</a:t>
            </a:r>
          </a:p>
          <a:p>
            <a:pPr marL="328245" indent="-328245">
              <a:spcBef>
                <a:spcPts val="600"/>
              </a:spcBef>
              <a:buClr>
                <a:srgbClr val="000000"/>
              </a:buClr>
              <a:buSzPct val="80000"/>
              <a:buChar char="•"/>
              <a:defRPr sz="3300">
                <a:latin typeface="Helvetica Light"/>
                <a:ea typeface="Helvetica Light"/>
                <a:cs typeface="Helvetica Light"/>
                <a:sym typeface="Helvetica Light"/>
              </a:defRPr>
            </a:pPr>
            <a:r>
              <a:t>తరచుగా 'ఎరోస్’(కోరిక) ప్రేమను ప్రతిబింబిస్తుంది.</a:t>
            </a:r>
          </a:p>
        </p:txBody>
      </p:sp>
      <p:sp>
        <p:nvSpPr>
          <p:cNvPr id="95" name="Summary"/>
          <p:cNvSpPr txBox="1"/>
          <p:nvPr/>
        </p:nvSpPr>
        <p:spPr>
          <a:xfrm>
            <a:off x="1244729" y="6671588"/>
            <a:ext cx="10515342" cy="930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pc="-47" sz="4700"/>
            </a:lvl1pPr>
          </a:lstStyle>
          <a:p>
            <a:pPr/>
            <a:r>
              <a:t>సారాంశం</a:t>
            </a:r>
          </a:p>
        </p:txBody>
      </p:sp>
      <p:sp>
        <p:nvSpPr>
          <p:cNvPr id="96" name="Early marriage is often an expression of ‘eros’ love and though committal in nature, the commitment tends to be based upon on one’s expectations and fulfilled dreams. When the expectations do not pan out, then great ups and downs occur."/>
          <p:cNvSpPr txBox="1"/>
          <p:nvPr/>
        </p:nvSpPr>
        <p:spPr>
          <a:xfrm>
            <a:off x="299735" y="7671344"/>
            <a:ext cx="12688231" cy="1889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3200">
                <a:latin typeface="Helvetica Light"/>
                <a:ea typeface="Helvetica Light"/>
                <a:cs typeface="Helvetica Light"/>
                <a:sym typeface="Helvetica Light"/>
              </a:defRPr>
            </a:lvl1pPr>
          </a:lstStyle>
          <a:p>
            <a:pPr/>
            <a:r>
              <a:t>ప్రారంభ వివాహం తరచుగా ‘ఎరోస్ ’ (కోరిక) ప్రేమ మరియు నిబద్ధత నుండి పుడుతుంది. ఇది తరచుగా అవాస్తవ అంచనాలు మరియు కలలపై ఆధారపడి ఉంటుంది, ఫలితంగా చాలా నిరాశ మరియు అస్థిరత ఏర్పడుతుంది.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anim calcmode="lin" valueType="num">
                                      <p:cBhvr>
                                        <p:cTn id="7" dur="2500" fill="hold"/>
                                        <p:tgtEl>
                                          <p:spTgt spid="94">
                                            <p:bg/>
                                          </p:spTgt>
                                        </p:tgtEl>
                                        <p:attrNameLst>
                                          <p:attrName>ppt_x</p:attrName>
                                        </p:attrNameLst>
                                      </p:cBhvr>
                                      <p:tavLst>
                                        <p:tav tm="0">
                                          <p:val>
                                            <p:strVal val="#ppt_x"/>
                                          </p:val>
                                        </p:tav>
                                        <p:tav tm="100000">
                                          <p:val>
                                            <p:strVal val="#ppt_x"/>
                                          </p:val>
                                        </p:tav>
                                      </p:tavLst>
                                    </p:anim>
                                    <p:anim calcmode="lin" valueType="num">
                                      <p:cBhvr>
                                        <p:cTn id="8" dur="2500" fill="hold"/>
                                        <p:tgtEl>
                                          <p:spTgt spid="9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94">
                                            <p:txEl>
                                              <p:pRg st="0" end="0"/>
                                            </p:txEl>
                                          </p:spTgt>
                                        </p:tgtEl>
                                        <p:attrNameLst>
                                          <p:attrName>style.visibility</p:attrName>
                                        </p:attrNameLst>
                                      </p:cBhvr>
                                      <p:to>
                                        <p:strVal val="visible"/>
                                      </p:to>
                                    </p:set>
                                    <p:anim calcmode="lin" valueType="num">
                                      <p:cBhvr>
                                        <p:cTn id="11" dur="25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94">
                                            <p:txEl>
                                              <p:pRg st="1" end="1"/>
                                            </p:txEl>
                                          </p:spTgt>
                                        </p:tgtEl>
                                        <p:attrNameLst>
                                          <p:attrName>style.visibility</p:attrName>
                                        </p:attrNameLst>
                                      </p:cBhvr>
                                      <p:to>
                                        <p:strVal val="visible"/>
                                      </p:to>
                                    </p:set>
                                    <p:anim calcmode="lin" valueType="num">
                                      <p:cBhvr>
                                        <p:cTn id="16" dur="2500" fill="hold"/>
                                        <p:tgtEl>
                                          <p:spTgt spid="94">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94">
                                            <p:txEl>
                                              <p:pRg st="2" end="2"/>
                                            </p:txEl>
                                          </p:spTgt>
                                        </p:tgtEl>
                                        <p:attrNameLst>
                                          <p:attrName>style.visibility</p:attrName>
                                        </p:attrNameLst>
                                      </p:cBhvr>
                                      <p:to>
                                        <p:strVal val="visible"/>
                                      </p:to>
                                    </p:set>
                                    <p:anim calcmode="lin" valueType="num">
                                      <p:cBhvr>
                                        <p:cTn id="21" dur="2500" fill="hold"/>
                                        <p:tgtEl>
                                          <p:spTgt spid="94">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94">
                                            <p:txEl>
                                              <p:pRg st="3" end="3"/>
                                            </p:txEl>
                                          </p:spTgt>
                                        </p:tgtEl>
                                        <p:attrNameLst>
                                          <p:attrName>style.visibility</p:attrName>
                                        </p:attrNameLst>
                                      </p:cBhvr>
                                      <p:to>
                                        <p:strVal val="visible"/>
                                      </p:to>
                                    </p:set>
                                    <p:anim calcmode="lin" valueType="num">
                                      <p:cBhvr>
                                        <p:cTn id="27" dur="2500" fill="hold"/>
                                        <p:tgtEl>
                                          <p:spTgt spid="94">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2" fill="hold">
                                  <p:stCondLst>
                                    <p:cond delay="0"/>
                                  </p:stCondLst>
                                  <p:iterate type="el" backwards="0">
                                    <p:tmAbs val="0"/>
                                  </p:iterate>
                                  <p:childTnLst>
                                    <p:set>
                                      <p:cBhvr>
                                        <p:cTn id="32" fill="hold"/>
                                        <p:tgtEl>
                                          <p:spTgt spid="95"/>
                                        </p:tgtEl>
                                        <p:attrNameLst>
                                          <p:attrName>style.visibility</p:attrName>
                                        </p:attrNameLst>
                                      </p:cBhvr>
                                      <p:to>
                                        <p:strVal val="visible"/>
                                      </p:to>
                                    </p:set>
                                    <p:animEffect filter="fade" transition="in">
                                      <p:cBhvr>
                                        <p:cTn id="33" dur="1500"/>
                                        <p:tgtEl>
                                          <p:spTgt spid="95"/>
                                        </p:tgtEl>
                                      </p:cBhvr>
                                    </p:animEffect>
                                  </p:childTnLst>
                                </p:cTn>
                              </p:par>
                            </p:childTnLst>
                          </p:cTn>
                        </p:par>
                        <p:par>
                          <p:cTn id="34" fill="hold">
                            <p:stCondLst>
                              <p:cond delay="1500"/>
                            </p:stCondLst>
                            <p:childTnLst>
                              <p:par>
                                <p:cTn id="35" presetClass="entr" nodeType="afterEffect" presetSubtype="4" presetID="2" grpId="3" fill="hold">
                                  <p:stCondLst>
                                    <p:cond delay="0"/>
                                  </p:stCondLst>
                                  <p:iterate type="el" backwards="0">
                                    <p:tmAbs val="0"/>
                                  </p:iterate>
                                  <p:childTnLst>
                                    <p:set>
                                      <p:cBhvr>
                                        <p:cTn id="36" fill="hold"/>
                                        <p:tgtEl>
                                          <p:spTgt spid="96">
                                            <p:bg/>
                                          </p:spTgt>
                                        </p:tgtEl>
                                        <p:attrNameLst>
                                          <p:attrName>style.visibility</p:attrName>
                                        </p:attrNameLst>
                                      </p:cBhvr>
                                      <p:to>
                                        <p:strVal val="visible"/>
                                      </p:to>
                                    </p:set>
                                    <p:anim calcmode="lin" valueType="num">
                                      <p:cBhvr>
                                        <p:cTn id="37" dur="2500" fill="hold"/>
                                        <p:tgtEl>
                                          <p:spTgt spid="96">
                                            <p:bg/>
                                          </p:spTgt>
                                        </p:tgtEl>
                                        <p:attrNameLst>
                                          <p:attrName>ppt_x</p:attrName>
                                        </p:attrNameLst>
                                      </p:cBhvr>
                                      <p:tavLst>
                                        <p:tav tm="0">
                                          <p:val>
                                            <p:strVal val="#ppt_x"/>
                                          </p:val>
                                        </p:tav>
                                        <p:tav tm="100000">
                                          <p:val>
                                            <p:strVal val="#ppt_x"/>
                                          </p:val>
                                        </p:tav>
                                      </p:tavLst>
                                    </p:anim>
                                    <p:anim calcmode="lin" valueType="num">
                                      <p:cBhvr>
                                        <p:cTn id="38" dur="2500" fill="hold"/>
                                        <p:tgtEl>
                                          <p:spTgt spid="96">
                                            <p:bg/>
                                          </p:spTgt>
                                        </p:tgtEl>
                                        <p:attrNameLst>
                                          <p:attrName>ppt_y</p:attrName>
                                        </p:attrNameLst>
                                      </p:cBhvr>
                                      <p:tavLst>
                                        <p:tav tm="0">
                                          <p:val>
                                            <p:strVal val="1+#ppt_h/2"/>
                                          </p:val>
                                        </p:tav>
                                        <p:tav tm="100000">
                                          <p:val>
                                            <p:strVal val="#ppt_y"/>
                                          </p:val>
                                        </p:tav>
                                      </p:tavLst>
                                    </p:anim>
                                  </p:childTnLst>
                                </p:cTn>
                              </p:par>
                              <p:par>
                                <p:cTn id="39" presetClass="entr" nodeType="withEffect" presetSubtype="4" presetID="2" grpId="3" fill="hold">
                                  <p:stCondLst>
                                    <p:cond delay="0"/>
                                  </p:stCondLst>
                                  <p:iterate type="el" backwards="0">
                                    <p:tmAbs val="0"/>
                                  </p:iterate>
                                  <p:childTnLst>
                                    <p:set>
                                      <p:cBhvr>
                                        <p:cTn id="40" fill="hold"/>
                                        <p:tgtEl>
                                          <p:spTgt spid="96">
                                            <p:txEl>
                                              <p:pRg st="0" end="0"/>
                                            </p:txEl>
                                          </p:spTgt>
                                        </p:tgtEl>
                                        <p:attrNameLst>
                                          <p:attrName>style.visibility</p:attrName>
                                        </p:attrNameLst>
                                      </p:cBhvr>
                                      <p:to>
                                        <p:strVal val="visible"/>
                                      </p:to>
                                    </p:set>
                                    <p:anim calcmode="lin" valueType="num">
                                      <p:cBhvr>
                                        <p:cTn id="41" dur="25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42" dur="2500" fill="hold"/>
                                        <p:tgtEl>
                                          <p:spTgt spid="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p" bldLvl="5" animBg="1" rev="0" advAuto="0" spid="96" grpId="3"/>
      <p:bldP build="p" bldLvl="5" animBg="1" rev="0" advAuto="0" spid="94"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1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4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