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381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381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381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381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381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381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CCFCF9"/>
          </a:solidFill>
        </a:fill>
      </a:tcStyle>
    </a:band2H>
    <a:firstCol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FCF9"/>
          </a:solidFill>
        </a:fill>
      </a:tcStyle>
    </a:lastRow>
    <a:fir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381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381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CCFCF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solidFill>
            <a:srgbClr val="CCFCF9">
              <a:alpha val="20000"/>
            </a:srgbClr>
          </a:solidFill>
        </a:fill>
      </a:tcStyle>
    </a:firstCol>
    <a:la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50800" cap="flat">
              <a:solidFill>
                <a:srgbClr val="CCFCF9"/>
              </a:solidFill>
              <a:prstDash val="solid"/>
              <a:round/>
            </a:ln>
          </a:top>
          <a:bottom>
            <a:ln w="127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CCFCF9"/>
        </a:fontRef>
        <a:srgbClr val="CCFCF9"/>
      </a:tcTxStyle>
      <a:tcStyle>
        <a:tcBdr>
          <a:left>
            <a:ln w="12700" cap="flat">
              <a:solidFill>
                <a:srgbClr val="CCFCF9"/>
              </a:solidFill>
              <a:prstDash val="solid"/>
              <a:round/>
            </a:ln>
          </a:left>
          <a:right>
            <a:ln w="12700" cap="flat">
              <a:solidFill>
                <a:srgbClr val="CCFCF9"/>
              </a:solidFill>
              <a:prstDash val="solid"/>
              <a:round/>
            </a:ln>
          </a:right>
          <a:top>
            <a:ln w="12700" cap="flat">
              <a:solidFill>
                <a:srgbClr val="CCFCF9"/>
              </a:solidFill>
              <a:prstDash val="solid"/>
              <a:round/>
            </a:ln>
          </a:top>
          <a:bottom>
            <a:ln w="25400" cap="flat">
              <a:solidFill>
                <a:srgbClr val="CCFCF9"/>
              </a:solidFill>
              <a:prstDash val="solid"/>
              <a:round/>
            </a:ln>
          </a:bottom>
          <a:insideH>
            <a:ln w="12700" cap="flat">
              <a:solidFill>
                <a:srgbClr val="CCFCF9"/>
              </a:solidFill>
              <a:prstDash val="solid"/>
              <a:round/>
            </a:ln>
          </a:insideH>
          <a:insideV>
            <a:ln w="12700" cap="flat">
              <a:solidFill>
                <a:srgbClr val="CCFCF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rcRect l="0" t="26727" r="711" b="55629"/>
          <a:stretch>
            <a:fillRect/>
          </a:stretch>
        </p:blipFill>
        <p:spPr>
          <a:xfrm>
            <a:off x="-129" y="0"/>
            <a:ext cx="13098734" cy="12607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#12"/>
          <p:cNvSpPr txBox="1"/>
          <p:nvPr/>
        </p:nvSpPr>
        <p:spPr>
          <a:xfrm>
            <a:off x="11461750" y="175473"/>
            <a:ext cx="1295401" cy="96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#12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156759" y="77348"/>
            <a:ext cx="6368527" cy="110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19200">
              <a:lnSpc>
                <a:spcPts val="8000"/>
              </a:lnSpc>
              <a:defRPr sz="6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 జీవితం మూలము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0693" y="-1929451"/>
            <a:ext cx="15911967" cy="1452141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948462" y="1392656"/>
            <a:ext cx="10403841" cy="177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258755" y="3170312"/>
            <a:ext cx="5093548" cy="62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ffbible.org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ffbible.org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"/>
          <p:cNvSpPr txBox="1"/>
          <p:nvPr/>
        </p:nvSpPr>
        <p:spPr>
          <a:xfrm>
            <a:off x="6438286" y="9277491"/>
            <a:ext cx="118700" cy="260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19200">
              <a:lnSpc>
                <a:spcPts val="2100"/>
              </a:lnSpc>
              <a:defRPr sz="16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1</a:t>
            </a:r>
          </a:p>
        </p:txBody>
      </p:sp>
      <p:sp>
        <p:nvSpPr>
          <p:cNvPr id="47" name="TextBox 5"/>
          <p:cNvSpPr txBox="1"/>
          <p:nvPr/>
        </p:nvSpPr>
        <p:spPr>
          <a:xfrm>
            <a:off x="398039" y="7932087"/>
            <a:ext cx="9979650" cy="165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1219200">
              <a:lnSpc>
                <a:spcPts val="6500"/>
              </a:lnSpc>
              <a:defRPr sz="39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పాల్ బక్నెల్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219200">
              <a:lnSpc>
                <a:spcPts val="6500"/>
              </a:lnSpc>
              <a:defRPr sz="39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మోసెస్ డి అబ్బూరి - అనువదించబడింది</a:t>
            </a:r>
          </a:p>
        </p:txBody>
      </p:sp>
      <p:sp>
        <p:nvSpPr>
          <p:cNvPr id="48" name="TextBox 6"/>
          <p:cNvSpPr txBox="1"/>
          <p:nvPr/>
        </p:nvSpPr>
        <p:spPr>
          <a:xfrm>
            <a:off x="11184128" y="8433454"/>
            <a:ext cx="1633653" cy="120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19200">
              <a:lnSpc>
                <a:spcPts val="9800"/>
              </a:lnSpc>
              <a:defRPr sz="7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#12</a:t>
            </a:r>
          </a:p>
        </p:txBody>
      </p:sp>
      <p:sp>
        <p:nvSpPr>
          <p:cNvPr id="49" name="TextBox 7"/>
          <p:cNvSpPr txBox="1"/>
          <p:nvPr/>
        </p:nvSpPr>
        <p:spPr>
          <a:xfrm>
            <a:off x="703540" y="3586834"/>
            <a:ext cx="11323765" cy="336448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44584" dir="7082051">
              <a:srgbClr val="000000">
                <a:alpha val="9907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19200">
              <a:lnSpc>
                <a:spcPct val="120000"/>
              </a:lnSpc>
              <a:defRPr sz="8400">
                <a:solidFill>
                  <a:srgbClr val="CDDADB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>
              <a:defRPr>
                <a:effectLst/>
              </a:defRPr>
            </a:pPr>
            <a:r>
              <a:t>మార్గదర్శకత్వం పరిపక్వత విశ్వాసులు </a:t>
            </a:r>
          </a:p>
        </p:txBody>
      </p:sp>
      <p:sp>
        <p:nvSpPr>
          <p:cNvPr id="50" name="TextBox 8"/>
          <p:cNvSpPr txBox="1"/>
          <p:nvPr/>
        </p:nvSpPr>
        <p:spPr>
          <a:xfrm>
            <a:off x="351750" y="8255432"/>
            <a:ext cx="8298017" cy="55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1219200">
              <a:lnSpc>
                <a:spcPts val="4200"/>
              </a:lnSpc>
              <a:defRPr sz="4400">
                <a:solidFill>
                  <a:srgbClr val="A8BDDB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effectLst/>
              </a:defRPr>
            </a:pPr>
            <a:r>
              <a:rPr>
                <a:hlinkClick r:id="rId2" invalidUrl="" action="" tgtFrame="" tooltip="" history="1" highlightClick="0" endSnd="0"/>
              </a:rPr>
              <a:t>www.bffbible.org</a:t>
            </a:r>
          </a:p>
        </p:txBody>
      </p:sp>
      <p:sp>
        <p:nvSpPr>
          <p:cNvPr id="51" name="The Life Core"/>
          <p:cNvSpPr txBox="1"/>
          <p:nvPr/>
        </p:nvSpPr>
        <p:spPr>
          <a:xfrm>
            <a:off x="-2105029" y="-78213"/>
            <a:ext cx="17214858" cy="2482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7733" tIns="67733" rIns="67733" bIns="67733" anchor="ctr">
            <a:spAutoFit/>
          </a:bodyPr>
          <a:lstStyle>
            <a:lvl1pPr defTabSz="609600">
              <a:spcBef>
                <a:spcPts val="3600"/>
              </a:spcBef>
              <a:tabLst>
                <a:tab pos="469900" algn="l"/>
                <a:tab pos="939800" algn="l"/>
                <a:tab pos="1422400" algn="l"/>
                <a:tab pos="1892300" algn="l"/>
                <a:tab pos="2362200" algn="l"/>
                <a:tab pos="2844800" algn="l"/>
                <a:tab pos="3314700" algn="l"/>
                <a:tab pos="3784600" algn="l"/>
                <a:tab pos="4267200" algn="l"/>
                <a:tab pos="4737100" algn="l"/>
                <a:tab pos="5207000" algn="l"/>
                <a:tab pos="5689600" algn="l"/>
              </a:tabLst>
              <a:defRPr b="1" sz="132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జీవితం మూలము</a:t>
            </a:r>
          </a:p>
        </p:txBody>
      </p:sp>
      <p:grpSp>
        <p:nvGrpSpPr>
          <p:cNvPr id="55" name="Group"/>
          <p:cNvGrpSpPr/>
          <p:nvPr/>
        </p:nvGrpSpPr>
        <p:grpSpPr>
          <a:xfrm>
            <a:off x="355727" y="2055302"/>
            <a:ext cx="12293346" cy="1033347"/>
            <a:chOff x="0" y="0"/>
            <a:chExt cx="12293345" cy="1033346"/>
          </a:xfrm>
        </p:grpSpPr>
        <p:sp>
          <p:nvSpPr>
            <p:cNvPr id="52" name="Our Limitations"/>
            <p:cNvSpPr txBox="1"/>
            <p:nvPr/>
          </p:nvSpPr>
          <p:spPr>
            <a:xfrm>
              <a:off x="223051" y="0"/>
              <a:ext cx="11942782" cy="905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762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>
              <a:lvl1pPr defTabSz="609600">
                <a:lnSpc>
                  <a:spcPct val="110000"/>
                </a:lnSpc>
                <a:spcBef>
                  <a:spcPts val="2100"/>
                </a:spcBef>
                <a:tabLst>
                  <a:tab pos="469900" algn="l"/>
                  <a:tab pos="939800" algn="l"/>
                  <a:tab pos="1422400" algn="l"/>
                  <a:tab pos="1892300" algn="l"/>
                  <a:tab pos="2362200" algn="l"/>
                  <a:tab pos="2844800" algn="l"/>
                  <a:tab pos="3314700" algn="l"/>
                  <a:tab pos="3784600" algn="l"/>
                  <a:tab pos="4267200" algn="l"/>
                  <a:tab pos="4737100" algn="l"/>
                  <a:tab pos="5207000" algn="l"/>
                  <a:tab pos="5689600" algn="l"/>
                </a:tabLst>
                <a:defRPr spc="-88" sz="4400">
                  <a:solidFill>
                    <a:srgbClr val="B6CCDB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 కనుగొనడం - గొప్ప శిక్షణ యొక్క హృదయం కనుగొనడం</a:t>
              </a:r>
            </a:p>
          </p:txBody>
        </p:sp>
        <p:sp>
          <p:nvSpPr>
            <p:cNvPr id="53" name="Line"/>
            <p:cNvSpPr/>
            <p:nvPr/>
          </p:nvSpPr>
          <p:spPr>
            <a:xfrm>
              <a:off x="-1" y="17822"/>
              <a:ext cx="12197803" cy="1"/>
            </a:xfrm>
            <a:prstGeom prst="line">
              <a:avLst/>
            </a:prstGeom>
            <a:noFill/>
            <a:ln w="25400" cap="flat">
              <a:solidFill>
                <a:srgbClr val="DFFFF5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CCFCF9"/>
                  </a:solidFill>
                </a:defRPr>
              </a:pPr>
            </a:p>
          </p:txBody>
        </p:sp>
        <p:sp>
          <p:nvSpPr>
            <p:cNvPr id="54" name="Line"/>
            <p:cNvSpPr/>
            <p:nvPr/>
          </p:nvSpPr>
          <p:spPr>
            <a:xfrm>
              <a:off x="95541" y="1033346"/>
              <a:ext cx="12197804" cy="1"/>
            </a:xfrm>
            <a:prstGeom prst="line">
              <a:avLst/>
            </a:prstGeom>
            <a:noFill/>
            <a:ln w="25400" cap="flat">
              <a:solidFill>
                <a:srgbClr val="DFFFF5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CCFCF9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 Parent’s Perspective"/>
          <p:cNvSpPr txBox="1"/>
          <p:nvPr/>
        </p:nvSpPr>
        <p:spPr>
          <a:xfrm>
            <a:off x="376001" y="1132420"/>
            <a:ext cx="6918275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తల్లిదండ్రుల దృక్కోణం</a:t>
            </a:r>
          </a:p>
        </p:txBody>
      </p:sp>
      <p:sp>
        <p:nvSpPr>
          <p:cNvPr id="130" name="I have eight grown children.…"/>
          <p:cNvSpPr txBox="1"/>
          <p:nvPr/>
        </p:nvSpPr>
        <p:spPr>
          <a:xfrm>
            <a:off x="94394" y="2181133"/>
            <a:ext cx="8993590" cy="7349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  <a:effectLst/>
              </a:defRPr>
            </a:pPr>
            <a:r>
              <a:t>నాకు ఎనిమిది మంది ఎదిగిన పిల్లలు.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  <a:effectLst/>
              </a:defRPr>
            </a:pPr>
            <a:r>
              <a:t>వారు పరిపక్వతలోకి ఎదగడానికి మేము ఆశిస్తున్నాము, ప్రార్థిస్తున్నాము మరియు సహాయం చేస్తున్నాము.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  <a:effectLst/>
              </a:defRPr>
            </a:pPr>
            <a:r>
              <a:t>మనల్ని పరిపక్వతలోకి నడిపించడానికి సహాయం చేసే దేవుడు మన తండ్రి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  <a:effectLst/>
              </a:defRPr>
            </a:pPr>
            <a:r>
              <a:t>మన శిక్షణ లేకుండా, ఇతరులు గాయపడతారు.</a:t>
            </a:r>
          </a:p>
        </p:txBody>
      </p:sp>
      <p:sp>
        <p:nvSpPr>
          <p:cNvPr id="131" name="Caring for selves"/>
          <p:cNvSpPr txBox="1"/>
          <p:nvPr/>
        </p:nvSpPr>
        <p:spPr>
          <a:xfrm>
            <a:off x="9326175" y="2259959"/>
            <a:ext cx="3175879" cy="199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100">
                <a:solidFill>
                  <a:srgbClr val="56070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స్వీయ సంరక్షణ</a:t>
            </a:r>
          </a:p>
        </p:txBody>
      </p:sp>
      <p:grpSp>
        <p:nvGrpSpPr>
          <p:cNvPr id="134" name="Group"/>
          <p:cNvGrpSpPr/>
          <p:nvPr/>
        </p:nvGrpSpPr>
        <p:grpSpPr>
          <a:xfrm>
            <a:off x="8768669" y="5242072"/>
            <a:ext cx="4290891" cy="1948814"/>
            <a:chOff x="0" y="615949"/>
            <a:chExt cx="4290889" cy="1948812"/>
          </a:xfrm>
        </p:grpSpPr>
        <p:sp>
          <p:nvSpPr>
            <p:cNvPr id="132" name="but also"/>
            <p:cNvSpPr/>
            <p:nvPr/>
          </p:nvSpPr>
          <p:spPr>
            <a:xfrm>
              <a:off x="58373" y="615949"/>
              <a:ext cx="385314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0" cap="flat">
              <a:solidFill>
                <a:schemeClr val="accent5">
                  <a:lumOff val="-8078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6000">
                  <a:solidFill>
                    <a:srgbClr val="56070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ఐన కూడా</a:t>
              </a:r>
            </a:p>
          </p:txBody>
        </p:sp>
        <p:sp>
          <p:nvSpPr>
            <p:cNvPr id="133" name="Caring for others"/>
            <p:cNvSpPr/>
            <p:nvPr/>
          </p:nvSpPr>
          <p:spPr>
            <a:xfrm>
              <a:off x="0" y="2564762"/>
              <a:ext cx="429089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100">
                  <a:solidFill>
                    <a:srgbClr val="56070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ఇతరుల పట్ల శ్రద్ధ వహిస్తారు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whole" bldLvl="1" animBg="1" rev="0" advAuto="0" spid="134" grpId="3"/>
      <p:bldP build="p" bldLvl="5" animBg="1" rev="0" advAuto="0" spid="1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 Heart to Serve"/>
          <p:cNvSpPr txBox="1"/>
          <p:nvPr/>
        </p:nvSpPr>
        <p:spPr>
          <a:xfrm>
            <a:off x="164338" y="1237928"/>
            <a:ext cx="8456296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సేవ చేయడానికి హృదయం</a:t>
            </a:r>
          </a:p>
        </p:txBody>
      </p:sp>
      <p:sp>
        <p:nvSpPr>
          <p:cNvPr id="137" name="Mature believers seek further intimacy with God so that he or she can properly engage and serve others…"/>
          <p:cNvSpPr txBox="1"/>
          <p:nvPr/>
        </p:nvSpPr>
        <p:spPr>
          <a:xfrm>
            <a:off x="-688" y="2282972"/>
            <a:ext cx="6513095" cy="728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solidFill>
                  <a:srgbClr val="000000"/>
                </a:solidFill>
                <a:effectLst/>
              </a:defRPr>
            </a:pPr>
            <a:r>
              <a:t>పరిణతి చెందిన విశ్వాసులు దేవునితో మరింత సాన్నిహిత్యాన్ని కోరుకుంటారు, తద్వారా అతను లేదా ఆమె ఇతరులకు సరిగ్గా నిమగ్నమై మరియు సేవ చేయగలరు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solidFill>
                  <a:srgbClr val="000000"/>
                </a:solidFill>
                <a:effectLst/>
              </a:defRPr>
            </a:pPr>
            <a:r>
              <a:t>పాస్టర్లు ఇతరులను సేవ చేయడానికి సిద్ధం చేస్తారు (ఎఫెసీయులకు 4:11-12).</a:t>
            </a:r>
          </a:p>
        </p:txBody>
      </p:sp>
      <p:sp>
        <p:nvSpPr>
          <p:cNvPr id="138" name="“Brethren, do not be children in your thinking; yet in evil be babes, but in your thinking be mature” (1 Corinthians 14:20)."/>
          <p:cNvSpPr txBox="1"/>
          <p:nvPr/>
        </p:nvSpPr>
        <p:spPr>
          <a:xfrm>
            <a:off x="6539414" y="6130863"/>
            <a:ext cx="6368526" cy="354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spcBef>
                <a:spcPts val="800"/>
              </a:spcBef>
              <a:defRPr sz="36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t>సహోదరులారా, మీరు బుద్ధివిషయమై పసిపిల్లలు కాక దుష్టత్వము విషయమై </a:t>
            </a:r>
            <a:r>
              <a:rPr>
                <a:solidFill>
                  <a:srgbClr val="FF6C87"/>
                </a:solidFill>
              </a:rPr>
              <a:t>శిశువు</a:t>
            </a:r>
            <a:r>
              <a:t>లుగా ఉండుడి; బుద్ధి విషయమై పెద్దవారలై యుండుడి</a:t>
            </a:r>
            <a:r>
              <a:t> 1 కోరి 14:20</a:t>
            </a:r>
          </a:p>
        </p:txBody>
      </p:sp>
      <p:pic>
        <p:nvPicPr>
          <p:cNvPr id="139" name="Offering-Chichewa.png" descr="Offering-Chichewa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660"/>
          <a:stretch>
            <a:fillRect/>
          </a:stretch>
        </p:blipFill>
        <p:spPr>
          <a:xfrm>
            <a:off x="6612226" y="2207189"/>
            <a:ext cx="6053562" cy="3958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  <p:bldP build="whole" bldLvl="1" animBg="1" rev="0" advAuto="0" spid="139" grpId="2"/>
      <p:bldP build="whole" bldLvl="1" animBg="1" rev="0" advAuto="0" spid="13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earning to Effectively Train"/>
          <p:cNvSpPr txBox="1"/>
          <p:nvPr/>
        </p:nvSpPr>
        <p:spPr>
          <a:xfrm>
            <a:off x="309060" y="1335944"/>
            <a:ext cx="12386679" cy="102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సమర్థవంతంగా శిక్షణ పొందడం నేర్చుకోవడం</a:t>
            </a:r>
          </a:p>
        </p:txBody>
      </p:sp>
      <p:sp>
        <p:nvSpPr>
          <p:cNvPr id="142" name="How does this fit into our training?…"/>
          <p:cNvSpPr txBox="1"/>
          <p:nvPr/>
        </p:nvSpPr>
        <p:spPr>
          <a:xfrm>
            <a:off x="488861" y="2514528"/>
            <a:ext cx="12663859" cy="707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8084" indent="-268084" algn="l" defTabSz="457200">
              <a:spcBef>
                <a:spcPts val="1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ఇది మా శిక్షణకు ఎలా సరిపోతుంది? </a:t>
            </a:r>
          </a:p>
          <a:p>
            <a:pPr marL="268084" indent="-268084" algn="l" defTabSz="457200">
              <a:spcBef>
                <a:spcPts val="1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సేవా దృక్పథం విశ్వాసి యొక్క మనస్సు మరియు హృదయంలో లోతుగా కలిసిపోవాలి. </a:t>
            </a:r>
          </a:p>
          <a:p>
            <a:pPr marL="268084" indent="-268084" algn="l" defTabSz="457200">
              <a:spcBef>
                <a:spcPts val="1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చర్చిలో సాధన అవసరం!</a:t>
            </a:r>
          </a:p>
          <a:p>
            <a:pPr marL="268084" indent="-268084" algn="l" defTabSz="457200">
              <a:spcBef>
                <a:spcPts val="1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అవసరాలను జాగ్రత్తగా గమనించండి మరియు ప్రత్యేక శిక్షణను అందించండి.</a:t>
            </a:r>
          </a:p>
          <a:p>
            <a:pPr marL="268084" indent="-268084" algn="l" defTabSz="457200">
              <a:spcBef>
                <a:spcPts val="1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స్పిరిట్ ప్రాంప్ట్ చేస్తుంది, వారి అవసరాలను బట్టి ధృవీకరించబడుతుంది మరియు దానిని అనుసరించడానికి మనకు సహాయం చేస్తుంది.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he Goals for Mature Believers"/>
          <p:cNvSpPr txBox="1"/>
          <p:nvPr/>
        </p:nvSpPr>
        <p:spPr>
          <a:xfrm>
            <a:off x="254450" y="1126236"/>
            <a:ext cx="8924773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పరిపక్వ విశ్వాసులకు లక్ష్యాలు</a:t>
            </a:r>
          </a:p>
        </p:txBody>
      </p:sp>
      <p:sp>
        <p:nvSpPr>
          <p:cNvPr id="145" name="Seek intimacy with God.…"/>
          <p:cNvSpPr txBox="1"/>
          <p:nvPr/>
        </p:nvSpPr>
        <p:spPr>
          <a:xfrm>
            <a:off x="516301" y="2218735"/>
            <a:ext cx="12504988" cy="7291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56428" indent="-256428" algn="l" defTabSz="457200">
              <a:spcBef>
                <a:spcPts val="1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భగవంతునితో సాన్నిహిత్యాన్ని కోరుకోండి.</a:t>
            </a:r>
          </a:p>
          <a:p>
            <a:pPr marL="256428" indent="-256428" algn="l" defTabSz="457200">
              <a:spcBef>
                <a:spcPts val="1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అతని వాక్యంలో లోతుగా డైవ్ చేయండి.</a:t>
            </a:r>
          </a:p>
          <a:p>
            <a:pPr marL="256428" indent="-256428" algn="l" defTabSz="457200">
              <a:spcBef>
                <a:spcPts val="1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లోతైన వ్యక్తిగత పోరాటాలతో కుస్తీ పట్టండి.</a:t>
            </a:r>
          </a:p>
          <a:p>
            <a:pPr marL="256428" indent="-256428" algn="l" defTabSz="457200">
              <a:spcBef>
                <a:spcPts val="1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ఇతరులు వదులుకున్నప్పుడు పట్టుదలతో ఉండండి.</a:t>
            </a:r>
          </a:p>
          <a:p>
            <a:pPr marL="256428" indent="-256428" algn="l" defTabSz="457200">
              <a:spcBef>
                <a:spcPts val="1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ఇతరులు సందేహించినప్పుడు విశ్వసించండి.</a:t>
            </a:r>
          </a:p>
          <a:p>
            <a:pPr marL="256428" indent="-256428" algn="l" defTabSz="457200">
              <a:spcBef>
                <a:spcPts val="1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అపవిత్ర సమాజంలో జీవిస్తున్నప్పుడు స్వచ్ఛంగా ఉండండి.</a:t>
            </a:r>
          </a:p>
          <a:p>
            <a:pPr marL="256428" indent="-256428" algn="l" defTabSz="457200">
              <a:spcBef>
                <a:spcPts val="1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ఇతరులకు సేవ చేయడం ద్వారా దేవుని ప్రేమను ప్రదర్శించండి.</a:t>
            </a:r>
          </a:p>
          <a:p>
            <a:pPr marL="256428" indent="-256428" algn="l" defTabSz="457200">
              <a:spcBef>
                <a:spcPts val="1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దయతో అవసరమైనప్పుడు ఇతరులను ఎదుర్కోవాలి.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elievers should dream of being spiritually ‘grown up’, where they can be close to God and empowered by Him to serve others.…"/>
          <p:cNvSpPr txBox="1"/>
          <p:nvPr/>
        </p:nvSpPr>
        <p:spPr>
          <a:xfrm>
            <a:off x="434238" y="2675111"/>
            <a:ext cx="12494809" cy="6917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541" indent="-497541" algn="l" defTabSz="457200">
              <a:lnSpc>
                <a:spcPct val="110000"/>
              </a:lnSpc>
              <a:spcBef>
                <a:spcPts val="1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విశ్వాసులు ఆధ్యాత్మికంగా ‘పెద్దగా’ కావాలని కలలు కనాలి, అక్కడ వారు దేవునికి దగ్గరగా ఉండి, ఇతరులకు సేవ చేయడానికి ఆయన చేత శక్తిని పొందగలరు..</a:t>
            </a:r>
          </a:p>
          <a:p>
            <a:pPr marL="497541" indent="-497541" algn="l" defTabSz="457200">
              <a:lnSpc>
                <a:spcPct val="110000"/>
              </a:lnSpc>
              <a:spcBef>
                <a:spcPts val="1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దేవుడు తన ఆత్మ మన ద్వారా అద్భుతంగా పనిచేయడం ద్వారా మన జీవితాల ద్వారా ఫలించాలనుకుంటున్నాడు.</a:t>
            </a:r>
          </a:p>
          <a:p>
            <a:pPr marL="497541" indent="-497541" algn="l" defTabSz="457200">
              <a:lnSpc>
                <a:spcPct val="110000"/>
              </a:lnSpc>
              <a:spcBef>
                <a:spcPts val="1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మన ఈ దర్శనానికి శిక్షణ ఇవ్వడం మరియు ఇతరులకు సేవ చేయడానికి దేవునితో సన్నిహితంగా ఉండటానికి అతన్ని లేదా ఆమెను సన్నద్ధం చేస్తుంది.</a:t>
            </a:r>
          </a:p>
        </p:txBody>
      </p:sp>
      <p:grpSp>
        <p:nvGrpSpPr>
          <p:cNvPr id="150" name="Group"/>
          <p:cNvGrpSpPr/>
          <p:nvPr/>
        </p:nvGrpSpPr>
        <p:grpSpPr>
          <a:xfrm>
            <a:off x="3347935" y="1345116"/>
            <a:ext cx="6308930" cy="1168401"/>
            <a:chOff x="0" y="0"/>
            <a:chExt cx="6308928" cy="1168399"/>
          </a:xfrm>
        </p:grpSpPr>
        <p:sp>
          <p:nvSpPr>
            <p:cNvPr id="148" name="Rounded Rectangle"/>
            <p:cNvSpPr/>
            <p:nvPr/>
          </p:nvSpPr>
          <p:spPr>
            <a:xfrm>
              <a:off x="0" y="34770"/>
              <a:ext cx="6308929" cy="986139"/>
            </a:xfrm>
            <a:prstGeom prst="roundRect">
              <a:avLst>
                <a:gd name="adj" fmla="val 19318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49" name="Our Lessons"/>
            <p:cNvSpPr txBox="1"/>
            <p:nvPr/>
          </p:nvSpPr>
          <p:spPr>
            <a:xfrm>
              <a:off x="1135163" y="-1"/>
              <a:ext cx="4038601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t>మా పాఠాలు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319266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he Life Core"/>
          <p:cNvSpPr txBox="1"/>
          <p:nvPr/>
        </p:nvSpPr>
        <p:spPr>
          <a:xfrm>
            <a:off x="131143" y="61824"/>
            <a:ext cx="12930379" cy="30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t>జీవిత ప్రధానం</a:t>
            </a:r>
          </a:p>
        </p:txBody>
      </p:sp>
      <p:grpSp>
        <p:nvGrpSpPr>
          <p:cNvPr id="156" name="Group"/>
          <p:cNvGrpSpPr/>
          <p:nvPr/>
        </p:nvGrpSpPr>
        <p:grpSpPr>
          <a:xfrm>
            <a:off x="537659" y="2597901"/>
            <a:ext cx="11929483" cy="1171003"/>
            <a:chOff x="0" y="0"/>
            <a:chExt cx="11929481" cy="1171001"/>
          </a:xfrm>
        </p:grpSpPr>
        <p:sp>
          <p:nvSpPr>
            <p:cNvPr id="154" name="Discovering the Heart of Great Training"/>
            <p:cNvSpPr txBox="1"/>
            <p:nvPr/>
          </p:nvSpPr>
          <p:spPr>
            <a:xfrm>
              <a:off x="0" y="0"/>
              <a:ext cx="11929482" cy="1127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spAutoFit/>
            </a:bodyPr>
            <a:lstStyle/>
            <a:p>
              <a:pPr>
                <a:defRPr sz="5200">
                  <a:solidFill>
                    <a:srgbClr val="CCFCF9"/>
                  </a:solidFill>
                </a:defRPr>
              </a:pPr>
              <a:r>
                <a:t> </a:t>
              </a:r>
              <a:r>
                <a:t>గొప్ప శిక్షణ యొక్క హృదయాన్ని కనుగొనడం</a:t>
              </a:r>
            </a:p>
          </p:txBody>
        </p:sp>
        <p:sp>
          <p:nvSpPr>
            <p:cNvPr id="155" name="Line"/>
            <p:cNvSpPr/>
            <p:nvPr/>
          </p:nvSpPr>
          <p:spPr>
            <a:xfrm>
              <a:off x="76190" y="1171001"/>
              <a:ext cx="11777101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CCFCF9"/>
                  </a:solidFill>
                </a:defRPr>
              </a:pPr>
            </a:p>
          </p:txBody>
        </p:sp>
      </p:grpSp>
      <p:sp>
        <p:nvSpPr>
          <p:cNvPr id="157" name="Equipping Mature Believers"/>
          <p:cNvSpPr txBox="1"/>
          <p:nvPr/>
        </p:nvSpPr>
        <p:spPr>
          <a:xfrm>
            <a:off x="690430" y="3996722"/>
            <a:ext cx="11623940" cy="50558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6500" dir="4511149">
              <a:srgbClr val="000000">
                <a:alpha val="7855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900">
                <a:solidFill>
                  <a:srgbClr val="E3E4B7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పరిణతి చెందిన విశ్వాసులను సన్నద్ధం చేయడం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raining those in the third stage of a Christian’s spiritual growth is significantly different."/>
          <p:cNvSpPr txBox="1"/>
          <p:nvPr/>
        </p:nvSpPr>
        <p:spPr>
          <a:xfrm>
            <a:off x="74230" y="3087811"/>
            <a:ext cx="4644874" cy="573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24397" indent="-424397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క్రైస్తవుని ఆధ్యాత్మిక ఎదుగుదల యొక్క మూడవ దశలో ఉన్న వారికి శిక్షణ ఇవ్వడం చాలా భిన్నంగా ఉంటుంది.</a:t>
            </a:r>
          </a:p>
        </p:txBody>
      </p:sp>
      <p:pic>
        <p:nvPicPr>
          <p:cNvPr id="160" name="Strengthen-faith.png" descr="Strengthen-fait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4542" y="2930088"/>
            <a:ext cx="8266505" cy="605203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పరిణతి చెందిన విశ్వాసి"/>
          <p:cNvSpPr txBox="1"/>
          <p:nvPr/>
        </p:nvSpPr>
        <p:spPr>
          <a:xfrm>
            <a:off x="143826" y="1249166"/>
            <a:ext cx="852288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6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పరిణతి చెందిన విశ్వాసి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larifying the Goals for the Fathers"/>
          <p:cNvSpPr txBox="1"/>
          <p:nvPr/>
        </p:nvSpPr>
        <p:spPr>
          <a:xfrm>
            <a:off x="160699" y="1184821"/>
            <a:ext cx="12502440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తoడ్రుల కోసం లక్ష్యాలను స్పష్టం చేయడం</a:t>
            </a:r>
          </a:p>
        </p:txBody>
      </p:sp>
      <p:sp>
        <p:nvSpPr>
          <p:cNvPr id="164" name="There is no fourth stage (1 John 2:12-14).…"/>
          <p:cNvSpPr txBox="1"/>
          <p:nvPr/>
        </p:nvSpPr>
        <p:spPr>
          <a:xfrm>
            <a:off x="294655" y="2555310"/>
            <a:ext cx="12509293" cy="668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02454" indent="-302454" algn="l" defTabSz="457200">
              <a:spcBef>
                <a:spcPts val="3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000000"/>
                </a:solidFill>
                <a:effectLst/>
              </a:defRPr>
            </a:pPr>
            <a:r>
              <a:t>నాల్గవ దశ లేదు (1 యోహాను 2:12-14).</a:t>
            </a:r>
          </a:p>
          <a:p>
            <a:pPr marL="302454" indent="-302454" algn="l" defTabSz="457200">
              <a:spcBef>
                <a:spcPts val="3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000000"/>
                </a:solidFill>
                <a:effectLst/>
              </a:defRPr>
            </a:pPr>
            <a:r>
              <a:t>మేము తదుపరి దశకు వెళ్లము, కానీ మూడవ దశలో పెరుగుతాము.</a:t>
            </a:r>
          </a:p>
          <a:p>
            <a:pPr marL="302454" indent="-302454" algn="l" defTabSz="457200">
              <a:spcBef>
                <a:spcPts val="3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000000"/>
                </a:solidFill>
                <a:effectLst/>
              </a:defRPr>
            </a:pPr>
            <a:r>
              <a:t>క్రీస్తు ద్వారా దేవునితో మన సాన్నిహిత్యాన్ని కొనసాగించడానికి మరియు ఎదగడానికి మార్గాలను అన్వేషిస్తున్నప్పుడు ఆధ్యాత్మిక అభివృద్ధి కొనసాగుతుంది. </a:t>
            </a:r>
          </a:p>
          <a:p>
            <a:pPr marL="302454" indent="-302454" algn="l" defTabSz="457200">
              <a:spcBef>
                <a:spcPts val="3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000000"/>
                </a:solidFill>
                <a:effectLst/>
              </a:defRPr>
            </a:pPr>
            <a:r>
              <a:t>పెద్దలు కూడా వారి పరిపక్వత, జ్ఞానం, కరుణలో పెరుగుతారు, వారు ఆత్మలో నడుచుకుంటూ క్రీస్తు స్వరూపంలోకి ఎదుగుతారు (Eph 4:13).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aintain does not signify development.…"/>
          <p:cNvSpPr txBox="1"/>
          <p:nvPr/>
        </p:nvSpPr>
        <p:spPr>
          <a:xfrm>
            <a:off x="377643" y="2498659"/>
            <a:ext cx="8761657" cy="688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నిర్వహించడం అభివృద్ధిని సూచించదు.</a:t>
            </a:r>
          </a:p>
          <a:p>
            <a:pPr marL="228600" indent="-2286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కానీ అది మంచి ఆధ్యాత్మిక విభాగాలకు (అలవాట్లు) ప్రాధాన్యతనిస్తుంది.</a:t>
            </a:r>
          </a:p>
          <a:p>
            <a:pPr marL="228600" indent="-2286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"మీ జీవితంలో ఏది లేదా ఎవరు చాలా ముఖ్యమైనది?" </a:t>
            </a:r>
          </a:p>
          <a:p>
            <a:pPr marL="228600" indent="-2286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మన పూర్ణహృదయంతో ఆయనను వెతుకుతున్నామా లేదా అని మన స్పందనలు వెల్లడిస్తాయి.</a:t>
            </a:r>
          </a:p>
        </p:txBody>
      </p:sp>
      <p:sp>
        <p:nvSpPr>
          <p:cNvPr id="167" name="Maintaining Our Growth"/>
          <p:cNvSpPr txBox="1"/>
          <p:nvPr/>
        </p:nvSpPr>
        <p:spPr>
          <a:xfrm>
            <a:off x="250243" y="1159080"/>
            <a:ext cx="8154290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మా వృద్ధిని నిర్వహించడం</a:t>
            </a:r>
          </a:p>
        </p:txBody>
      </p:sp>
      <p:sp>
        <p:nvSpPr>
          <p:cNvPr id="168" name="“Not lagging behind in diligence, fervent in spirit, serving the Lord” (Romans 12:11)."/>
          <p:cNvSpPr txBox="1"/>
          <p:nvPr/>
        </p:nvSpPr>
        <p:spPr>
          <a:xfrm>
            <a:off x="9379718" y="2659099"/>
            <a:ext cx="3439410" cy="619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10000"/>
              </a:lnSpc>
              <a:spcBef>
                <a:spcPts val="27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174F86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“శ్రద్ధలో వెనుకబడిపోలేదు, ఆత్మలో ఉత్సాహముగలవారై ప్రభువును సేవించు” (రోమా 12:11).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p" bldLvl="5" animBg="1" rev="0" advAuto="0" spid="16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he Test of Perseverance"/>
          <p:cNvSpPr txBox="1"/>
          <p:nvPr/>
        </p:nvSpPr>
        <p:spPr>
          <a:xfrm>
            <a:off x="163432" y="1178441"/>
            <a:ext cx="4459505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పట్టుదల పరీక్ష</a:t>
            </a:r>
          </a:p>
        </p:txBody>
      </p:sp>
      <p:sp>
        <p:nvSpPr>
          <p:cNvPr id="171" name="“Let us hold fast the confession of our hope without wavering, for He who promised is faithful” (Hebrews 10:23).…"/>
          <p:cNvSpPr txBox="1"/>
          <p:nvPr/>
        </p:nvSpPr>
        <p:spPr>
          <a:xfrm>
            <a:off x="271069" y="2254193"/>
            <a:ext cx="8602186" cy="732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87700" indent="-2877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000000"/>
                </a:solidFill>
                <a:effectLst/>
              </a:defRPr>
            </a:pPr>
            <a:r>
              <a:t>“</a:t>
            </a:r>
            <a:r>
              <a:t>వాగ్దానము చేసినవాడు నమ్మకమైనవాడు గనుక మన నిరీక్షణ యొక్క ఒప్పుకోలును వదలకుండా గట్టిగా పట్టుకుందాం” (హెబ్రీయులు 10:23).</a:t>
            </a:r>
          </a:p>
          <a:p>
            <a:pPr marL="287700" indent="-2877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000000"/>
                </a:solidFill>
                <a:effectLst/>
              </a:defRPr>
            </a:pPr>
            <a:r>
              <a:t>"కాబట్టి, సహోదరులారా, మీరు బోధించిన ఆచారములను నోటి మాటలద్వారాగాని మా నుండి వచ్చిన లేఖలద్వారాగాని స్థిరముగా నిలుచుండి" (2 థెస్స 2:15).</a:t>
            </a:r>
          </a:p>
          <a:p>
            <a:pPr marL="287700" indent="-2877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000000"/>
                </a:solidFill>
                <a:effectLst/>
              </a:defRPr>
            </a:pPr>
            <a:r>
              <a:t>“</a:t>
            </a:r>
            <a:r>
              <a:t>కానీ</a:t>
            </a:r>
            <a:r>
              <a:t> </a:t>
            </a:r>
            <a:r>
              <a:t>ప్రతిదీ జాగ్రత్తగా పరిశీలించండి; మంచిదానిని గట్టిగా పట్టుకోండి” (1 థెస్స 2:15).</a:t>
            </a:r>
          </a:p>
        </p:txBody>
      </p:sp>
      <p:pic>
        <p:nvPicPr>
          <p:cNvPr id="172" name="Choice_Telugu.png" descr="Choice_Telug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7985" y="1339753"/>
            <a:ext cx="4459504" cy="5763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2"/>
      <p:bldP build="p" bldLvl="5" animBg="1" rev="0" advAuto="0" spid="17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e Life Core"/>
          <p:cNvSpPr txBox="1"/>
          <p:nvPr/>
        </p:nvSpPr>
        <p:spPr>
          <a:xfrm>
            <a:off x="325117" y="-124883"/>
            <a:ext cx="12399661" cy="278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27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జీవిత- ప్రధానం</a:t>
            </a:r>
          </a:p>
        </p:txBody>
      </p:sp>
      <p:sp>
        <p:nvSpPr>
          <p:cNvPr id="58" name="Rounded Rectangle"/>
          <p:cNvSpPr/>
          <p:nvPr/>
        </p:nvSpPr>
        <p:spPr>
          <a:xfrm>
            <a:off x="1291772" y="5906199"/>
            <a:ext cx="10238376" cy="986145"/>
          </a:xfrm>
          <a:prstGeom prst="roundRect">
            <a:avLst>
              <a:gd name="adj" fmla="val 19318"/>
            </a:avLst>
          </a:prstGeom>
          <a:ln w="508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/>
              </a:defRPr>
            </a:pPr>
          </a:p>
        </p:txBody>
      </p:sp>
      <p:sp>
        <p:nvSpPr>
          <p:cNvPr id="59" name="కనుగొనండి ప్రధానం జీవితం ప్రధానం…"/>
          <p:cNvSpPr txBox="1"/>
          <p:nvPr/>
        </p:nvSpPr>
        <p:spPr>
          <a:xfrm>
            <a:off x="1602579" y="2642561"/>
            <a:ext cx="9844736" cy="57510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spcBef>
                <a:spcPts val="27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8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కనుగొనండి ప్రధానం జీవితం ప్రధానం</a:t>
            </a:r>
          </a:p>
          <a:p>
            <a:pPr algn="l" defTabSz="457200">
              <a:lnSpc>
                <a:spcPct val="140000"/>
              </a:lnSpc>
              <a:spcBef>
                <a:spcPts val="27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8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మెచ్చుకోండి ప్రధానాని జీవిత ప్రధానాని</a:t>
            </a:r>
          </a:p>
          <a:p>
            <a:pPr algn="l" defTabSz="457200">
              <a:lnSpc>
                <a:spcPct val="140000"/>
              </a:lnSpc>
              <a:spcBef>
                <a:spcPts val="27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8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సాధన చెయ్యండి  జీవితం ప్రధానాన్ని</a:t>
            </a:r>
          </a:p>
          <a:p>
            <a:pPr algn="l" defTabSz="457200">
              <a:lnSpc>
                <a:spcPct val="140000"/>
              </a:lnSpc>
              <a:spcBef>
                <a:spcPts val="27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8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అమలు చేయండి జీవిత ప్రధానాన్నన్ని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rowing Further"/>
          <p:cNvSpPr txBox="1"/>
          <p:nvPr/>
        </p:nvSpPr>
        <p:spPr>
          <a:xfrm>
            <a:off x="131211" y="1256177"/>
            <a:ext cx="668959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మరింత పెరుగుతోంది</a:t>
            </a:r>
          </a:p>
        </p:txBody>
      </p:sp>
      <p:sp>
        <p:nvSpPr>
          <p:cNvPr id="175" name="“I am coming quickly; hold fast what you have, in order that no one take your crown” (Revelation 3:11).…"/>
          <p:cNvSpPr txBox="1"/>
          <p:nvPr/>
        </p:nvSpPr>
        <p:spPr>
          <a:xfrm>
            <a:off x="209747" y="2349643"/>
            <a:ext cx="8196096" cy="7176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“నేను త్వరగా వస్తున్నాను; నీ కిరీటమును ఎవ్వరూ తీసుకోకుండునట్లు నీకు కలిగిన దానిని గట్టిగా పట్టుకొనుము” (ప్రకటన 3:11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పరిణతి చెందిన విశ్వాసి ప్రభువు కొరకు దృఢమైన హృదయాన్ని ఉంచుకోవడానికి జాగ్రత్తగా ఉండాలి. 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ఆధ్యాత్మిక వృద్ధికి మరియు ప్రభువుతో సాన్నిహిత్యానికి అంతం లేదు.</a:t>
            </a:r>
          </a:p>
        </p:txBody>
      </p:sp>
      <p:sp>
        <p:nvSpPr>
          <p:cNvPr id="176" name="“Not that I have already obtained it, or have already become perfect, but I press on in order that I may lay hold of that for which also I was laid hold of by Christ Jesus” (Philippians 3:12)."/>
          <p:cNvSpPr txBox="1"/>
          <p:nvPr/>
        </p:nvSpPr>
        <p:spPr>
          <a:xfrm>
            <a:off x="8414094" y="1563796"/>
            <a:ext cx="4477860" cy="778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b="1" sz="3400">
                <a:solidFill>
                  <a:schemeClr val="accent1"/>
                </a:solidFill>
                <a:effectLst>
                  <a:outerShdw sx="100000" sy="100000" kx="0" ky="0" algn="b" rotWithShape="0" blurRad="12700" dist="25400" dir="276000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ఇదివరకే నేను గెలిచితి ననియైనను, ఇదివరకే సంపూర్ణ సిద్ధి పొందితిననియైనను నేను అనుకొనుటలేదు గాని, నేను దేని నిమిత్తము క్రీస్తు యేసుచేత పట్టబడితినో దానిని పట్టుకొనవలెనని పరుగెత్తు చున్నాను.</a:t>
            </a:r>
          </a:p>
          <a:p>
            <a:pPr>
              <a:lnSpc>
                <a:spcPct val="110000"/>
              </a:lnSpc>
              <a:defRPr b="1" sz="3400">
                <a:solidFill>
                  <a:schemeClr val="accent1"/>
                </a:solidFill>
                <a:effectLst>
                  <a:outerShdw sx="100000" sy="100000" kx="0" ky="0" algn="b" rotWithShape="0" blurRad="12700" dist="25400" dir="276000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ఫిలిప్పీన్స్ 3:12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2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  <p:bldP build="whole" bldLvl="1" animBg="1" rev="0" advAuto="0" spid="17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ntegration at the Third Level"/>
          <p:cNvSpPr txBox="1"/>
          <p:nvPr/>
        </p:nvSpPr>
        <p:spPr>
          <a:xfrm>
            <a:off x="290857" y="1197325"/>
            <a:ext cx="10594645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మూడవ స్థాయిలో అనుసంధానం  </a:t>
            </a:r>
          </a:p>
        </p:txBody>
      </p:sp>
      <p:sp>
        <p:nvSpPr>
          <p:cNvPr id="179" name="“I am the vine, you are the branches; he who abides in Me, and I in him, he bears much fruit; for apart from Me you can do nothing”  (John 15:5)."/>
          <p:cNvSpPr txBox="1"/>
          <p:nvPr/>
        </p:nvSpPr>
        <p:spPr>
          <a:xfrm>
            <a:off x="8336391" y="2343969"/>
            <a:ext cx="4616430" cy="6807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solidFill>
                  <a:srgbClr val="598EAE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యోహాను సువార్త 15:5 ద్రాక్షావల్లిని నేను, తీగెలు మీరు. ఎవడు నాయందు నిలిచియుండునో నేను ఎవనియందు నిలిచి యుందునో వాడు బహుగా ఫలించును; …</a:t>
            </a:r>
          </a:p>
        </p:txBody>
      </p:sp>
      <p:sp>
        <p:nvSpPr>
          <p:cNvPr id="180" name="Notice the theme of life in Jesus’ words: vine, branches, abides, bear and fruit."/>
          <p:cNvSpPr txBox="1"/>
          <p:nvPr/>
        </p:nvSpPr>
        <p:spPr>
          <a:xfrm>
            <a:off x="175245" y="7423434"/>
            <a:ext cx="8377482" cy="24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74319" indent="-274319" algn="l" defTabSz="457200"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యేసు మాటల్లోని జీవిత ఇతివృత్తాన్ని గమనించండి: తీగ, కొమ్మలు, అబిడ్స్, ఎలుగుబంటి మరియు పండు. </a:t>
            </a:r>
          </a:p>
        </p:txBody>
      </p:sp>
      <p:pic>
        <p:nvPicPr>
          <p:cNvPr id="181" name="Intimacy-christ_Telugu.png" descr="Intimacy-christ_Telugu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070"/>
          <a:stretch>
            <a:fillRect/>
          </a:stretch>
        </p:blipFill>
        <p:spPr>
          <a:xfrm>
            <a:off x="1142212" y="2618212"/>
            <a:ext cx="6170879" cy="47573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44584" dir="7082051">
              <a:srgbClr val="000000">
                <a:alpha val="9907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p" bldLvl="5" animBg="1" rev="0" advAuto="0" spid="179" grpId="2"/>
      <p:bldP build="whole" bldLvl="1" animBg="1" rev="0" advAuto="0" spid="180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 Look at Training Materials"/>
          <p:cNvSpPr txBox="1"/>
          <p:nvPr/>
        </p:nvSpPr>
        <p:spPr>
          <a:xfrm>
            <a:off x="226496" y="1170126"/>
            <a:ext cx="7759472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శిక్షణా సామగ్రిపై ఒక దృష్టి</a:t>
            </a:r>
          </a:p>
        </p:txBody>
      </p:sp>
      <p:sp>
        <p:nvSpPr>
          <p:cNvPr id="184" name="The process of always having significant quiet times.…"/>
          <p:cNvSpPr txBox="1"/>
          <p:nvPr/>
        </p:nvSpPr>
        <p:spPr>
          <a:xfrm>
            <a:off x="263454" y="2580154"/>
            <a:ext cx="12571695" cy="5238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56428" indent="-256428" algn="l" defTabSz="457200">
              <a:lnSpc>
                <a:spcPct val="110000"/>
              </a:lnSpc>
              <a:spcBef>
                <a:spcPts val="3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ఎల్లప్పుడూ ముఖ్యమైన నిశ్శబ్ద సమయాలను కలిగి ఉండే ప్రక్రియ.</a:t>
            </a:r>
          </a:p>
          <a:p>
            <a:pPr marL="256428" indent="-256428" algn="l" defTabSz="457200">
              <a:lnSpc>
                <a:spcPct val="110000"/>
              </a:lnSpc>
              <a:spcBef>
                <a:spcPts val="3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తప్పిపోయిన తర్వాత మంచి నిశ్శబ్ద సమయాన్ని పునరుద్ధరించడానికి మార్గం.</a:t>
            </a:r>
          </a:p>
          <a:p>
            <a:pPr marL="256428" indent="-256428" algn="l" defTabSz="457200">
              <a:lnSpc>
                <a:spcPct val="110000"/>
              </a:lnSpc>
              <a:spcBef>
                <a:spcPts val="3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కష్టమైన భాగాల నుండి అంతర్దృష్టిని పొందే మార్గం.</a:t>
            </a:r>
          </a:p>
          <a:p>
            <a:pPr marL="256428" indent="-256428" algn="l" defTabSz="457200">
              <a:lnSpc>
                <a:spcPct val="110000"/>
              </a:lnSpc>
              <a:spcBef>
                <a:spcPts val="3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solidFill>
                  <a:srgbClr val="000000"/>
                </a:solidFill>
                <a:effectLst/>
              </a:defRPr>
            </a:pPr>
            <a:r>
              <a:t>గ్రంధాల నుండి భగవంతుని శ్రవణ సాధనాలు.</a:t>
            </a:r>
          </a:p>
        </p:txBody>
      </p:sp>
      <p:sp>
        <p:nvSpPr>
          <p:cNvPr id="185" name="Maturity produces fruit. Jesus not only expects us to bear fruit but that it remains (John 15:16)."/>
          <p:cNvSpPr txBox="1"/>
          <p:nvPr/>
        </p:nvSpPr>
        <p:spPr>
          <a:xfrm>
            <a:off x="-677" y="8184739"/>
            <a:ext cx="13006152" cy="155067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000"/>
              </a:spcBef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పరిపక్వత పండును ఉత్పత్తి చేస్తుంది. మనము ఫలించాలని యేసు ఆశించడమే కాదు, అది మిగిలి ఉందని (యోహాను 15:16).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p" bldLvl="5" animBg="1" rev="0" advAuto="0" spid="18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 Practical Look"/>
          <p:cNvSpPr txBox="1"/>
          <p:nvPr/>
        </p:nvSpPr>
        <p:spPr>
          <a:xfrm>
            <a:off x="180208" y="1147820"/>
            <a:ext cx="6321629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ఒక ఆచరించు దృష్టి </a:t>
            </a:r>
          </a:p>
        </p:txBody>
      </p:sp>
      <p:sp>
        <p:nvSpPr>
          <p:cNvPr id="188" name="One can practice anywhere.…"/>
          <p:cNvSpPr txBox="1"/>
          <p:nvPr/>
        </p:nvSpPr>
        <p:spPr>
          <a:xfrm>
            <a:off x="232112" y="2250172"/>
            <a:ext cx="12634380" cy="733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8084" indent="-268084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solidFill>
                  <a:srgbClr val="000000"/>
                </a:solidFill>
                <a:effectLst/>
              </a:defRPr>
            </a:pPr>
            <a:r>
              <a:t>ఎక్కడైనా సాధన చేయవచ్చు.</a:t>
            </a:r>
          </a:p>
          <a:p>
            <a:pPr marL="268084" indent="-268084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solidFill>
                  <a:srgbClr val="000000"/>
                </a:solidFill>
                <a:effectLst/>
              </a:defRPr>
            </a:pPr>
            <a:r>
              <a:t>ఈ మూడవ స్థాయిలో, ఒకరు లేదా ఇద్దరు సోదరులను కనుగొనండి (లేదా మీరు సోదరి అయితే సోదరీమణులు) మరియు ఒక సాధారణ అవసరాన్ని కనుగొనండి.</a:t>
            </a:r>
          </a:p>
          <a:p>
            <a:pPr marL="268084" indent="-268084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solidFill>
                  <a:srgbClr val="000000"/>
                </a:solidFill>
                <a:effectLst/>
              </a:defRPr>
            </a:pPr>
            <a:r>
              <a:t>అతను ఏ ప్రాంతంలో ఎదగాలనుకుంటున్నాడో ఆ వ్యక్తిని అడగండి మరియు అతను మరొక ప్రాంతంలో ఎలా ఎదగాలని నేను కోరుకుంటున్నాను అని చెప్పండి (ఉదా., దేవుణ్ణి వినడం, బైబిల్ పుస్తకాన్ని అన్వేషించడం మొదలైనవి). </a:t>
            </a:r>
          </a:p>
          <a:p>
            <a:pPr marL="268084" indent="-268084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solidFill>
                  <a:srgbClr val="000000"/>
                </a:solidFill>
                <a:effectLst/>
              </a:defRPr>
            </a:pPr>
            <a:r>
              <a:t>ప్రార్థన, పంచుకోవడం మరియు రెండు ప్రాంతాల గురించి చర్చించడం మధ్య సమయం విభజించబడింది.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his stage differs because its goal is to thrive within this stage rather than pass through it.…"/>
          <p:cNvSpPr txBox="1"/>
          <p:nvPr/>
        </p:nvSpPr>
        <p:spPr>
          <a:xfrm>
            <a:off x="100684" y="2152743"/>
            <a:ext cx="12803432" cy="765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spcBef>
                <a:spcPts val="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000000"/>
                </a:solidFill>
                <a:effectLst/>
              </a:defRPr>
            </a:pPr>
            <a:r>
              <a:t>ఈ దశ విభిన్నంగా ఉంటుంది, ఎందుకంటే దాని గుండా వెళ్లడం కంటే ఈ దశలోనే వృద్ధి చెందడమే దీని లక్ష్యం.</a:t>
            </a:r>
          </a:p>
          <a:p>
            <a:pPr marL="457200" indent="-457200" algn="l" defTabSz="457200">
              <a:spcBef>
                <a:spcPts val="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000000"/>
                </a:solidFill>
                <a:effectLst/>
              </a:defRPr>
            </a:pPr>
            <a:r>
              <a:t>ఏ దశలోనైనా దేవుడు మన జీవితాల ద్వారా ఏమి చేస్తున్నాడనే దానిపై దృష్టి పెట్టడం ద్వారా మన పెరుగుదలకు ముప్పు కలిగించే ప్రమాదాలను నివారించవచ్చు.</a:t>
            </a:r>
          </a:p>
          <a:p>
            <a:pPr marL="457200" indent="-457200" algn="l" defTabSz="457200">
              <a:spcBef>
                <a:spcPts val="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000000"/>
                </a:solidFill>
                <a:effectLst/>
              </a:defRPr>
            </a:pPr>
            <a:r>
              <a:t>శిక్షకుడు ప్రతి విశ్వాసిని దేవుడు తన కోసం కలిగి ఉన్న ముందస్తు ప్రణాళికాబద్ధమైన పనులను నిర్వహించడానికి సన్నద్ధం చేస్తాడు (క్రీస్తు దయతో పెరుగుతున్న సాన్నిహిత్యం ద్వారా మాత్రమే). </a:t>
            </a:r>
          </a:p>
          <a:p>
            <a:pPr marL="457200" indent="-457200" algn="l" defTabSz="457200">
              <a:spcBef>
                <a:spcPts val="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000000"/>
                </a:solidFill>
                <a:effectLst/>
              </a:defRPr>
            </a:pPr>
            <a:r>
              <a:t>క్రైస్తవులు ఈ ఎఫి 4 విజన్‌ను వ్యాప్తి చేయాలి, విశ్వాసులందరికీ ఈ మూడవ అభివృద్ధి ప్రాంతంలో ఎదగడానికి మరియు వృద్ధి చెందడానికి సహాయం చేస్తుంది.</a:t>
            </a:r>
          </a:p>
        </p:txBody>
      </p:sp>
      <p:grpSp>
        <p:nvGrpSpPr>
          <p:cNvPr id="193" name="Group"/>
          <p:cNvGrpSpPr/>
          <p:nvPr/>
        </p:nvGrpSpPr>
        <p:grpSpPr>
          <a:xfrm>
            <a:off x="3394837" y="1224244"/>
            <a:ext cx="6308930" cy="1168401"/>
            <a:chOff x="0" y="0"/>
            <a:chExt cx="6308928" cy="1168399"/>
          </a:xfrm>
        </p:grpSpPr>
        <p:sp>
          <p:nvSpPr>
            <p:cNvPr id="191" name="Rounded Rectangle"/>
            <p:cNvSpPr/>
            <p:nvPr/>
          </p:nvSpPr>
          <p:spPr>
            <a:xfrm>
              <a:off x="0" y="114063"/>
              <a:ext cx="6308929" cy="865465"/>
            </a:xfrm>
            <a:prstGeom prst="roundRect">
              <a:avLst>
                <a:gd name="adj" fmla="val 22012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2" name="Our Lessons"/>
            <p:cNvSpPr txBox="1"/>
            <p:nvPr/>
          </p:nvSpPr>
          <p:spPr>
            <a:xfrm>
              <a:off x="973999" y="-1"/>
              <a:ext cx="4360927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t>మన పాఠాలు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Are you a mature believer? What evidence do you have to back up your answer?…"/>
          <p:cNvSpPr txBox="1"/>
          <p:nvPr/>
        </p:nvSpPr>
        <p:spPr>
          <a:xfrm>
            <a:off x="385048" y="2539767"/>
            <a:ext cx="12234704" cy="714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0212" indent="-670212" algn="l" defTabSz="457200">
              <a:spcBef>
                <a:spcPts val="2700"/>
              </a:spcBef>
              <a:buSzPct val="100000"/>
              <a:buFont typeface="Helvetica Light"/>
              <a:buChar char="➡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000000"/>
                </a:solidFill>
                <a:effectLst/>
              </a:defRPr>
            </a:pPr>
            <a:r>
              <a:t>మీరు పరిణతి చెందిన విశ్వాసివా? మీ సమాధానాన్ని బ్యాకప్ చేయడానికి మీ దగ్గర ఏ ఆధారాలు ఉన్నాయి?</a:t>
            </a:r>
          </a:p>
          <a:p>
            <a:pPr marL="670212" indent="-670212" algn="l" defTabSz="457200">
              <a:spcBef>
                <a:spcPts val="2100"/>
              </a:spcBef>
              <a:buSzPct val="100000"/>
              <a:buFont typeface="Helvetica Light"/>
              <a:buChar char="➡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000000"/>
                </a:solidFill>
                <a:effectLst/>
              </a:defRPr>
            </a:pPr>
            <a:r>
              <a:t>మీరు ఎప్పుడైనా కాలిపోవడం, ఎండిపోయిన విశ్వాసం మొదలైనవాటిని ఎదుర్కొన్నారా? ఒకదాన్ని ఎంచుకుని, అది ఎలా వచ్చిందో ప్రతిబింబించండి.</a:t>
            </a:r>
          </a:p>
          <a:p>
            <a:pPr marL="670212" indent="-670212" algn="l" defTabSz="457200">
              <a:spcBef>
                <a:spcPts val="2100"/>
              </a:spcBef>
              <a:buSzPct val="100000"/>
              <a:buFont typeface="Helvetica Light"/>
              <a:buChar char="➡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000000"/>
                </a:solidFill>
                <a:effectLst/>
              </a:defRPr>
            </a:pPr>
            <a:r>
              <a:t>శక్తివంతమైన విశ్వాసాన్ని కాపాడుకోవడానికి మీ అతిపెద్ద సవాళ్లు ఏమిటి?</a:t>
            </a:r>
          </a:p>
          <a:p>
            <a:pPr marL="670212" indent="-670212" algn="l" defTabSz="457200">
              <a:spcBef>
                <a:spcPts val="2100"/>
              </a:spcBef>
              <a:buSzPct val="100000"/>
              <a:buFont typeface="Helvetica Light"/>
              <a:buChar char="➡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000000"/>
                </a:solidFill>
                <a:effectLst/>
              </a:defRPr>
            </a:pPr>
            <a:r>
              <a:t>ఆధ్యాత్మిక అభివృద్ధి యొక్క మూడవ స్థాయిలో మీరు ఎవరికైనా సలహా ఇచ్చారా? అది ఎలా కనిపించింది?</a:t>
            </a:r>
          </a:p>
        </p:txBody>
      </p:sp>
      <p:grpSp>
        <p:nvGrpSpPr>
          <p:cNvPr id="198" name="Application"/>
          <p:cNvGrpSpPr/>
          <p:nvPr/>
        </p:nvGrpSpPr>
        <p:grpSpPr>
          <a:xfrm>
            <a:off x="3106899" y="1417681"/>
            <a:ext cx="6791002" cy="1198977"/>
            <a:chOff x="0" y="0"/>
            <a:chExt cx="6791001" cy="1198976"/>
          </a:xfrm>
        </p:grpSpPr>
        <p:sp>
          <p:nvSpPr>
            <p:cNvPr id="196" name="Rectangle"/>
            <p:cNvSpPr/>
            <p:nvPr/>
          </p:nvSpPr>
          <p:spPr>
            <a:xfrm>
              <a:off x="0" y="0"/>
              <a:ext cx="6791002" cy="1198977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6000">
                  <a:effectLst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7" name="అప్లికేషన్/అన్వయింపు"/>
            <p:cNvSpPr/>
            <p:nvPr/>
          </p:nvSpPr>
          <p:spPr>
            <a:xfrm>
              <a:off x="0" y="599488"/>
              <a:ext cx="6791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5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defRPr>
                  <a:effectLst/>
                </a:defRPr>
              </a:pPr>
              <a:r>
                <a:t>అప్లికేషన్/అన్వయింపు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20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2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2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2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4" dur="2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4"/>
          <p:cNvSpPr txBox="1"/>
          <p:nvPr/>
        </p:nvSpPr>
        <p:spPr>
          <a:xfrm>
            <a:off x="6438286" y="9277491"/>
            <a:ext cx="118700" cy="260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19200">
              <a:lnSpc>
                <a:spcPts val="2100"/>
              </a:lnSpc>
              <a:defRPr sz="16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1</a:t>
            </a:r>
          </a:p>
        </p:txBody>
      </p:sp>
      <p:sp>
        <p:nvSpPr>
          <p:cNvPr id="201" name="TextBox 5"/>
          <p:cNvSpPr txBox="1"/>
          <p:nvPr/>
        </p:nvSpPr>
        <p:spPr>
          <a:xfrm>
            <a:off x="398039" y="7932087"/>
            <a:ext cx="9979650" cy="165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1219200">
              <a:lnSpc>
                <a:spcPts val="6500"/>
              </a:lnSpc>
              <a:defRPr sz="39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పాల్ బక్నెల్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219200">
              <a:lnSpc>
                <a:spcPts val="6500"/>
              </a:lnSpc>
              <a:defRPr sz="39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మోసెస్ డి అబ్బూరి - అనువదించబడింది</a:t>
            </a:r>
          </a:p>
        </p:txBody>
      </p:sp>
      <p:sp>
        <p:nvSpPr>
          <p:cNvPr id="202" name="TextBox 6"/>
          <p:cNvSpPr txBox="1"/>
          <p:nvPr/>
        </p:nvSpPr>
        <p:spPr>
          <a:xfrm>
            <a:off x="11184128" y="8433454"/>
            <a:ext cx="1633653" cy="120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19200">
              <a:lnSpc>
                <a:spcPts val="9800"/>
              </a:lnSpc>
              <a:defRPr sz="7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#12</a:t>
            </a:r>
          </a:p>
        </p:txBody>
      </p:sp>
      <p:sp>
        <p:nvSpPr>
          <p:cNvPr id="203" name="TextBox 7"/>
          <p:cNvSpPr txBox="1"/>
          <p:nvPr/>
        </p:nvSpPr>
        <p:spPr>
          <a:xfrm>
            <a:off x="703540" y="3586834"/>
            <a:ext cx="11323765" cy="336448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44584" dir="7082051">
              <a:srgbClr val="000000">
                <a:alpha val="9907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19200">
              <a:lnSpc>
                <a:spcPct val="120000"/>
              </a:lnSpc>
              <a:defRPr sz="8400">
                <a:solidFill>
                  <a:srgbClr val="CDDADB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>
              <a:defRPr>
                <a:effectLst/>
              </a:defRPr>
            </a:pPr>
            <a:r>
              <a:t>మార్గదర్శకత్వం పరిపక్వత విశ్వాసులు </a:t>
            </a:r>
          </a:p>
        </p:txBody>
      </p:sp>
      <p:sp>
        <p:nvSpPr>
          <p:cNvPr id="204" name="TextBox 8"/>
          <p:cNvSpPr txBox="1"/>
          <p:nvPr/>
        </p:nvSpPr>
        <p:spPr>
          <a:xfrm>
            <a:off x="351750" y="8255432"/>
            <a:ext cx="8298017" cy="55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1219200">
              <a:lnSpc>
                <a:spcPts val="4200"/>
              </a:lnSpc>
              <a:defRPr sz="4400">
                <a:solidFill>
                  <a:srgbClr val="A8BDDB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effectLst/>
              </a:defRPr>
            </a:pPr>
            <a:r>
              <a:rPr>
                <a:hlinkClick r:id="rId2" invalidUrl="" action="" tgtFrame="" tooltip="" history="1" highlightClick="0" endSnd="0"/>
              </a:rPr>
              <a:t>www.bffbible.org</a:t>
            </a:r>
          </a:p>
        </p:txBody>
      </p:sp>
      <p:sp>
        <p:nvSpPr>
          <p:cNvPr id="205" name="The Life Core"/>
          <p:cNvSpPr txBox="1"/>
          <p:nvPr/>
        </p:nvSpPr>
        <p:spPr>
          <a:xfrm>
            <a:off x="-2105029" y="-78213"/>
            <a:ext cx="17214858" cy="2482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7733" tIns="67733" rIns="67733" bIns="67733" anchor="ctr">
            <a:spAutoFit/>
          </a:bodyPr>
          <a:lstStyle>
            <a:lvl1pPr defTabSz="609600">
              <a:spcBef>
                <a:spcPts val="3600"/>
              </a:spcBef>
              <a:tabLst>
                <a:tab pos="469900" algn="l"/>
                <a:tab pos="939800" algn="l"/>
                <a:tab pos="1422400" algn="l"/>
                <a:tab pos="1892300" algn="l"/>
                <a:tab pos="2362200" algn="l"/>
                <a:tab pos="2844800" algn="l"/>
                <a:tab pos="3314700" algn="l"/>
                <a:tab pos="3784600" algn="l"/>
                <a:tab pos="4267200" algn="l"/>
                <a:tab pos="4737100" algn="l"/>
                <a:tab pos="5207000" algn="l"/>
                <a:tab pos="5689600" algn="l"/>
              </a:tabLst>
              <a:defRPr b="1" sz="132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జీవితం మూలము</a:t>
            </a:r>
          </a:p>
        </p:txBody>
      </p:sp>
      <p:grpSp>
        <p:nvGrpSpPr>
          <p:cNvPr id="209" name="Group"/>
          <p:cNvGrpSpPr/>
          <p:nvPr/>
        </p:nvGrpSpPr>
        <p:grpSpPr>
          <a:xfrm>
            <a:off x="355727" y="2055302"/>
            <a:ext cx="12293346" cy="1033347"/>
            <a:chOff x="0" y="0"/>
            <a:chExt cx="12293345" cy="1033346"/>
          </a:xfrm>
        </p:grpSpPr>
        <p:sp>
          <p:nvSpPr>
            <p:cNvPr id="206" name="Our Limitations"/>
            <p:cNvSpPr txBox="1"/>
            <p:nvPr/>
          </p:nvSpPr>
          <p:spPr>
            <a:xfrm>
              <a:off x="223051" y="0"/>
              <a:ext cx="11942782" cy="905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762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>
              <a:lvl1pPr defTabSz="609600">
                <a:lnSpc>
                  <a:spcPct val="110000"/>
                </a:lnSpc>
                <a:spcBef>
                  <a:spcPts val="2100"/>
                </a:spcBef>
                <a:tabLst>
                  <a:tab pos="469900" algn="l"/>
                  <a:tab pos="939800" algn="l"/>
                  <a:tab pos="1422400" algn="l"/>
                  <a:tab pos="1892300" algn="l"/>
                  <a:tab pos="2362200" algn="l"/>
                  <a:tab pos="2844800" algn="l"/>
                  <a:tab pos="3314700" algn="l"/>
                  <a:tab pos="3784600" algn="l"/>
                  <a:tab pos="4267200" algn="l"/>
                  <a:tab pos="4737100" algn="l"/>
                  <a:tab pos="5207000" algn="l"/>
                  <a:tab pos="5689600" algn="l"/>
                </a:tabLst>
                <a:defRPr spc="-88" sz="4400">
                  <a:solidFill>
                    <a:srgbClr val="B6CCDB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 కనుగొనడం - గొప్ప శిక్షణ యొక్క హృదయం కనుగొనడం</a:t>
              </a:r>
            </a:p>
          </p:txBody>
        </p:sp>
        <p:sp>
          <p:nvSpPr>
            <p:cNvPr id="207" name="Line"/>
            <p:cNvSpPr/>
            <p:nvPr/>
          </p:nvSpPr>
          <p:spPr>
            <a:xfrm>
              <a:off x="-1" y="17822"/>
              <a:ext cx="12197803" cy="1"/>
            </a:xfrm>
            <a:prstGeom prst="line">
              <a:avLst/>
            </a:prstGeom>
            <a:noFill/>
            <a:ln w="25400" cap="flat">
              <a:solidFill>
                <a:srgbClr val="DFFFF5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CCFCF9"/>
                  </a:solidFill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95541" y="1033346"/>
              <a:ext cx="12197804" cy="1"/>
            </a:xfrm>
            <a:prstGeom prst="line">
              <a:avLst/>
            </a:prstGeom>
            <a:noFill/>
            <a:ln w="25400" cap="flat">
              <a:solidFill>
                <a:srgbClr val="DFFFF5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CCFCF9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1 John 2:12-14"/>
          <p:cNvSpPr txBox="1"/>
          <p:nvPr/>
        </p:nvSpPr>
        <p:spPr>
          <a:xfrm>
            <a:off x="3990394" y="1176803"/>
            <a:ext cx="5595315" cy="117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1 యోహా 2:12-14</a:t>
            </a:r>
          </a:p>
        </p:txBody>
      </p:sp>
      <p:sp>
        <p:nvSpPr>
          <p:cNvPr id="62" name="I am writing to you, little children, because your sins are forgiven you for His name’s sake. I am writing to you, fathers, because you know Him who has been from the beginning. I am writing to you, young men, because you have overcome the evil one.…"/>
          <p:cNvSpPr txBox="1"/>
          <p:nvPr/>
        </p:nvSpPr>
        <p:spPr>
          <a:xfrm>
            <a:off x="257629" y="2398281"/>
            <a:ext cx="12583205" cy="694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>
                <a:solidFill>
                  <a:srgbClr val="000000"/>
                </a:solidFill>
                <a:effectLst/>
              </a:defRPr>
            </a:pPr>
            <a:r>
              <a:t> (1 y 2:12-14,చిన్న పిల్లలారా, ఆయన నామముబట్టి మీ పాపములు క్షమింపబడినవి గనుక మీకు వ్రాయుచున్నాను</a:t>
            </a:r>
          </a:p>
          <a:p>
            <a:pPr algn="just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>
                <a:solidFill>
                  <a:srgbClr val="000000"/>
                </a:solidFill>
                <a:effectLst/>
              </a:defRPr>
            </a:pPr>
            <a:r>
              <a:t>13. </a:t>
            </a:r>
            <a:r>
              <a:rPr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rPr>
              <a:t>తండ్రులారా</a:t>
            </a:r>
            <a:r>
              <a:t>, మీరు ఆదినుండి యున్నవానిని ఎరిగి యున్నారు గనుక మీకు వ్రాయుచున్నాను. ¸యౌవనస్థు లారా, మీరు దుష్టుని జయించియున్నారు గనుక మీకు వ్రాయుచున్నాను.</a:t>
            </a:r>
          </a:p>
          <a:p>
            <a:pPr algn="just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>
                <a:solidFill>
                  <a:srgbClr val="000000"/>
                </a:solidFill>
                <a:effectLst/>
              </a:defRPr>
            </a:pPr>
            <a:r>
              <a:t>14. చిన్న పిల్లలారా, మీరు తండ్రిని ఎరిగియున్నారు గనుక మీకు వ్రాయుచున్నాను. </a:t>
            </a:r>
            <a:r>
              <a:rPr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rPr>
              <a:t>తండ్రులారా</a:t>
            </a:r>
            <a:r>
              <a:t>, మీరు ఆదినుండి యున్నవానిని ఎరిగి యున్నారు గనుక మీకు వ్రాయుచున్నాను. యౌవనస్థులారా, మీరు బలవంతులు, దేవునివాక్యము మీయందు నిలుచుచున్నది; మీరు దుష్టుని జయించియున్నారు గనుక మీకు వ్రాయుచున్నాను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quipping New Believers"/>
          <p:cNvSpPr txBox="1"/>
          <p:nvPr/>
        </p:nvSpPr>
        <p:spPr>
          <a:xfrm>
            <a:off x="346754" y="1435212"/>
            <a:ext cx="4338534" cy="169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కొత్త విశ్వాసులను సన్నద్ధం చేయడం</a:t>
            </a:r>
          </a:p>
        </p:txBody>
      </p:sp>
      <p:pic>
        <p:nvPicPr>
          <p:cNvPr id="65" name="1-Discover_Chichewa.png" descr="1-Discover_Chichew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7518" y="1232707"/>
            <a:ext cx="7753291" cy="4374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creenshot 2024-04-29 at 1.06.38 PM.png" descr="Screenshot 2024-04-29 at 1.06.3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583" y="4856897"/>
            <a:ext cx="7241638" cy="4705344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యౌవన విశ్వాసుల కొరకు దేవుని ప్రణాళిక"/>
          <p:cNvSpPr txBox="1"/>
          <p:nvPr>
            <p:ph type="title" idx="4294967295"/>
          </p:nvPr>
        </p:nvSpPr>
        <p:spPr>
          <a:xfrm>
            <a:off x="148819" y="1218669"/>
            <a:ext cx="11545077" cy="1260876"/>
          </a:xfrm>
          <a:prstGeom prst="rect">
            <a:avLst/>
          </a:prstGeom>
        </p:spPr>
        <p:txBody>
          <a:bodyPr anchor="t"/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యౌవన విశ్వాసుల కొరకు దేవుని ప్రణాళిక</a:t>
            </a:r>
          </a:p>
        </p:txBody>
      </p:sp>
      <p:grpSp>
        <p:nvGrpSpPr>
          <p:cNvPr id="71" name="Anxiety"/>
          <p:cNvGrpSpPr/>
          <p:nvPr/>
        </p:nvGrpSpPr>
        <p:grpSpPr>
          <a:xfrm>
            <a:off x="983136" y="2175253"/>
            <a:ext cx="2729799" cy="1100768"/>
            <a:chOff x="0" y="-1"/>
            <a:chExt cx="2729797" cy="1100766"/>
          </a:xfrm>
        </p:grpSpPr>
        <p:sp>
          <p:nvSpPr>
            <p:cNvPr id="69" name="Rounded Rectangle"/>
            <p:cNvSpPr/>
            <p:nvPr/>
          </p:nvSpPr>
          <p:spPr>
            <a:xfrm>
              <a:off x="-1" y="-2"/>
              <a:ext cx="2729799" cy="1100768"/>
            </a:xfrm>
            <a:prstGeom prst="roundRect">
              <a:avLst>
                <a:gd name="adj" fmla="val 17064"/>
              </a:avLst>
            </a:prstGeom>
            <a:solidFill>
              <a:srgbClr val="5782D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0" name="ఆందోళన"/>
            <p:cNvSpPr txBox="1"/>
            <p:nvPr/>
          </p:nvSpPr>
          <p:spPr>
            <a:xfrm>
              <a:off x="55013" y="197320"/>
              <a:ext cx="2619768" cy="70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defRPr>
                  <a:effectLst/>
                </a:defRPr>
              </a:pPr>
              <a:r>
                <a:t>ఆందోళన</a:t>
              </a:r>
            </a:p>
          </p:txBody>
        </p:sp>
      </p:grpSp>
      <p:grpSp>
        <p:nvGrpSpPr>
          <p:cNvPr id="74" name="Pride"/>
          <p:cNvGrpSpPr/>
          <p:nvPr/>
        </p:nvGrpSpPr>
        <p:grpSpPr>
          <a:xfrm>
            <a:off x="983136" y="3698217"/>
            <a:ext cx="2729799" cy="1100767"/>
            <a:chOff x="0" y="-1"/>
            <a:chExt cx="2729797" cy="1100766"/>
          </a:xfrm>
        </p:grpSpPr>
        <p:sp>
          <p:nvSpPr>
            <p:cNvPr id="72" name="Rounded Rectangle"/>
            <p:cNvSpPr/>
            <p:nvPr/>
          </p:nvSpPr>
          <p:spPr>
            <a:xfrm>
              <a:off x="-1" y="-2"/>
              <a:ext cx="2729799" cy="1100768"/>
            </a:xfrm>
            <a:prstGeom prst="roundRect">
              <a:avLst>
                <a:gd name="adj" fmla="val 17064"/>
              </a:avLst>
            </a:prstGeom>
            <a:solidFill>
              <a:srgbClr val="DE86A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3" name="అహంకారం"/>
            <p:cNvSpPr txBox="1"/>
            <p:nvPr/>
          </p:nvSpPr>
          <p:spPr>
            <a:xfrm>
              <a:off x="55013" y="197320"/>
              <a:ext cx="2619768" cy="70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defRPr>
                  <a:effectLst/>
                </a:defRPr>
              </a:pPr>
              <a:r>
                <a:t>అహంకారం</a:t>
              </a:r>
            </a:p>
          </p:txBody>
        </p:sp>
      </p:grpSp>
      <p:grpSp>
        <p:nvGrpSpPr>
          <p:cNvPr id="77" name="Lusts"/>
          <p:cNvGrpSpPr/>
          <p:nvPr/>
        </p:nvGrpSpPr>
        <p:grpSpPr>
          <a:xfrm>
            <a:off x="983136" y="5221184"/>
            <a:ext cx="2729799" cy="1100766"/>
            <a:chOff x="0" y="-1"/>
            <a:chExt cx="2729797" cy="1100765"/>
          </a:xfrm>
        </p:grpSpPr>
        <p:sp>
          <p:nvSpPr>
            <p:cNvPr id="75" name="Rounded Rectangle"/>
            <p:cNvSpPr/>
            <p:nvPr/>
          </p:nvSpPr>
          <p:spPr>
            <a:xfrm>
              <a:off x="-1" y="-2"/>
              <a:ext cx="2729799" cy="1100767"/>
            </a:xfrm>
            <a:prstGeom prst="roundRect">
              <a:avLst>
                <a:gd name="adj" fmla="val 17064"/>
              </a:avLst>
            </a:prstGeom>
            <a:solidFill>
              <a:srgbClr val="69D97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6" name="హవిస్సులు"/>
            <p:cNvSpPr txBox="1"/>
            <p:nvPr/>
          </p:nvSpPr>
          <p:spPr>
            <a:xfrm>
              <a:off x="55013" y="197320"/>
              <a:ext cx="2619768" cy="70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defRPr>
                  <a:effectLst/>
                </a:defRPr>
              </a:pPr>
              <a:r>
                <a:t>హవిస్సులు</a:t>
              </a:r>
            </a:p>
          </p:txBody>
        </p:sp>
      </p:grpSp>
      <p:grpSp>
        <p:nvGrpSpPr>
          <p:cNvPr id="80" name="Anger"/>
          <p:cNvGrpSpPr/>
          <p:nvPr/>
        </p:nvGrpSpPr>
        <p:grpSpPr>
          <a:xfrm>
            <a:off x="983136" y="6744147"/>
            <a:ext cx="2729799" cy="1100766"/>
            <a:chOff x="0" y="-1"/>
            <a:chExt cx="2729797" cy="1100765"/>
          </a:xfrm>
        </p:grpSpPr>
        <p:sp>
          <p:nvSpPr>
            <p:cNvPr id="78" name="Rounded Rectangle"/>
            <p:cNvSpPr/>
            <p:nvPr/>
          </p:nvSpPr>
          <p:spPr>
            <a:xfrm>
              <a:off x="-1" y="-2"/>
              <a:ext cx="2729799" cy="1100767"/>
            </a:xfrm>
            <a:prstGeom prst="roundRect">
              <a:avLst>
                <a:gd name="adj" fmla="val 17064"/>
              </a:avLst>
            </a:prstGeom>
            <a:solidFill>
              <a:srgbClr val="8F747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" name="కోపం"/>
            <p:cNvSpPr txBox="1"/>
            <p:nvPr/>
          </p:nvSpPr>
          <p:spPr>
            <a:xfrm>
              <a:off x="55013" y="197320"/>
              <a:ext cx="2619768" cy="70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defRPr>
                  <a:effectLst/>
                </a:defRPr>
              </a:pPr>
              <a:r>
                <a:t>కోపం</a:t>
              </a:r>
            </a:p>
          </p:txBody>
        </p:sp>
      </p:grpSp>
      <p:grpSp>
        <p:nvGrpSpPr>
          <p:cNvPr id="83" name="Depression"/>
          <p:cNvGrpSpPr/>
          <p:nvPr/>
        </p:nvGrpSpPr>
        <p:grpSpPr>
          <a:xfrm>
            <a:off x="983136" y="8166936"/>
            <a:ext cx="2729799" cy="1100766"/>
            <a:chOff x="0" y="0"/>
            <a:chExt cx="2729797" cy="1100765"/>
          </a:xfrm>
        </p:grpSpPr>
        <p:sp>
          <p:nvSpPr>
            <p:cNvPr id="81" name="Rounded Rectangle"/>
            <p:cNvSpPr/>
            <p:nvPr/>
          </p:nvSpPr>
          <p:spPr>
            <a:xfrm>
              <a:off x="-1" y="-1"/>
              <a:ext cx="2729799" cy="1100767"/>
            </a:xfrm>
            <a:prstGeom prst="roundRect">
              <a:avLst>
                <a:gd name="adj" fmla="val 17064"/>
              </a:avLst>
            </a:prstGeom>
            <a:solidFill>
              <a:srgbClr val="56565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" name="నిస్పృహ"/>
            <p:cNvSpPr txBox="1"/>
            <p:nvPr/>
          </p:nvSpPr>
          <p:spPr>
            <a:xfrm>
              <a:off x="55013" y="197320"/>
              <a:ext cx="2619768" cy="70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defRPr>
                  <a:effectLst/>
                </a:defRPr>
              </a:pPr>
              <a:r>
                <a:t>నిస్పృహ</a:t>
              </a:r>
            </a:p>
          </p:txBody>
        </p:sp>
      </p:grpSp>
      <p:sp>
        <p:nvSpPr>
          <p:cNvPr id="84" name="Reject the old and adopt the new!"/>
          <p:cNvSpPr txBox="1"/>
          <p:nvPr/>
        </p:nvSpPr>
        <p:spPr>
          <a:xfrm>
            <a:off x="4435835" y="2886026"/>
            <a:ext cx="4989544" cy="3298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4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పాతదాన్ని తిరస్కరించండి మరియు క్రొత్తదాన్ని స్వీకరించండి!</a:t>
            </a:r>
          </a:p>
        </p:txBody>
      </p:sp>
      <p:sp>
        <p:nvSpPr>
          <p:cNvPr id="85" name="Faith is needed to surge forward."/>
          <p:cNvSpPr txBox="1"/>
          <p:nvPr/>
        </p:nvSpPr>
        <p:spPr>
          <a:xfrm>
            <a:off x="4200302" y="6589444"/>
            <a:ext cx="5723765" cy="1672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4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ముందుకు సాగాలం విశ్వాసం అవసరం.</a:t>
            </a:r>
          </a:p>
        </p:txBody>
      </p:sp>
      <p:sp>
        <p:nvSpPr>
          <p:cNvPr id="86" name="Connection Line"/>
          <p:cNvSpPr/>
          <p:nvPr/>
        </p:nvSpPr>
        <p:spPr>
          <a:xfrm rot="21395643">
            <a:off x="3750932" y="2277850"/>
            <a:ext cx="5982646" cy="79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718" fill="norm" stroke="1" extrusionOk="0">
                <a:moveTo>
                  <a:pt x="0" y="7020"/>
                </a:moveTo>
                <a:cubicBezTo>
                  <a:pt x="7200" y="-4882"/>
                  <a:pt x="14400" y="-1649"/>
                  <a:pt x="21600" y="16718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headEnd type="oval"/>
            <a:tailEnd type="stealth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pPr>
              <a:defRPr b="1">
                <a:solidFill>
                  <a:srgbClr val="CCFCF9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7" name="Connection Line"/>
          <p:cNvSpPr/>
          <p:nvPr/>
        </p:nvSpPr>
        <p:spPr>
          <a:xfrm>
            <a:off x="3712943" y="9032850"/>
            <a:ext cx="6134621" cy="293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33" fill="norm" stroke="1" extrusionOk="0">
                <a:moveTo>
                  <a:pt x="21600" y="2792"/>
                </a:moveTo>
                <a:cubicBezTo>
                  <a:pt x="14967" y="21600"/>
                  <a:pt x="7767" y="20669"/>
                  <a:pt x="0" y="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headEnd type="stealth"/>
            <a:tailEnd type="oval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pPr>
              <a:defRPr b="1">
                <a:solidFill>
                  <a:srgbClr val="CCFCF9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90" name="Pride"/>
          <p:cNvGrpSpPr/>
          <p:nvPr/>
        </p:nvGrpSpPr>
        <p:grpSpPr>
          <a:xfrm>
            <a:off x="9856579" y="3719539"/>
            <a:ext cx="2768609" cy="1116418"/>
            <a:chOff x="0" y="-1"/>
            <a:chExt cx="2768608" cy="1116417"/>
          </a:xfrm>
        </p:grpSpPr>
        <p:sp>
          <p:nvSpPr>
            <p:cNvPr id="88" name="Rounded Rectangle"/>
            <p:cNvSpPr/>
            <p:nvPr/>
          </p:nvSpPr>
          <p:spPr>
            <a:xfrm>
              <a:off x="0" y="-2"/>
              <a:ext cx="2768609" cy="1116419"/>
            </a:xfrm>
            <a:prstGeom prst="roundRect">
              <a:avLst>
                <a:gd name="adj" fmla="val 17064"/>
              </a:avLst>
            </a:prstGeom>
            <a:solidFill>
              <a:srgbClr val="DE86A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9" name="వినయం"/>
            <p:cNvSpPr txBox="1"/>
            <p:nvPr/>
          </p:nvSpPr>
          <p:spPr>
            <a:xfrm>
              <a:off x="55796" y="205144"/>
              <a:ext cx="2657018" cy="70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>
                  <a:effectLst/>
                </a:defRPr>
              </a:pPr>
              <a:r>
                <a:t>వినయం</a:t>
              </a:r>
            </a:p>
          </p:txBody>
        </p:sp>
      </p:grpSp>
      <p:grpSp>
        <p:nvGrpSpPr>
          <p:cNvPr id="93" name="Group"/>
          <p:cNvGrpSpPr/>
          <p:nvPr/>
        </p:nvGrpSpPr>
        <p:grpSpPr>
          <a:xfrm>
            <a:off x="9856579" y="8251788"/>
            <a:ext cx="2768609" cy="1116419"/>
            <a:chOff x="0" y="-1"/>
            <a:chExt cx="2768608" cy="1116417"/>
          </a:xfrm>
        </p:grpSpPr>
        <p:sp>
          <p:nvSpPr>
            <p:cNvPr id="91" name="Depression"/>
            <p:cNvSpPr/>
            <p:nvPr/>
          </p:nvSpPr>
          <p:spPr>
            <a:xfrm>
              <a:off x="0" y="-2"/>
              <a:ext cx="2768609" cy="1116419"/>
            </a:xfrm>
            <a:prstGeom prst="roundRect">
              <a:avLst>
                <a:gd name="adj" fmla="val 17064"/>
              </a:avLst>
            </a:prstGeom>
            <a:solidFill>
              <a:srgbClr val="56565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2" name="TextBox 7"/>
            <p:cNvSpPr txBox="1"/>
            <p:nvPr/>
          </p:nvSpPr>
          <p:spPr>
            <a:xfrm rot="21411914">
              <a:off x="942167" y="181014"/>
              <a:ext cx="1067271" cy="754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600">
                  <a:solidFill>
                    <a:srgbClr val="DDDDDD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ఆశా</a:t>
              </a:r>
            </a:p>
          </p:txBody>
        </p:sp>
      </p:grpSp>
      <p:grpSp>
        <p:nvGrpSpPr>
          <p:cNvPr id="96" name="Anger"/>
          <p:cNvGrpSpPr/>
          <p:nvPr/>
        </p:nvGrpSpPr>
        <p:grpSpPr>
          <a:xfrm>
            <a:off x="9856579" y="6808773"/>
            <a:ext cx="2768609" cy="1116419"/>
            <a:chOff x="0" y="-1"/>
            <a:chExt cx="2768608" cy="1116417"/>
          </a:xfrm>
        </p:grpSpPr>
        <p:sp>
          <p:nvSpPr>
            <p:cNvPr id="94" name="Rounded Rectangle"/>
            <p:cNvSpPr/>
            <p:nvPr/>
          </p:nvSpPr>
          <p:spPr>
            <a:xfrm>
              <a:off x="0" y="-2"/>
              <a:ext cx="2768609" cy="1116419"/>
            </a:xfrm>
            <a:prstGeom prst="roundRect">
              <a:avLst>
                <a:gd name="adj" fmla="val 17064"/>
              </a:avLst>
            </a:prstGeom>
            <a:solidFill>
              <a:srgbClr val="8F747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5" name="సహనం"/>
            <p:cNvSpPr txBox="1"/>
            <p:nvPr/>
          </p:nvSpPr>
          <p:spPr>
            <a:xfrm>
              <a:off x="55796" y="205144"/>
              <a:ext cx="2657018" cy="70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>
                  <a:effectLst/>
                </a:defRPr>
              </a:pPr>
              <a:r>
                <a:t>సహనం </a:t>
              </a:r>
            </a:p>
          </p:txBody>
        </p:sp>
      </p:grpSp>
      <p:grpSp>
        <p:nvGrpSpPr>
          <p:cNvPr id="99" name="Lusts"/>
          <p:cNvGrpSpPr/>
          <p:nvPr/>
        </p:nvGrpSpPr>
        <p:grpSpPr>
          <a:xfrm>
            <a:off x="9856579" y="5342734"/>
            <a:ext cx="2768609" cy="1116419"/>
            <a:chOff x="0" y="0"/>
            <a:chExt cx="2768608" cy="1116417"/>
          </a:xfrm>
        </p:grpSpPr>
        <p:sp>
          <p:nvSpPr>
            <p:cNvPr id="97" name="Rounded Rectangle"/>
            <p:cNvSpPr/>
            <p:nvPr/>
          </p:nvSpPr>
          <p:spPr>
            <a:xfrm>
              <a:off x="0" y="-1"/>
              <a:ext cx="2768609" cy="1116418"/>
            </a:xfrm>
            <a:prstGeom prst="roundRect">
              <a:avLst>
                <a:gd name="adj" fmla="val 17064"/>
              </a:avLst>
            </a:prstGeom>
            <a:solidFill>
              <a:srgbClr val="69D97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8" name="తృప్తి"/>
            <p:cNvSpPr/>
            <p:nvPr/>
          </p:nvSpPr>
          <p:spPr>
            <a:xfrm>
              <a:off x="55796" y="184955"/>
              <a:ext cx="26570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>
                  <a:effectLst/>
                </a:defRPr>
              </a:pPr>
              <a:r>
                <a:t>తృప్తి</a:t>
              </a:r>
            </a:p>
          </p:txBody>
        </p:sp>
      </p:grpSp>
      <p:grpSp>
        <p:nvGrpSpPr>
          <p:cNvPr id="102" name="Anxiety"/>
          <p:cNvGrpSpPr/>
          <p:nvPr/>
        </p:nvGrpSpPr>
        <p:grpSpPr>
          <a:xfrm>
            <a:off x="9776962" y="2174928"/>
            <a:ext cx="2768610" cy="1116419"/>
            <a:chOff x="0" y="-1"/>
            <a:chExt cx="2768608" cy="1116417"/>
          </a:xfrm>
        </p:grpSpPr>
        <p:sp>
          <p:nvSpPr>
            <p:cNvPr id="100" name="Rounded Rectangle"/>
            <p:cNvSpPr/>
            <p:nvPr/>
          </p:nvSpPr>
          <p:spPr>
            <a:xfrm>
              <a:off x="0" y="-2"/>
              <a:ext cx="2768609" cy="1116419"/>
            </a:xfrm>
            <a:prstGeom prst="roundRect">
              <a:avLst>
                <a:gd name="adj" fmla="val 17064"/>
              </a:avLst>
            </a:prstGeom>
            <a:solidFill>
              <a:srgbClr val="5782D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effectLst/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101" name="శాంతి"/>
            <p:cNvSpPr txBox="1"/>
            <p:nvPr/>
          </p:nvSpPr>
          <p:spPr>
            <a:xfrm>
              <a:off x="55796" y="205144"/>
              <a:ext cx="2657018" cy="70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>
                  <a:effectLst/>
                </a:defRPr>
              </a:pPr>
              <a:r>
                <a:t>శాంతి</a:t>
              </a:r>
            </a:p>
          </p:txBody>
        </p:sp>
      </p:grpSp>
      <p:pic>
        <p:nvPicPr>
          <p:cNvPr id="103" name="star2.png" descr="star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9673" y="1689349"/>
            <a:ext cx="2886795" cy="207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star2.png" descr="star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7868" y="3241462"/>
            <a:ext cx="2886795" cy="207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star2.png" descr="star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7484" y="4864658"/>
            <a:ext cx="2886795" cy="207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star2.png" descr="star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8258" y="6389454"/>
            <a:ext cx="2886795" cy="2072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star2.png" descr="star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8258" y="7773709"/>
            <a:ext cx="2886795" cy="2072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1"/>
      <p:bldP build="whole" bldLvl="1" animBg="1" rev="0" advAuto="0" spid="102" grpId="4"/>
      <p:bldP build="whole" bldLvl="1" animBg="1" rev="0" advAuto="0" spid="96" grpId="2"/>
      <p:bldP build="whole" bldLvl="1" animBg="1" rev="0" advAuto="0" spid="9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Mentoring-fathers.png" descr="Mentoring-fathe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2228" y="2363779"/>
            <a:ext cx="8076887" cy="530560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Mentoring Maturing Believers"/>
          <p:cNvSpPr txBox="1"/>
          <p:nvPr/>
        </p:nvSpPr>
        <p:spPr>
          <a:xfrm>
            <a:off x="100839" y="1123407"/>
            <a:ext cx="11458891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పరిపక్వ విశ్వాసులకు మార్గదర్శకత్వం</a:t>
            </a:r>
          </a:p>
        </p:txBody>
      </p:sp>
      <p:sp>
        <p:nvSpPr>
          <p:cNvPr id="111" name="Mature believer is a difficult term.…"/>
          <p:cNvSpPr txBox="1"/>
          <p:nvPr/>
        </p:nvSpPr>
        <p:spPr>
          <a:xfrm>
            <a:off x="80599" y="2825959"/>
            <a:ext cx="7189920" cy="58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effectLst/>
              </a:defRPr>
            </a:pPr>
            <a:r>
              <a:t>పరిణతి చెందిన విశ్వాసి అనేది కష్టమైన పదం.</a:t>
            </a:r>
          </a:p>
          <a:p>
            <a:pPr marL="228600" indent="-2286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effectLst/>
              </a:defRPr>
            </a:pPr>
            <a:r>
              <a:t>తండ్రిగా ఉండటం మంచిది.</a:t>
            </a:r>
          </a:p>
          <a:p>
            <a:pPr marL="228600" indent="-2286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effectLst/>
              </a:defRPr>
            </a:pPr>
            <a:r>
              <a:t>తప్పుడు ఆధ్యాత్మికత తరచుగా ఈ పదాన్ని గందరగోళానికి గురిచేస్తుంది.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roperly Handling Pride"/>
          <p:cNvSpPr txBox="1"/>
          <p:nvPr/>
        </p:nvSpPr>
        <p:spPr>
          <a:xfrm>
            <a:off x="248551" y="1203025"/>
            <a:ext cx="10881184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అహంకారాన్ని సరిగ్గా నిర్వహించడం</a:t>
            </a:r>
          </a:p>
        </p:txBody>
      </p:sp>
      <p:sp>
        <p:nvSpPr>
          <p:cNvPr id="114" name="The thinking ‘have arrived’ is a great problem…"/>
          <p:cNvSpPr txBox="1"/>
          <p:nvPr/>
        </p:nvSpPr>
        <p:spPr>
          <a:xfrm>
            <a:off x="307786" y="2355369"/>
            <a:ext cx="7547369" cy="731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8084" indent="-268084" algn="l" defTabSz="457200">
              <a:spcBef>
                <a:spcPts val="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solidFill>
                  <a:srgbClr val="000000"/>
                </a:solidFill>
                <a:effectLst/>
              </a:defRPr>
            </a:pPr>
            <a:r>
              <a:t>‘వచ్చారు’ అనే ఆలోచనే పెద్ద సమస్య</a:t>
            </a:r>
          </a:p>
          <a:p>
            <a:pPr marL="268084" indent="-268084" algn="l" defTabSz="457200">
              <a:spcBef>
                <a:spcPts val="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solidFill>
                  <a:srgbClr val="000000"/>
                </a:solidFill>
                <a:effectLst/>
              </a:defRPr>
            </a:pPr>
            <a:r>
              <a:t>మనల్ని మనం ఇతరులతో పోల్చుకోవడం చాలా పెద్ద సమస్య.</a:t>
            </a:r>
          </a:p>
          <a:p>
            <a:pPr marL="268084" indent="-268084" algn="l" defTabSz="457200">
              <a:spcBef>
                <a:spcPts val="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solidFill>
                  <a:srgbClr val="000000"/>
                </a:solidFill>
                <a:effectLst/>
              </a:defRPr>
            </a:pPr>
            <a:r>
              <a:t>శీర్షికలు తరచుగా మనకు అవసరమైన వృద్ధిని గందరగోళానికి గురిచేస్తాయి.</a:t>
            </a:r>
          </a:p>
          <a:p>
            <a:pPr marL="268084" indent="-268084" algn="l" defTabSz="457200">
              <a:spcBef>
                <a:spcPts val="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solidFill>
                  <a:srgbClr val="000000"/>
                </a:solidFill>
                <a:effectLst/>
              </a:defRPr>
            </a:pPr>
            <a:r>
              <a:t>వృద్ధిని కోరుకోవడం ద్వారా, మనం అహంకారాన్ని దెబ్బతీస్తాము</a:t>
            </a:r>
          </a:p>
          <a:p>
            <a:pPr marL="268084" indent="-268084" algn="l" defTabSz="457200">
              <a:spcBef>
                <a:spcPts val="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solidFill>
                  <a:srgbClr val="000000"/>
                </a:solidFill>
                <a:effectLst/>
              </a:defRPr>
            </a:pPr>
            <a:r>
              <a:t>తేడా చూడగలరా?</a:t>
            </a:r>
          </a:p>
        </p:txBody>
      </p:sp>
      <p:grpSp>
        <p:nvGrpSpPr>
          <p:cNvPr id="117" name="Group"/>
          <p:cNvGrpSpPr/>
          <p:nvPr/>
        </p:nvGrpSpPr>
        <p:grpSpPr>
          <a:xfrm>
            <a:off x="6467402" y="16274299"/>
            <a:ext cx="7547369" cy="1"/>
            <a:chOff x="0" y="0"/>
            <a:chExt cx="7547368" cy="0"/>
          </a:xfrm>
        </p:grpSpPr>
        <p:sp>
          <p:nvSpPr>
            <p:cNvPr id="115" name="Line"/>
            <p:cNvSpPr/>
            <p:nvPr/>
          </p:nvSpPr>
          <p:spPr>
            <a:xfrm>
              <a:off x="0" y="0"/>
              <a:ext cx="7547369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CCFCF9"/>
                  </a:solidFill>
                </a:defRPr>
              </a:pPr>
            </a:p>
          </p:txBody>
        </p:sp>
        <p:sp>
          <p:nvSpPr>
            <p:cNvPr id="116" name="Line"/>
            <p:cNvSpPr/>
            <p:nvPr/>
          </p:nvSpPr>
          <p:spPr>
            <a:xfrm flipH="1" flipV="1">
              <a:off x="-1" y="0"/>
              <a:ext cx="7547369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CCFCF9"/>
                  </a:solidFill>
                </a:defRPr>
              </a:pP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7712942" y="2379476"/>
            <a:ext cx="5056290" cy="7093861"/>
            <a:chOff x="0" y="0"/>
            <a:chExt cx="5056288" cy="7093860"/>
          </a:xfrm>
        </p:grpSpPr>
        <p:sp>
          <p:nvSpPr>
            <p:cNvPr id="118" name="The Biblical View"/>
            <p:cNvSpPr txBox="1"/>
            <p:nvPr/>
          </p:nvSpPr>
          <p:spPr>
            <a:xfrm>
              <a:off x="555631" y="0"/>
              <a:ext cx="3945026" cy="86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0000"/>
                </a:lnSpc>
                <a:spcBef>
                  <a:spcPts val="800"/>
                </a:spcBef>
                <a:defRPr b="1" sz="39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defRPr>
                  <a:effectLst/>
                </a:defRPr>
              </a:pPr>
              <a:r>
                <a:t> బైబిల్ చూడండి</a:t>
              </a:r>
            </a:p>
          </p:txBody>
        </p:sp>
        <p:sp>
          <p:nvSpPr>
            <p:cNvPr id="119" name="దేవుని ప్రమాణాలు మరియు లక్ష్యాలను ఎక్కువగా స్వీకరించండి…"/>
            <p:cNvSpPr txBox="1"/>
            <p:nvPr/>
          </p:nvSpPr>
          <p:spPr>
            <a:xfrm>
              <a:off x="0" y="939440"/>
              <a:ext cx="5056289" cy="6154421"/>
            </a:xfrm>
            <a:prstGeom prst="rect">
              <a:avLst/>
            </a:prstGeom>
            <a:noFill/>
            <a:ln w="63500" cap="flat">
              <a:solidFill>
                <a:schemeClr val="accent1">
                  <a:lumOff val="-7647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57200" indent="-457200" algn="l">
                <a:spcBef>
                  <a:spcPts val="800"/>
                </a:spcBef>
                <a:buSzPct val="100000"/>
                <a:buChar char="•"/>
                <a:defRPr sz="3400">
                  <a:solidFill>
                    <a:srgbClr val="3A31B8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దేవుని ప్రమాణాలు మరియు లక్ష్యాలను ఎక్కువగా స్వీకరించండి</a:t>
              </a:r>
            </a:p>
            <a:p>
              <a:pPr marL="457200" indent="-457200" algn="l">
                <a:spcBef>
                  <a:spcPts val="800"/>
                </a:spcBef>
                <a:buSzPct val="100000"/>
                <a:buChar char="•"/>
                <a:defRPr sz="3400">
                  <a:solidFill>
                    <a:srgbClr val="3A31B8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దైవభక్తిలో మనకు నిరంతరం మార్గనిర్దేశం చేసేందుకు దేవుణ్ణి వెతకండి</a:t>
              </a:r>
            </a:p>
            <a:p>
              <a:pPr marL="457200" indent="-457200" algn="l">
                <a:spcBef>
                  <a:spcPts val="800"/>
                </a:spcBef>
                <a:buSzPct val="100000"/>
                <a:buChar char="•"/>
                <a:defRPr sz="3400">
                  <a:solidFill>
                    <a:srgbClr val="3A31B8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ఇతరులకు మెరుగైన సహాయం చేయడానికి శిక్ష.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4" grpId="1"/>
      <p:bldP build="whole" bldLvl="1" animBg="1" rev="0" advAuto="0" spid="12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Jesus suggested we should seek maturity.…"/>
          <p:cNvSpPr txBox="1"/>
          <p:nvPr/>
        </p:nvSpPr>
        <p:spPr>
          <a:xfrm>
            <a:off x="264004" y="2132011"/>
            <a:ext cx="7955837" cy="7735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39750" indent="-239750" algn="l" defTabSz="457200">
              <a:spcBef>
                <a:spcPts val="3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మనం పరిపక్వతను వెతకాలని యేసు సూచించాడు.</a:t>
            </a:r>
          </a:p>
          <a:p>
            <a:pPr marL="239750" indent="-239750" algn="l" defTabSz="457200">
              <a:spcBef>
                <a:spcPts val="3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పరిపక్వత సాధారణమైనది మరియు ఆశించదగినది.</a:t>
            </a:r>
          </a:p>
          <a:p>
            <a:pPr marL="239750" indent="-239750" algn="l" defTabSz="457200">
              <a:spcBef>
                <a:spcPts val="3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మనం ఫలించగలమని ఆశించాలి.</a:t>
            </a:r>
          </a:p>
          <a:p>
            <a:pPr marL="239750" indent="-239750" algn="l" defTabSz="457200">
              <a:spcBef>
                <a:spcPts val="3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స్వీయ-భోగానికి వ్యతిరేకం.</a:t>
            </a:r>
          </a:p>
          <a:p>
            <a:pPr marL="239750" indent="-239750" algn="l" defTabSz="457200">
              <a:spcBef>
                <a:spcPts val="3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యువకులను నిర్లక్ష్యం చేసిన పెద్దలకు అవమానం!</a:t>
            </a:r>
          </a:p>
          <a:p>
            <a:pPr marL="239750" indent="-239750" algn="l" defTabSz="457200">
              <a:spcBef>
                <a:spcPts val="3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solidFill>
                  <a:srgbClr val="000000"/>
                </a:solidFill>
                <a:effectLst/>
              </a:defRPr>
            </a:pPr>
            <a:r>
              <a:t>ఆధ్యాత్మిక పితృత్వం ఇతరులను పోషించడం కోసం.</a:t>
            </a:r>
          </a:p>
        </p:txBody>
      </p:sp>
      <p:sp>
        <p:nvSpPr>
          <p:cNvPr id="123" name="“The soil produces crops by itself; first the blade, then the head, then the mature grain in the head”  (Mark 4:28)."/>
          <p:cNvSpPr txBox="1"/>
          <p:nvPr/>
        </p:nvSpPr>
        <p:spPr>
          <a:xfrm>
            <a:off x="8490992" y="1874814"/>
            <a:ext cx="4642398" cy="7665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114300" indent="114300" defTabSz="457200">
              <a:lnSpc>
                <a:spcPct val="110000"/>
              </a:lnSpc>
              <a:spcBef>
                <a:spcPts val="800"/>
              </a:spcBef>
              <a:defRPr b="1" sz="36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br/>
            <a:r>
              <a:t>భూమి మొదట మొల కను తరువాత వెన్నును అటుతరువాత వెన్నులో ముదురు గింజలను తనంతటతానే పుట్టించును</a:t>
            </a:r>
            <a:r>
              <a:rPr sz="1800">
                <a:solidFill>
                  <a:srgbClr val="CCFCF9"/>
                </a:solidFill>
              </a:rPr>
              <a:t>. </a:t>
            </a:r>
            <a:br>
              <a:rPr sz="1800">
                <a:solidFill>
                  <a:srgbClr val="CCFCF9"/>
                </a:solidFill>
              </a:rPr>
            </a:br>
            <a:r>
              <a:rPr i="1" spc="48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(మత్తయ్య 4:28).</a:t>
            </a:r>
          </a:p>
        </p:txBody>
      </p:sp>
      <p:sp>
        <p:nvSpPr>
          <p:cNvPr id="124" name="Properly Handling Pride"/>
          <p:cNvSpPr txBox="1"/>
          <p:nvPr/>
        </p:nvSpPr>
        <p:spPr>
          <a:xfrm>
            <a:off x="157534" y="1112007"/>
            <a:ext cx="10881184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అహంకారాన్ని సరిగ్గా నిర్వహించడం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2" dur="1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  <p:bldP build="whole" bldLvl="1" animBg="1" rev="0" advAuto="0" spid="12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he Third Stage—Fathers"/>
          <p:cNvSpPr txBox="1"/>
          <p:nvPr/>
        </p:nvSpPr>
        <p:spPr>
          <a:xfrm>
            <a:off x="309060" y="1253660"/>
            <a:ext cx="6980156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మూడవ దశ-తండ్రులు</a:t>
            </a:r>
          </a:p>
        </p:txBody>
      </p:sp>
      <p:sp>
        <p:nvSpPr>
          <p:cNvPr id="127" name="This third stage is where we train believers to learn to properly care for others.…"/>
          <p:cNvSpPr txBox="1"/>
          <p:nvPr/>
        </p:nvSpPr>
        <p:spPr>
          <a:xfrm>
            <a:off x="282447" y="2456639"/>
            <a:ext cx="12439907" cy="7349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  <a:effectLst/>
              </a:defRPr>
            </a:pPr>
            <a:r>
              <a:t>ఈ మూడవ దశలో ఇతరులను సరిగ్గా చూసుకోవడం నేర్చుకోవడానికి మేము విశ్వాసులకు శిక్షణ ఇస్తాము. 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  <a:effectLst/>
              </a:defRPr>
            </a:pPr>
            <a:r>
              <a:t>మేము కేరింగ్‌ను మోడల్ చేస్తున్నప్పుడు, వారు నేర్చుకుంటారు.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  <a:effectLst/>
              </a:defRPr>
            </a:pPr>
            <a:r>
              <a:t>మేము వారిని సన్నద్ధం చేస్తాము, తద్వారా వారు తమను మరియు ఇతరులను సరిగ్గా చూసుకుంటారు.</a:t>
            </a:r>
          </a:p>
          <a:p>
            <a:pPr marL="256428" indent="-256428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solidFill>
                  <a:srgbClr val="000000"/>
                </a:solidFill>
                <a:effectLst/>
              </a:defRPr>
            </a:pPr>
            <a:r>
              <a:t>తాత మరియు బామ్మగా, మన పిల్లలు మనవాళ్లను చూసుకోవడంలో మన ఆనందం ఉంది.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FCF9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5400" dir="840000">
                <a:srgbClr val="000000"/>
              </a:outerShdw>
            </a:effectLst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5400" dir="840000">
                <a:srgbClr val="000000"/>
              </a:outerShdw>
            </a:effectLst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FCF9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5400" dir="840000">
                <a:srgbClr val="000000"/>
              </a:outerShdw>
            </a:effectLst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5400" dir="840000">
                <a:srgbClr val="000000"/>
              </a:outerShdw>
            </a:effectLst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