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b="def" i="def"/>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b="def" i="def"/>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b="def" i="def"/>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FFFFFF"/>
        </a:fontRef>
        <a:srgbClr val="FFFFFF"/>
      </a:tcTxStyle>
      <a:tcStyle>
        <a:tcBdr>
          <a:left>
            <a:ln w="12700" cap="flat">
              <a:noFill/>
              <a:miter lim="400000"/>
            </a:ln>
          </a:left>
          <a:right>
            <a:ln w="12700" cap="flat">
              <a:noFill/>
              <a:miter lim="400000"/>
            </a:ln>
          </a:right>
          <a:top>
            <a:ln w="508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round/>
            </a:ln>
          </a:top>
          <a:bottom>
            <a:ln w="25400" cap="flat">
              <a:solidFill>
                <a:srgbClr val="FFFFF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6" name="Shape 36"/>
          <p:cNvSpPr/>
          <p:nvPr>
            <p:ph type="sldImg"/>
          </p:nvPr>
        </p:nvSpPr>
        <p:spPr>
          <a:xfrm>
            <a:off x="1143000" y="685800"/>
            <a:ext cx="4572000" cy="3429000"/>
          </a:xfrm>
          <a:prstGeom prst="rect">
            <a:avLst/>
          </a:prstGeom>
        </p:spPr>
        <p:txBody>
          <a:bodyPr/>
          <a:lstStyle/>
          <a:p>
            <a:pPr/>
          </a:p>
        </p:txBody>
      </p:sp>
      <p:sp>
        <p:nvSpPr>
          <p:cNvPr id="37" name="Shape 3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a:defRPr>
    </a:lvl1pPr>
    <a:lvl2pPr indent="228600" defTabSz="457200" latinLnBrk="0">
      <a:lnSpc>
        <a:spcPct val="117999"/>
      </a:lnSpc>
      <a:defRPr sz="2200">
        <a:latin typeface="+mn-lt"/>
        <a:ea typeface="+mn-ea"/>
        <a:cs typeface="+mn-cs"/>
        <a:sym typeface="Helvetica"/>
      </a:defRPr>
    </a:lvl2pPr>
    <a:lvl3pPr indent="457200" defTabSz="457200" latinLnBrk="0">
      <a:lnSpc>
        <a:spcPct val="117999"/>
      </a:lnSpc>
      <a:defRPr sz="2200">
        <a:latin typeface="+mn-lt"/>
        <a:ea typeface="+mn-ea"/>
        <a:cs typeface="+mn-cs"/>
        <a:sym typeface="Helvetica"/>
      </a:defRPr>
    </a:lvl3pPr>
    <a:lvl4pPr indent="685800" defTabSz="457200" latinLnBrk="0">
      <a:lnSpc>
        <a:spcPct val="117999"/>
      </a:lnSpc>
      <a:defRPr sz="2200">
        <a:latin typeface="+mn-lt"/>
        <a:ea typeface="+mn-ea"/>
        <a:cs typeface="+mn-cs"/>
        <a:sym typeface="Helvetica"/>
      </a:defRPr>
    </a:lvl4pPr>
    <a:lvl5pPr indent="914400" defTabSz="457200" latinLnBrk="0">
      <a:lnSpc>
        <a:spcPct val="117999"/>
      </a:lnSpc>
      <a:defRPr sz="2200">
        <a:latin typeface="+mn-lt"/>
        <a:ea typeface="+mn-ea"/>
        <a:cs typeface="+mn-cs"/>
        <a:sym typeface="Helvetica"/>
      </a:defRPr>
    </a:lvl5pPr>
    <a:lvl6pPr indent="1143000" defTabSz="457200" latinLnBrk="0">
      <a:lnSpc>
        <a:spcPct val="117999"/>
      </a:lnSpc>
      <a:defRPr sz="2200">
        <a:latin typeface="+mn-lt"/>
        <a:ea typeface="+mn-ea"/>
        <a:cs typeface="+mn-cs"/>
        <a:sym typeface="Helvetica"/>
      </a:defRPr>
    </a:lvl6pPr>
    <a:lvl7pPr indent="1371600" defTabSz="457200" latinLnBrk="0">
      <a:lnSpc>
        <a:spcPct val="117999"/>
      </a:lnSpc>
      <a:defRPr sz="2200">
        <a:latin typeface="+mn-lt"/>
        <a:ea typeface="+mn-ea"/>
        <a:cs typeface="+mn-cs"/>
        <a:sym typeface="Helvetica"/>
      </a:defRPr>
    </a:lvl7pPr>
    <a:lvl8pPr indent="1600200" defTabSz="457200" latinLnBrk="0">
      <a:lnSpc>
        <a:spcPct val="117999"/>
      </a:lnSpc>
      <a:defRPr sz="2200">
        <a:latin typeface="+mn-lt"/>
        <a:ea typeface="+mn-ea"/>
        <a:cs typeface="+mn-cs"/>
        <a:sym typeface="Helvetica"/>
      </a:defRPr>
    </a:lvl8pPr>
    <a:lvl9pPr indent="1828800" defTabSz="457200" latinLnBrk="0">
      <a:lnSpc>
        <a:spcPct val="117999"/>
      </a:lnSpc>
      <a:defRPr sz="2200">
        <a:latin typeface="+mn-lt"/>
        <a:ea typeface="+mn-ea"/>
        <a:cs typeface="+mn-cs"/>
        <a:sym typeface="Helvetica"/>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Subtitle">
    <p:spTree>
      <p:nvGrpSpPr>
        <p:cNvPr id="1" name=""/>
        <p:cNvGrpSpPr/>
        <p:nvPr/>
      </p:nvGrpSpPr>
      <p:grpSpPr>
        <a:xfrm>
          <a:off x="0" y="0"/>
          <a:ext cx="0" cy="0"/>
          <a:chOff x="0" y="0"/>
          <a:chExt cx="0" cy="0"/>
        </a:xfrm>
      </p:grpSpPr>
      <p:sp>
        <p:nvSpPr>
          <p:cNvPr id="14"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spTree>
      <p:nvGrpSpPr>
        <p:cNvPr id="1" name=""/>
        <p:cNvGrpSpPr/>
        <p:nvPr/>
      </p:nvGrpSpPr>
      <p:grpSpPr>
        <a:xfrm>
          <a:off x="0" y="0"/>
          <a:ext cx="0" cy="0"/>
          <a:chOff x="0" y="0"/>
          <a:chExt cx="0" cy="0"/>
        </a:xfrm>
      </p:grpSpPr>
      <p:pic>
        <p:nvPicPr>
          <p:cNvPr id="21" name="Lifebg.png" descr="Lifebg.png"/>
          <p:cNvPicPr>
            <a:picLocks noChangeAspect="1"/>
          </p:cNvPicPr>
          <p:nvPr/>
        </p:nvPicPr>
        <p:blipFill>
          <a:blip r:embed="rId2">
            <a:extLst/>
          </a:blip>
          <a:stretch>
            <a:fillRect/>
          </a:stretch>
        </p:blipFill>
        <p:spPr>
          <a:xfrm>
            <a:off x="-800693" y="-1929450"/>
            <a:ext cx="15911966" cy="14521414"/>
          </a:xfrm>
          <a:prstGeom prst="rect">
            <a:avLst/>
          </a:prstGeom>
          <a:ln w="12700">
            <a:miter lim="400000"/>
          </a:ln>
        </p:spPr>
      </p:pic>
      <p:sp>
        <p:nvSpPr>
          <p:cNvPr id="2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Center">
    <p:spTree>
      <p:nvGrpSpPr>
        <p:cNvPr id="1" name=""/>
        <p:cNvGrpSpPr/>
        <p:nvPr/>
      </p:nvGrpSpPr>
      <p:grpSpPr>
        <a:xfrm>
          <a:off x="0" y="0"/>
          <a:ext cx="0" cy="0"/>
          <a:chOff x="0" y="0"/>
          <a:chExt cx="0" cy="0"/>
        </a:xfrm>
      </p:grpSpPr>
      <p:sp>
        <p:nvSpPr>
          <p:cNvPr id="29" name="Title Text"/>
          <p:cNvSpPr txBox="1"/>
          <p:nvPr>
            <p:ph type="title"/>
          </p:nvPr>
        </p:nvSpPr>
        <p:spPr>
          <a:xfrm>
            <a:off x="1270000" y="3225800"/>
            <a:ext cx="10464800" cy="3302000"/>
          </a:xfrm>
          <a:prstGeom prst="rect">
            <a:avLst/>
          </a:prstGeom>
        </p:spPr>
        <p:txBody>
          <a:bodyPr/>
          <a:lstStyle/>
          <a:p>
            <a:pPr/>
            <a:r>
              <a:t>Title Text</a:t>
            </a:r>
          </a:p>
        </p:txBody>
      </p:sp>
      <p:sp>
        <p:nvSpPr>
          <p:cNvPr id="3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Freeform 2"/>
          <p:cNvSpPr/>
          <p:nvPr/>
        </p:nvSpPr>
        <p:spPr>
          <a:xfrm>
            <a:off x="-131" y="-2"/>
            <a:ext cx="13101937" cy="1261034"/>
          </a:xfrm>
          <a:prstGeom prst="rect">
            <a:avLst/>
          </a:prstGeom>
          <a:blipFill>
            <a:blip r:embed="rId2"/>
            <a:stretch>
              <a:fillRect/>
            </a:stretch>
          </a:blipFill>
          <a:ln w="12700">
            <a:miter lim="400000"/>
          </a:ln>
        </p:spPr>
        <p:txBody>
          <a:bodyPr lIns="50800" tIns="50800" rIns="50800" bIns="50800"/>
          <a:lstStyle/>
          <a:p>
            <a:pPr algn="l" defTabSz="1219200">
              <a:defRPr sz="2400">
                <a:solidFill>
                  <a:srgbClr val="000000"/>
                </a:solidFill>
                <a:effectLst/>
                <a:latin typeface="Calibri"/>
                <a:ea typeface="Calibri"/>
                <a:cs typeface="Calibri"/>
                <a:sym typeface="Calibri"/>
              </a:defRPr>
            </a:pPr>
          </a:p>
        </p:txBody>
      </p:sp>
      <p:sp>
        <p:nvSpPr>
          <p:cNvPr id="3" name="TextBox 3"/>
          <p:cNvSpPr txBox="1"/>
          <p:nvPr/>
        </p:nvSpPr>
        <p:spPr>
          <a:xfrm>
            <a:off x="-152699" y="9321"/>
            <a:ext cx="6368526" cy="1106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219200">
              <a:lnSpc>
                <a:spcPts val="8000"/>
              </a:lnSpc>
              <a:defRPr sz="6600">
                <a:latin typeface="Times New Roman"/>
                <a:ea typeface="Times New Roman"/>
                <a:cs typeface="Times New Roman"/>
                <a:sym typeface="Times New Roman"/>
              </a:defRPr>
            </a:lvl1pPr>
          </a:lstStyle>
          <a:p>
            <a:pPr>
              <a:defRPr>
                <a:effectLst/>
              </a:defRPr>
            </a:pPr>
            <a:r>
              <a:t> జీవితం మూలము</a:t>
            </a:r>
          </a:p>
        </p:txBody>
      </p:sp>
      <p:sp>
        <p:nvSpPr>
          <p:cNvPr id="4" name="TextBox 4"/>
          <p:cNvSpPr txBox="1"/>
          <p:nvPr/>
        </p:nvSpPr>
        <p:spPr>
          <a:xfrm>
            <a:off x="11225769" y="22022"/>
            <a:ext cx="1366887" cy="10142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219200">
              <a:lnSpc>
                <a:spcPts val="8200"/>
              </a:lnSpc>
              <a:defRPr sz="6200"/>
            </a:lvl1pPr>
          </a:lstStyle>
          <a:p>
            <a:pPr>
              <a:defRPr>
                <a:effectLst/>
              </a:defRPr>
            </a:pPr>
            <a:r>
              <a:t>#11</a:t>
            </a:r>
          </a:p>
        </p:txBody>
      </p:sp>
      <p:sp>
        <p:nvSpPr>
          <p:cNvPr id="5" name="Title Text"/>
          <p:cNvSpPr txBox="1"/>
          <p:nvPr>
            <p:ph type="title"/>
          </p:nvPr>
        </p:nvSpPr>
        <p:spPr>
          <a:xfrm>
            <a:off x="1948462" y="1392656"/>
            <a:ext cx="10403841" cy="17776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Body Level One…"/>
          <p:cNvSpPr txBox="1"/>
          <p:nvPr>
            <p:ph type="body" idx="1"/>
          </p:nvPr>
        </p:nvSpPr>
        <p:spPr>
          <a:xfrm>
            <a:off x="7258755" y="3170312"/>
            <a:ext cx="5093548" cy="62306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7"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solidFill>
                  <a:srgbClr val="000000"/>
                </a:solidFill>
                <a:latin typeface="Helvetica Light"/>
                <a:ea typeface="Helvetica Light"/>
                <a:cs typeface="Helvetica Light"/>
                <a:sym typeface="Helvetica Light"/>
              </a:defRPr>
            </a:lvl1pPr>
          </a:lstStyle>
          <a:p>
            <a:pPr>
              <a:defRPr>
                <a:effectLst/>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ffbible.org"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 Id="rId3" Type="http://schemas.openxmlformats.org/officeDocument/2006/relationships/image" Target="../media/image2.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ffbible.org"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 name="TextBox 4"/>
          <p:cNvSpPr txBox="1"/>
          <p:nvPr/>
        </p:nvSpPr>
        <p:spPr>
          <a:xfrm>
            <a:off x="6438286" y="9277491"/>
            <a:ext cx="118699" cy="2600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219200">
              <a:lnSpc>
                <a:spcPts val="2100"/>
              </a:lnSpc>
              <a:defRPr sz="1600">
                <a:solidFill>
                  <a:srgbClr val="000000"/>
                </a:solidFill>
                <a:latin typeface="Helvetica Light"/>
                <a:ea typeface="Helvetica Light"/>
                <a:cs typeface="Helvetica Light"/>
                <a:sym typeface="Helvetica Light"/>
              </a:defRPr>
            </a:lvl1pPr>
          </a:lstStyle>
          <a:p>
            <a:pPr>
              <a:defRPr>
                <a:effectLst/>
              </a:defRPr>
            </a:pPr>
            <a:r>
              <a:t>1</a:t>
            </a:r>
          </a:p>
        </p:txBody>
      </p:sp>
      <p:sp>
        <p:nvSpPr>
          <p:cNvPr id="40" name="TextBox 5"/>
          <p:cNvSpPr txBox="1"/>
          <p:nvPr/>
        </p:nvSpPr>
        <p:spPr>
          <a:xfrm>
            <a:off x="398040" y="7932087"/>
            <a:ext cx="9979649" cy="165925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1219200">
              <a:lnSpc>
                <a:spcPts val="6500"/>
              </a:lnSpc>
              <a:defRPr sz="3900">
                <a:effectLst/>
                <a:latin typeface="Times New Roman"/>
                <a:ea typeface="Times New Roman"/>
                <a:cs typeface="Times New Roman"/>
                <a:sym typeface="Times New Roman"/>
              </a:defRPr>
            </a:pPr>
            <a:r>
              <a:t>పాల్ బక్నెల్</a:t>
            </a:r>
            <a:endParaRPr>
              <a:latin typeface="Calibri"/>
              <a:ea typeface="Calibri"/>
              <a:cs typeface="Calibri"/>
              <a:sym typeface="Calibri"/>
            </a:endParaRPr>
          </a:p>
          <a:p>
            <a:pPr algn="l" defTabSz="1219200">
              <a:lnSpc>
                <a:spcPts val="6500"/>
              </a:lnSpc>
              <a:defRPr sz="3900">
                <a:effectLst/>
                <a:latin typeface="Times New Roman"/>
                <a:ea typeface="Times New Roman"/>
                <a:cs typeface="Times New Roman"/>
                <a:sym typeface="Times New Roman"/>
              </a:defRPr>
            </a:pPr>
            <a:r>
              <a:t>మోసెస్ డి అబ్బూరి - అనువదించబడింది</a:t>
            </a:r>
          </a:p>
        </p:txBody>
      </p:sp>
      <p:sp>
        <p:nvSpPr>
          <p:cNvPr id="41" name="TextBox 6"/>
          <p:cNvSpPr txBox="1"/>
          <p:nvPr/>
        </p:nvSpPr>
        <p:spPr>
          <a:xfrm>
            <a:off x="11129519" y="8433454"/>
            <a:ext cx="1633651" cy="12001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219200">
              <a:lnSpc>
                <a:spcPts val="9800"/>
              </a:lnSpc>
              <a:defRPr sz="7000"/>
            </a:lvl1pPr>
          </a:lstStyle>
          <a:p>
            <a:pPr>
              <a:defRPr>
                <a:effectLst/>
              </a:defRPr>
            </a:pPr>
            <a:r>
              <a:t>#11</a:t>
            </a:r>
          </a:p>
        </p:txBody>
      </p:sp>
      <p:sp>
        <p:nvSpPr>
          <p:cNvPr id="42" name="TextBox 7"/>
          <p:cNvSpPr txBox="1"/>
          <p:nvPr/>
        </p:nvSpPr>
        <p:spPr>
          <a:xfrm>
            <a:off x="65829" y="3539502"/>
            <a:ext cx="12873143" cy="3257297"/>
          </a:xfrm>
          <a:prstGeom prst="rect">
            <a:avLst/>
          </a:prstGeom>
          <a:ln w="12700">
            <a:miter lim="400000"/>
          </a:ln>
          <a:effectLst>
            <a:outerShdw sx="100000" sy="100000" kx="0" ky="0" algn="b" rotWithShape="0" blurRad="101600" dist="44584" dir="7082051">
              <a:srgbClr val="000000">
                <a:alpha val="99075"/>
              </a:srgbClr>
            </a:outerShdw>
          </a:effectLst>
          <a:extLst>
            <a:ext uri="{C572A759-6A51-4108-AA02-DFA0A04FC94B}">
              <ma14:wrappingTextBoxFlag xmlns:ma14="http://schemas.microsoft.com/office/mac/drawingml/2011/main" val="1"/>
            </a:ext>
          </a:extLst>
        </p:spPr>
        <p:txBody>
          <a:bodyPr lIns="0" tIns="0" rIns="0" bIns="0">
            <a:spAutoFit/>
          </a:bodyPr>
          <a:lstStyle>
            <a:lvl1pPr defTabSz="1219200">
              <a:lnSpc>
                <a:spcPct val="120000"/>
              </a:lnSpc>
              <a:defRPr sz="8100">
                <a:solidFill>
                  <a:srgbClr val="CDDADB"/>
                </a:solidFill>
                <a:latin typeface="Helvetica Condensed Medium"/>
                <a:ea typeface="Helvetica Condensed Medium"/>
                <a:cs typeface="Helvetica Condensed Medium"/>
                <a:sym typeface="Helvetica Condensed Medium"/>
              </a:defRPr>
            </a:lvl1pPr>
          </a:lstStyle>
          <a:p>
            <a:pPr>
              <a:defRPr>
                <a:effectLst/>
              </a:defRPr>
            </a:pPr>
            <a:r>
              <a:t>కొత్త మరియు యువ విశ్వాసులను సన్నద్ధం చేయడం</a:t>
            </a:r>
          </a:p>
        </p:txBody>
      </p:sp>
      <p:sp>
        <p:nvSpPr>
          <p:cNvPr id="43" name="TextBox 8"/>
          <p:cNvSpPr txBox="1"/>
          <p:nvPr/>
        </p:nvSpPr>
        <p:spPr>
          <a:xfrm>
            <a:off x="4351056" y="8086158"/>
            <a:ext cx="5608468" cy="5815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219200">
              <a:lnSpc>
                <a:spcPts val="4200"/>
              </a:lnSpc>
              <a:defRPr sz="5300">
                <a:solidFill>
                  <a:srgbClr val="C9D5DB"/>
                </a:solidFill>
                <a:uFill>
                  <a:solidFill>
                    <a:srgbClr val="0000FF"/>
                  </a:solidFill>
                </a:uFill>
                <a:hlinkClick r:id="rId2" invalidUrl="" action="" tgtFrame="" tooltip="" history="1" highlightClick="0" endSnd="0"/>
              </a:defRPr>
            </a:lvl1pPr>
          </a:lstStyle>
          <a:p>
            <a:pPr>
              <a:defRPr>
                <a:effectLst/>
              </a:defRPr>
            </a:pPr>
            <a:r>
              <a:rPr>
                <a:hlinkClick r:id="rId2" invalidUrl="" action="" tgtFrame="" tooltip="" history="1" highlightClick="0" endSnd="0"/>
              </a:rPr>
              <a:t>www.bffbible.org</a:t>
            </a:r>
          </a:p>
        </p:txBody>
      </p:sp>
      <p:sp>
        <p:nvSpPr>
          <p:cNvPr id="44" name="The Life Core"/>
          <p:cNvSpPr txBox="1"/>
          <p:nvPr/>
        </p:nvSpPr>
        <p:spPr>
          <a:xfrm>
            <a:off x="-2105028" y="-78213"/>
            <a:ext cx="17214856" cy="2482426"/>
          </a:xfrm>
          <a:prstGeom prst="rect">
            <a:avLst/>
          </a:prstGeom>
          <a:ln w="12700">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lIns="67733" tIns="67733" rIns="67733" bIns="67733" anchor="ctr">
            <a:spAutoFit/>
          </a:bodyPr>
          <a:lstStyle>
            <a:lvl1pPr defTabSz="609600">
              <a:spcBef>
                <a:spcPts val="36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b="1" sz="132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మూలము</a:t>
            </a:r>
          </a:p>
        </p:txBody>
      </p:sp>
      <p:grpSp>
        <p:nvGrpSpPr>
          <p:cNvPr id="48" name="Group"/>
          <p:cNvGrpSpPr/>
          <p:nvPr/>
        </p:nvGrpSpPr>
        <p:grpSpPr>
          <a:xfrm>
            <a:off x="355728" y="2055302"/>
            <a:ext cx="12293344" cy="1033347"/>
            <a:chOff x="0" y="0"/>
            <a:chExt cx="12293343" cy="1033345"/>
          </a:xfrm>
        </p:grpSpPr>
        <p:sp>
          <p:nvSpPr>
            <p:cNvPr id="45" name="Our Limitations"/>
            <p:cNvSpPr txBox="1"/>
            <p:nvPr/>
          </p:nvSpPr>
          <p:spPr>
            <a:xfrm>
              <a:off x="223052" y="0"/>
              <a:ext cx="11942779" cy="905086"/>
            </a:xfrm>
            <a:prstGeom prst="rect">
              <a:avLst/>
            </a:prstGeom>
            <a:noFill/>
            <a:ln w="12700" cap="flat">
              <a:noFill/>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defTabSz="609600">
                <a:lnSpc>
                  <a:spcPct val="110000"/>
                </a:lnSpc>
                <a:spcBef>
                  <a:spcPts val="21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spc="-88" sz="4400">
                  <a:solidFill>
                    <a:srgbClr val="B6CCDB"/>
                  </a:solidFill>
                  <a:latin typeface="Helvetica Condensed Medium"/>
                  <a:ea typeface="Helvetica Condensed Medium"/>
                  <a:cs typeface="Helvetica Condensed Medium"/>
                  <a:sym typeface="Helvetica Condensed Medium"/>
                </a:defRPr>
              </a:lvl1pPr>
            </a:lstStyle>
            <a:p>
              <a:pPr>
                <a:defRPr>
                  <a:effectLst/>
                </a:defRPr>
              </a:pPr>
              <a:r>
                <a:t> కనుగొనడం - గొప్ప శిక్షణ యొక్క హృదయం కనుగొనడం</a:t>
              </a:r>
            </a:p>
          </p:txBody>
        </p:sp>
        <p:sp>
          <p:nvSpPr>
            <p:cNvPr id="46" name="Line"/>
            <p:cNvSpPr/>
            <p:nvPr/>
          </p:nvSpPr>
          <p:spPr>
            <a:xfrm>
              <a:off x="-1" y="17822"/>
              <a:ext cx="12197801" cy="2"/>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45718" tIns="45718" rIns="45718" bIns="45718" numCol="1" anchor="t">
              <a:noAutofit/>
            </a:bodyPr>
            <a:lstStyle/>
            <a:p>
              <a:pPr/>
            </a:p>
          </p:txBody>
        </p:sp>
        <p:sp>
          <p:nvSpPr>
            <p:cNvPr id="47" name="Line"/>
            <p:cNvSpPr/>
            <p:nvPr/>
          </p:nvSpPr>
          <p:spPr>
            <a:xfrm>
              <a:off x="95541" y="1033344"/>
              <a:ext cx="12197802" cy="2"/>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45718" tIns="45718" rIns="45718" bIns="45718" numCol="1" anchor="t">
              <a:noAutofit/>
            </a:bodyPr>
            <a:lstStyle/>
            <a:p>
              <a:pP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 name="The church and all Christian training groups must personally and carefully disciple new believers.…"/>
          <p:cNvSpPr txBox="1"/>
          <p:nvPr/>
        </p:nvSpPr>
        <p:spPr>
          <a:xfrm>
            <a:off x="504330" y="2574615"/>
            <a:ext cx="11950246" cy="69634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3458" indent="-443458"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చర్చి మరియు అన్ని క్రైస్తవ శిక్షణా సమూహాలు కొత్త విశ్వాసులను వ్యక్తిగతంగా మరియు జాగ్రత్తగా శిష్యులుగా చేయాలి.</a:t>
            </a:r>
          </a:p>
          <a:p>
            <a:pPr marL="443458" indent="-443458"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కొత్త విశ్వాసులకు వారి పూర్తి అభివృద్ధికి సంబంధించి కానీ ఇతర కొత్త విశ్వాసులకు శిక్షణ ఇవ్వడానికి దేవుడు వారిని ఎలా ఉపయోగించుకుంటాడో కూడా భవిష్యత్తును దృష్టిలో ఉంచుకుని శిక్షణ పొందాలి.</a:t>
            </a:r>
          </a:p>
          <a:p>
            <a:pPr marL="443458" indent="-443458" algn="l" defTabSz="457200">
              <a:spcBef>
                <a:spcPts val="2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కొత్త విశ్వాసి కోసం మెటీరియల్‌ని అనుకూలీకరించండి. ఇది వారు జీవితంలో ఎదుర్కొనే ప్రత్యేక అవసరాలను పరిగణనలోకి తీసుకోవాలి.</a:t>
            </a:r>
          </a:p>
        </p:txBody>
      </p:sp>
      <p:grpSp>
        <p:nvGrpSpPr>
          <p:cNvPr id="93" name="Group"/>
          <p:cNvGrpSpPr/>
          <p:nvPr/>
        </p:nvGrpSpPr>
        <p:grpSpPr>
          <a:xfrm>
            <a:off x="3324988" y="1434275"/>
            <a:ext cx="6308930" cy="1168401"/>
            <a:chOff x="0" y="0"/>
            <a:chExt cx="6308929" cy="1168399"/>
          </a:xfrm>
        </p:grpSpPr>
        <p:sp>
          <p:nvSpPr>
            <p:cNvPr id="91" name="Rounded Rectangle"/>
            <p:cNvSpPr/>
            <p:nvPr/>
          </p:nvSpPr>
          <p:spPr>
            <a:xfrm>
              <a:off x="0" y="34770"/>
              <a:ext cx="6308930" cy="986141"/>
            </a:xfrm>
            <a:prstGeom prst="roundRect">
              <a:avLst>
                <a:gd name="adj" fmla="val 19318"/>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effectLst/>
                  <a:latin typeface="Times New Roman"/>
                  <a:ea typeface="Times New Roman"/>
                  <a:cs typeface="Times New Roman"/>
                  <a:sym typeface="Times New Roman"/>
                </a:defRPr>
              </a:pPr>
            </a:p>
          </p:txBody>
        </p:sp>
        <p:sp>
          <p:nvSpPr>
            <p:cNvPr id="92" name="Our Lessons"/>
            <p:cNvSpPr txBox="1"/>
            <p:nvPr/>
          </p:nvSpPr>
          <p:spPr>
            <a:xfrm>
              <a:off x="1135163" y="-2"/>
              <a:ext cx="4038601"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మా పాఠాలు</a:t>
              </a:r>
            </a:p>
          </p:txBody>
        </p:sp>
      </p:grpSp>
    </p:spTree>
  </p:cSld>
  <p:clrMapOvr>
    <a:masterClrMapping/>
  </p:clrMapOvr>
  <mc:AlternateContent xmlns:mc="http://schemas.openxmlformats.org/markup-compatibility/2006">
    <mc:Choice xmlns:p14="http://schemas.microsoft.com/office/powerpoint/2010/main" Requires="p14">
      <p:transition spd="slow" advClick="1" p14:dur="1200">
        <p14:rippl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90">
                                            <p:bg/>
                                          </p:spTgt>
                                        </p:tgtEl>
                                        <p:attrNameLst>
                                          <p:attrName>style.visibility</p:attrName>
                                        </p:attrNameLst>
                                      </p:cBhvr>
                                      <p:to>
                                        <p:strVal val="visible"/>
                                      </p:to>
                                    </p:set>
                                    <p:anim calcmode="lin" valueType="num">
                                      <p:cBhvr>
                                        <p:cTn id="7" dur="2750" fill="hold"/>
                                        <p:tgtEl>
                                          <p:spTgt spid="90">
                                            <p:bg/>
                                          </p:spTgt>
                                        </p:tgtEl>
                                        <p:attrNameLst>
                                          <p:attrName>ppt_x</p:attrName>
                                        </p:attrNameLst>
                                      </p:cBhvr>
                                      <p:tavLst>
                                        <p:tav tm="0">
                                          <p:val>
                                            <p:strVal val="0-#ppt_w/2"/>
                                          </p:val>
                                        </p:tav>
                                        <p:tav tm="100000">
                                          <p:val>
                                            <p:strVal val="#ppt_x"/>
                                          </p:val>
                                        </p:tav>
                                      </p:tavLst>
                                    </p:anim>
                                    <p:anim calcmode="lin" valueType="num">
                                      <p:cBhvr>
                                        <p:cTn id="8" dur="2750" fill="hold"/>
                                        <p:tgtEl>
                                          <p:spTgt spid="90">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90">
                                            <p:txEl>
                                              <p:pRg st="0" end="0"/>
                                            </p:txEl>
                                          </p:spTgt>
                                        </p:tgtEl>
                                        <p:attrNameLst>
                                          <p:attrName>style.visibility</p:attrName>
                                        </p:attrNameLst>
                                      </p:cBhvr>
                                      <p:to>
                                        <p:strVal val="visible"/>
                                      </p:to>
                                    </p:set>
                                    <p:anim calcmode="lin" valueType="num">
                                      <p:cBhvr>
                                        <p:cTn id="11" dur="2750" fill="hold"/>
                                        <p:tgtEl>
                                          <p:spTgt spid="90">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90">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90">
                                            <p:txEl>
                                              <p:pRg st="1" end="1"/>
                                            </p:txEl>
                                          </p:spTgt>
                                        </p:tgtEl>
                                        <p:attrNameLst>
                                          <p:attrName>style.visibility</p:attrName>
                                        </p:attrNameLst>
                                      </p:cBhvr>
                                      <p:to>
                                        <p:strVal val="visible"/>
                                      </p:to>
                                    </p:set>
                                    <p:anim calcmode="lin" valueType="num">
                                      <p:cBhvr>
                                        <p:cTn id="16" dur="2750" fill="hold"/>
                                        <p:tgtEl>
                                          <p:spTgt spid="90">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1" fill="hold">
                                  <p:stCondLst>
                                    <p:cond delay="0"/>
                                  </p:stCondLst>
                                  <p:iterate type="el" backwards="0">
                                    <p:tmAbs val="0"/>
                                  </p:iterate>
                                  <p:childTnLst>
                                    <p:set>
                                      <p:cBhvr>
                                        <p:cTn id="21" fill="hold"/>
                                        <p:tgtEl>
                                          <p:spTgt spid="90">
                                            <p:txEl>
                                              <p:pRg st="2" end="2"/>
                                            </p:txEl>
                                          </p:spTgt>
                                        </p:tgtEl>
                                        <p:attrNameLst>
                                          <p:attrName>style.visibility</p:attrName>
                                        </p:attrNameLst>
                                      </p:cBhvr>
                                      <p:to>
                                        <p:strVal val="visible"/>
                                      </p:to>
                                    </p:set>
                                    <p:anim calcmode="lin" valueType="num">
                                      <p:cBhvr>
                                        <p:cTn id="22" dur="2750" fill="hold"/>
                                        <p:tgtEl>
                                          <p:spTgt spid="90">
                                            <p:txEl>
                                              <p:pRg st="2" end="2"/>
                                            </p:txEl>
                                          </p:spTgt>
                                        </p:tgtEl>
                                        <p:attrNameLst>
                                          <p:attrName>ppt_x</p:attrName>
                                        </p:attrNameLst>
                                      </p:cBhvr>
                                      <p:tavLst>
                                        <p:tav tm="0">
                                          <p:val>
                                            <p:strVal val="0-#ppt_w/2"/>
                                          </p:val>
                                        </p:tav>
                                        <p:tav tm="100000">
                                          <p:val>
                                            <p:strVal val="#ppt_x"/>
                                          </p:val>
                                        </p:tav>
                                      </p:tavLst>
                                    </p:anim>
                                    <p:anim calcmode="lin" valueType="num">
                                      <p:cBhvr>
                                        <p:cTn id="23" dur="2750" fill="hold"/>
                                        <p:tgtEl>
                                          <p:spTgt spid="9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0"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TextBox 7"/>
          <p:cNvSpPr txBox="1"/>
          <p:nvPr/>
        </p:nvSpPr>
        <p:spPr>
          <a:xfrm>
            <a:off x="65829" y="4743274"/>
            <a:ext cx="12873143" cy="3257297"/>
          </a:xfrm>
          <a:prstGeom prst="rect">
            <a:avLst/>
          </a:prstGeom>
          <a:ln w="12700">
            <a:miter lim="400000"/>
          </a:ln>
          <a:effectLst>
            <a:outerShdw sx="100000" sy="100000" kx="0" ky="0" algn="b" rotWithShape="0" blurRad="101600" dist="44584" dir="7082051">
              <a:srgbClr val="000000">
                <a:alpha val="99075"/>
              </a:srgbClr>
            </a:outerShdw>
          </a:effectLst>
          <a:extLst>
            <a:ext uri="{C572A759-6A51-4108-AA02-DFA0A04FC94B}">
              <ma14:wrappingTextBoxFlag xmlns:ma14="http://schemas.microsoft.com/office/mac/drawingml/2011/main" val="1"/>
            </a:ext>
          </a:extLst>
        </p:spPr>
        <p:txBody>
          <a:bodyPr lIns="0" tIns="0" rIns="0" bIns="0">
            <a:spAutoFit/>
          </a:bodyPr>
          <a:lstStyle>
            <a:lvl1pPr defTabSz="1219200">
              <a:lnSpc>
                <a:spcPct val="120000"/>
              </a:lnSpc>
              <a:defRPr sz="8100">
                <a:solidFill>
                  <a:srgbClr val="CDDADB"/>
                </a:solidFill>
                <a:latin typeface="Helvetica Condensed Medium"/>
                <a:ea typeface="Helvetica Condensed Medium"/>
                <a:cs typeface="Helvetica Condensed Medium"/>
                <a:sym typeface="Helvetica Condensed Medium"/>
              </a:defRPr>
            </a:lvl1pPr>
          </a:lstStyle>
          <a:p>
            <a:pPr>
              <a:defRPr>
                <a:effectLst/>
              </a:defRPr>
            </a:pPr>
            <a:r>
              <a:t>యవ్వన విశ్వాసులకు మద్దతివ్వడం</a:t>
            </a:r>
          </a:p>
        </p:txBody>
      </p:sp>
      <p:sp>
        <p:nvSpPr>
          <p:cNvPr id="96" name="The Life Core"/>
          <p:cNvSpPr txBox="1"/>
          <p:nvPr/>
        </p:nvSpPr>
        <p:spPr>
          <a:xfrm>
            <a:off x="-2105028" y="-78213"/>
            <a:ext cx="17214856" cy="2482426"/>
          </a:xfrm>
          <a:prstGeom prst="rect">
            <a:avLst/>
          </a:prstGeom>
          <a:ln w="12700">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lIns="67733" tIns="67733" rIns="67733" bIns="67733" anchor="ctr">
            <a:spAutoFit/>
          </a:bodyPr>
          <a:lstStyle>
            <a:lvl1pPr defTabSz="609600">
              <a:spcBef>
                <a:spcPts val="36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b="1" sz="132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మూలము</a:t>
            </a:r>
          </a:p>
        </p:txBody>
      </p:sp>
      <p:grpSp>
        <p:nvGrpSpPr>
          <p:cNvPr id="100" name="Group"/>
          <p:cNvGrpSpPr/>
          <p:nvPr/>
        </p:nvGrpSpPr>
        <p:grpSpPr>
          <a:xfrm>
            <a:off x="355728" y="2055302"/>
            <a:ext cx="12293344" cy="1033347"/>
            <a:chOff x="0" y="0"/>
            <a:chExt cx="12293343" cy="1033345"/>
          </a:xfrm>
        </p:grpSpPr>
        <p:sp>
          <p:nvSpPr>
            <p:cNvPr id="97" name="Our Limitations"/>
            <p:cNvSpPr txBox="1"/>
            <p:nvPr/>
          </p:nvSpPr>
          <p:spPr>
            <a:xfrm>
              <a:off x="223052" y="0"/>
              <a:ext cx="11942779" cy="905086"/>
            </a:xfrm>
            <a:prstGeom prst="rect">
              <a:avLst/>
            </a:prstGeom>
            <a:noFill/>
            <a:ln w="12700" cap="flat">
              <a:noFill/>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defTabSz="609600">
                <a:lnSpc>
                  <a:spcPct val="110000"/>
                </a:lnSpc>
                <a:spcBef>
                  <a:spcPts val="21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spc="-88" sz="4400">
                  <a:solidFill>
                    <a:srgbClr val="B6CCDB"/>
                  </a:solidFill>
                  <a:latin typeface="Helvetica Condensed Medium"/>
                  <a:ea typeface="Helvetica Condensed Medium"/>
                  <a:cs typeface="Helvetica Condensed Medium"/>
                  <a:sym typeface="Helvetica Condensed Medium"/>
                </a:defRPr>
              </a:lvl1pPr>
            </a:lstStyle>
            <a:p>
              <a:pPr>
                <a:defRPr>
                  <a:effectLst/>
                </a:defRPr>
              </a:pPr>
              <a:r>
                <a:t> కనుగొనడం - గొప్ప శిక్షణ యొక్క హృదయం కనుగొనడం</a:t>
              </a:r>
            </a:p>
          </p:txBody>
        </p:sp>
        <p:sp>
          <p:nvSpPr>
            <p:cNvPr id="98" name="Line"/>
            <p:cNvSpPr/>
            <p:nvPr/>
          </p:nvSpPr>
          <p:spPr>
            <a:xfrm>
              <a:off x="-1" y="17822"/>
              <a:ext cx="12197801" cy="2"/>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45718" tIns="45718" rIns="45718" bIns="45718" numCol="1" anchor="t">
              <a:noAutofit/>
            </a:bodyPr>
            <a:lstStyle/>
            <a:p>
              <a:pPr/>
            </a:p>
          </p:txBody>
        </p:sp>
        <p:sp>
          <p:nvSpPr>
            <p:cNvPr id="99" name="Line"/>
            <p:cNvSpPr/>
            <p:nvPr/>
          </p:nvSpPr>
          <p:spPr>
            <a:xfrm>
              <a:off x="95541" y="1033344"/>
              <a:ext cx="12197802" cy="2"/>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45718" tIns="45718" rIns="45718" bIns="45718"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Teenagers have different needs…"/>
          <p:cNvSpPr txBox="1"/>
          <p:nvPr/>
        </p:nvSpPr>
        <p:spPr>
          <a:xfrm>
            <a:off x="357454" y="2345078"/>
            <a:ext cx="7986949" cy="45529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4658" indent="-404658"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టీనేజర్లకు వివిధ అవసరాలు ఉంటాయి</a:t>
            </a:r>
          </a:p>
          <a:p>
            <a:pPr marL="404658" indent="-404658"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ఆధ్యాత్మిక యుక్తవయస్సు కోసం వారిని సిద్ధం చేయండి</a:t>
            </a:r>
          </a:p>
          <a:p>
            <a:pPr marL="404658" indent="-404658"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మన పోరాటాలు మరియు ప్రలోభాల ద్వారా ఆయన మనలను ఆయనపై కేంద్రీకరిస్తాడు, దేవుని వాక్యం నుండి నేర్చుకుంటాడు.</a:t>
            </a:r>
          </a:p>
        </p:txBody>
      </p:sp>
      <p:grpSp>
        <p:nvGrpSpPr>
          <p:cNvPr id="105" name="Rounded Rectangle"/>
          <p:cNvGrpSpPr/>
          <p:nvPr/>
        </p:nvGrpSpPr>
        <p:grpSpPr>
          <a:xfrm>
            <a:off x="149597" y="7140389"/>
            <a:ext cx="12696105" cy="2642664"/>
            <a:chOff x="0" y="0"/>
            <a:chExt cx="12696103" cy="2642662"/>
          </a:xfrm>
        </p:grpSpPr>
        <p:sp>
          <p:nvSpPr>
            <p:cNvPr id="103" name="Rounded Rectangle"/>
            <p:cNvSpPr/>
            <p:nvPr/>
          </p:nvSpPr>
          <p:spPr>
            <a:xfrm>
              <a:off x="0" y="0"/>
              <a:ext cx="12696104" cy="2642663"/>
            </a:xfrm>
            <a:prstGeom prst="roundRect">
              <a:avLst>
                <a:gd name="adj" fmla="val 27454"/>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effectLst/>
                  <a:latin typeface="Helvetica Light"/>
                  <a:ea typeface="Helvetica Light"/>
                  <a:cs typeface="Helvetica Light"/>
                  <a:sym typeface="Helvetica Light"/>
                </a:defRPr>
              </a:pPr>
            </a:p>
          </p:txBody>
        </p:sp>
        <p:sp>
          <p:nvSpPr>
            <p:cNvPr id="104" name="13తండ్రులారా, మీరు ఆదినుండి యున్నవానిని ఎరిగి యున్నారు గనుక మీకు వ్రాయుచున్నాను. ¸°వనస్థు లారా, మీరు దుష్టుని జయించియున్నారు గనుక మీకు వ్రాయుచున్నాను. 14చిన్న పిల్లలారా, మీరు తండ్రిని ఎరిగియున్నారు గనుక మీకు వ్రాయుచున్నాను. తండ్రులారా, మీరు ఆదినుండి యు"/>
            <p:cNvSpPr/>
            <p:nvPr/>
          </p:nvSpPr>
          <p:spPr>
            <a:xfrm>
              <a:off x="171846" y="238188"/>
              <a:ext cx="1235241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just">
                <a:defRPr sz="2400">
                  <a:latin typeface="Helvetica Light"/>
                  <a:ea typeface="Helvetica Light"/>
                  <a:cs typeface="Helvetica Light"/>
                  <a:sym typeface="Helvetica Light"/>
                </a:defRPr>
              </a:lvl1pPr>
            </a:lstStyle>
            <a:p>
              <a:pPr>
                <a:defRPr>
                  <a:effectLst/>
                </a:defRPr>
              </a:pPr>
              <a:r>
                <a:t>13తండ్రులారా, మీరు ఆదినుండి యున్నవానిని ఎరిగి యున్నారు గనుక మీకు వ్రాయుచున్నాను. ¸°వనస్థు లారా, మీరు దుష్టుని జయించియున్నారు గనుక మీకు వ్రాయుచున్నాను. 14చిన్న పిల్లలారా, మీరు తండ్రిని ఎరిగియున్నారు గనుక మీకు వ్రాయుచున్నాను. తండ్రులారా, మీరు ఆదినుండి యున్నవానిని ఎరిగి యున్నారు గనుక మీకు వ్రాయుచున్నాను. ¸°వనస్థు లారా, మీరు బలవంతులు, దేవునివాక్యము మీయందు నిలుచుచున్నది; మీరు దుష్టుని జయించియున్నారు గనుక మీకు వ్రాయుచున్నాను.</a:t>
              </a:r>
            </a:p>
          </p:txBody>
        </p:sp>
      </p:grpSp>
      <p:grpSp>
        <p:nvGrpSpPr>
          <p:cNvPr id="108" name="Group"/>
          <p:cNvGrpSpPr/>
          <p:nvPr/>
        </p:nvGrpSpPr>
        <p:grpSpPr>
          <a:xfrm>
            <a:off x="7549115" y="2219693"/>
            <a:ext cx="5740874" cy="4803722"/>
            <a:chOff x="0" y="0"/>
            <a:chExt cx="5740873" cy="4803721"/>
          </a:xfrm>
        </p:grpSpPr>
        <p:pic>
          <p:nvPicPr>
            <p:cNvPr id="106" name="Combat1.png" descr="Combat1.png"/>
            <p:cNvPicPr>
              <a:picLocks noChangeAspect="1"/>
            </p:cNvPicPr>
            <p:nvPr/>
          </p:nvPicPr>
          <p:blipFill>
            <a:blip r:embed="rId3">
              <a:extLst/>
            </a:blip>
            <a:srcRect l="0" t="0" r="0" b="19324"/>
            <a:stretch>
              <a:fillRect/>
            </a:stretch>
          </p:blipFill>
          <p:spPr>
            <a:xfrm>
              <a:off x="-1" y="-1"/>
              <a:ext cx="5740875" cy="3317014"/>
            </a:xfrm>
            <a:prstGeom prst="rect">
              <a:avLst/>
            </a:prstGeom>
            <a:ln w="12700" cap="flat">
              <a:noFill/>
              <a:miter lim="400000"/>
            </a:ln>
            <a:effectLst/>
          </p:spPr>
        </p:pic>
        <p:sp>
          <p:nvSpPr>
            <p:cNvPr id="107" name="TextBox 1"/>
            <p:cNvSpPr txBox="1"/>
            <p:nvPr/>
          </p:nvSpPr>
          <p:spPr>
            <a:xfrm>
              <a:off x="941702" y="3350841"/>
              <a:ext cx="4251430" cy="14528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solidFill>
                    <a:srgbClr val="53585F"/>
                  </a:solidFill>
                </a:defRPr>
              </a:lvl1pPr>
            </a:lstStyle>
            <a:p>
              <a:pPr/>
              <a:r>
                <a:t>పోరాటానికి సిద్ధమవుతున్నారు</a:t>
              </a:r>
            </a:p>
          </p:txBody>
        </p:sp>
      </p:grpSp>
      <p:sp>
        <p:nvSpPr>
          <p:cNvPr id="109" name="Supporting Young Believers"/>
          <p:cNvSpPr txBox="1"/>
          <p:nvPr/>
        </p:nvSpPr>
        <p:spPr>
          <a:xfrm>
            <a:off x="178186" y="1243721"/>
            <a:ext cx="10076993"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యంగ్ బిలీవర్స్‌కు మద్దతివ్వడం</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02">
                                            <p:bg/>
                                          </p:spTgt>
                                        </p:tgtEl>
                                        <p:attrNameLst>
                                          <p:attrName>style.visibility</p:attrName>
                                        </p:attrNameLst>
                                      </p:cBhvr>
                                      <p:to>
                                        <p:strVal val="visible"/>
                                      </p:to>
                                    </p:set>
                                    <p:anim calcmode="lin" valueType="num">
                                      <p:cBhvr>
                                        <p:cTn id="7" dur="2500" fill="hold"/>
                                        <p:tgtEl>
                                          <p:spTgt spid="102">
                                            <p:bg/>
                                          </p:spTgt>
                                        </p:tgtEl>
                                        <p:attrNameLst>
                                          <p:attrName>ppt_x</p:attrName>
                                        </p:attrNameLst>
                                      </p:cBhvr>
                                      <p:tavLst>
                                        <p:tav tm="0">
                                          <p:val>
                                            <p:strVal val="#ppt_x"/>
                                          </p:val>
                                        </p:tav>
                                        <p:tav tm="100000">
                                          <p:val>
                                            <p:strVal val="#ppt_x"/>
                                          </p:val>
                                        </p:tav>
                                      </p:tavLst>
                                    </p:anim>
                                    <p:anim calcmode="lin" valueType="num">
                                      <p:cBhvr>
                                        <p:cTn id="8" dur="2500" fill="hold"/>
                                        <p:tgtEl>
                                          <p:spTgt spid="10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02">
                                            <p:txEl>
                                              <p:pRg st="0" end="0"/>
                                            </p:txEl>
                                          </p:spTgt>
                                        </p:tgtEl>
                                        <p:attrNameLst>
                                          <p:attrName>style.visibility</p:attrName>
                                        </p:attrNameLst>
                                      </p:cBhvr>
                                      <p:to>
                                        <p:strVal val="visible"/>
                                      </p:to>
                                    </p:set>
                                    <p:anim calcmode="lin" valueType="num">
                                      <p:cBhvr>
                                        <p:cTn id="11" dur="25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0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02">
                                            <p:txEl>
                                              <p:pRg st="1" end="1"/>
                                            </p:txEl>
                                          </p:spTgt>
                                        </p:tgtEl>
                                        <p:attrNameLst>
                                          <p:attrName>style.visibility</p:attrName>
                                        </p:attrNameLst>
                                      </p:cBhvr>
                                      <p:to>
                                        <p:strVal val="visible"/>
                                      </p:to>
                                    </p:set>
                                    <p:anim calcmode="lin" valueType="num">
                                      <p:cBhvr>
                                        <p:cTn id="16" dur="2500" fill="hold"/>
                                        <p:tgtEl>
                                          <p:spTgt spid="102">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102">
                                            <p:txEl>
                                              <p:pRg st="2" end="2"/>
                                            </p:txEl>
                                          </p:spTgt>
                                        </p:tgtEl>
                                        <p:attrNameLst>
                                          <p:attrName>style.visibility</p:attrName>
                                        </p:attrNameLst>
                                      </p:cBhvr>
                                      <p:to>
                                        <p:strVal val="visible"/>
                                      </p:to>
                                    </p:set>
                                    <p:anim calcmode="lin" valueType="num">
                                      <p:cBhvr>
                                        <p:cTn id="22" dur="25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1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5" presetID="19" grpId="2" fill="hold">
                                  <p:stCondLst>
                                    <p:cond delay="0"/>
                                  </p:stCondLst>
                                  <p:iterate type="el" backwards="0">
                                    <p:tmAbs val="0"/>
                                  </p:iterate>
                                  <p:childTnLst>
                                    <p:set>
                                      <p:cBhvr>
                                        <p:cTn id="27" fill="hold"/>
                                        <p:tgtEl>
                                          <p:spTgt spid="105"/>
                                        </p:tgtEl>
                                        <p:attrNameLst>
                                          <p:attrName>style.visibility</p:attrName>
                                        </p:attrNameLst>
                                      </p:cBhvr>
                                      <p:to>
                                        <p:strVal val="visible"/>
                                      </p:to>
                                    </p:set>
                                    <p:anim calcmode="lin" valueType="num">
                                      <p:cBhvr>
                                        <p:cTn id="28" dur="1000" fill="hold"/>
                                        <p:tgtEl>
                                          <p:spTgt spid="105"/>
                                        </p:tgtEl>
                                        <p:attrNameLst>
                                          <p:attrName>ppt_w</p:attrName>
                                        </p:attrNameLst>
                                      </p:cBhvr>
                                      <p:tavLst>
                                        <p:tav tm="0">
                                          <p:val>
                                            <p:strVal val="#ppt_w"/>
                                          </p:val>
                                        </p:tav>
                                        <p:tav tm="100000">
                                          <p:val>
                                            <p:strVal val="#ppt_w"/>
                                          </p:val>
                                        </p:tav>
                                      </p:tavLst>
                                    </p:anim>
                                    <p:anim calcmode="lin" valueType="num">
                                      <p:cBhvr>
                                        <p:cTn id="29" dur="1000" fill="hold"/>
                                        <p:tgtEl>
                                          <p:spTgt spid="105"/>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2" grpId="1"/>
      <p:bldP build="whole" bldLvl="1" animBg="1" rev="0" advAuto="0" spid="105"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Ephesians 6:11-12"/>
          <p:cNvSpPr txBox="1"/>
          <p:nvPr/>
        </p:nvSpPr>
        <p:spPr>
          <a:xfrm>
            <a:off x="118878" y="1193150"/>
            <a:ext cx="5825369"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ఎఫిసియు 6:11-12</a:t>
            </a:r>
          </a:p>
        </p:txBody>
      </p:sp>
      <p:sp>
        <p:nvSpPr>
          <p:cNvPr id="112" name="All believers encounter similar challenges.…"/>
          <p:cNvSpPr txBox="1"/>
          <p:nvPr/>
        </p:nvSpPr>
        <p:spPr>
          <a:xfrm>
            <a:off x="208347" y="2256452"/>
            <a:ext cx="8155776" cy="7480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88386" indent="-288386" algn="l" defTabSz="457200">
              <a:lnSpc>
                <a:spcPct val="90000"/>
              </a:lnSpc>
              <a:spcBef>
                <a:spcPts val="1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విశ్వాసులందరూ ఇలాంటి సవాళ్లను ఎదుర్కొంటారు.</a:t>
            </a:r>
          </a:p>
          <a:p>
            <a:pPr marL="288386" indent="-288386" algn="l" defTabSz="457200">
              <a:lnSpc>
                <a:spcPct val="90000"/>
              </a:lnSpc>
              <a:spcBef>
                <a:spcPts val="1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ట్రయల్స్ వారి శిక్షణా వ్యాయామశాలను ఏర్పరుస్తాయి.</a:t>
            </a:r>
          </a:p>
          <a:p>
            <a:pPr marL="288386" indent="-288386" algn="l" defTabSz="457200">
              <a:lnSpc>
                <a:spcPct val="90000"/>
              </a:lnSpc>
              <a:spcBef>
                <a:spcPts val="1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సరైన కొత్త సంరక్షణ వారికి సహాయం చేయడానికి దేవుడు ఎల్లప్పుడూ సమీపంలోనే ఉంటాడు అనే దృక్పథాన్ని అందిస్తుంది.</a:t>
            </a:r>
          </a:p>
          <a:p>
            <a:pPr marL="288386" indent="-288386" algn="l" defTabSz="457200">
              <a:lnSpc>
                <a:spcPct val="90000"/>
              </a:lnSpc>
              <a:spcBef>
                <a:spcPts val="17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సందేహాలు సులభంగా నిరుత్సాహానికి మరియు ఓటమికి దారితీస్తాయి, ఇది నిరాశను తెస్తుంది.</a:t>
            </a:r>
          </a:p>
        </p:txBody>
      </p:sp>
      <p:grpSp>
        <p:nvGrpSpPr>
          <p:cNvPr id="115" name="Group"/>
          <p:cNvGrpSpPr/>
          <p:nvPr/>
        </p:nvGrpSpPr>
        <p:grpSpPr>
          <a:xfrm>
            <a:off x="7896703" y="1364802"/>
            <a:ext cx="5039789" cy="8317418"/>
            <a:chOff x="0" y="0"/>
            <a:chExt cx="5039787" cy="8317417"/>
          </a:xfrm>
        </p:grpSpPr>
        <p:sp>
          <p:nvSpPr>
            <p:cNvPr id="113" name="Rounded Rectangle"/>
            <p:cNvSpPr/>
            <p:nvPr/>
          </p:nvSpPr>
          <p:spPr>
            <a:xfrm>
              <a:off x="0" y="0"/>
              <a:ext cx="5039788" cy="8317418"/>
            </a:xfrm>
            <a:prstGeom prst="roundRect">
              <a:avLst>
                <a:gd name="adj" fmla="val 14000"/>
              </a:avLst>
            </a:prstGeom>
            <a:blipFill rotWithShape="1">
              <a:blip r:embed="rId2"/>
              <a:srcRect l="0" t="0" r="0" b="0"/>
              <a:tile tx="0" ty="0" sx="100000" sy="100000" flip="none" algn="tl"/>
            </a:blip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effectLst/>
                  <a:latin typeface="Helvetica Light"/>
                  <a:ea typeface="Helvetica Light"/>
                  <a:cs typeface="Helvetica Light"/>
                  <a:sym typeface="Helvetica Light"/>
                </a:defRPr>
              </a:pPr>
            </a:p>
          </p:txBody>
        </p:sp>
        <p:sp>
          <p:nvSpPr>
            <p:cNvPr id="114" name="Put on the full armor of God, that you may be able to stand firm against the schemes of the devil. For our struggle is not against flesh and blood, but against the rulers, against the powers, against the world forces of this darkness, against the spiritu"/>
            <p:cNvSpPr/>
            <p:nvPr/>
          </p:nvSpPr>
          <p:spPr>
            <a:xfrm>
              <a:off x="103936" y="66839"/>
              <a:ext cx="483191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ct val="110000"/>
                </a:lnSpc>
                <a:spcBef>
                  <a:spcPts val="1400"/>
                </a:spcBef>
                <a:defRPr sz="2800">
                  <a:effectLst/>
                  <a:latin typeface="Times New Roman"/>
                  <a:ea typeface="Times New Roman"/>
                  <a:cs typeface="Times New Roman"/>
                  <a:sym typeface="Times New Roman"/>
                </a:defRPr>
              </a:pPr>
              <a:r>
                <a:t>మీరు అపవాది తంత్రములను ఎదిరించుటకు శక్తి వంతులగునట్లు దేవుడిచ్చు సర్వాంగకవచమును ధరించుకొనుడి.</a:t>
              </a:r>
            </a:p>
            <a:p>
              <a:pPr>
                <a:lnSpc>
                  <a:spcPct val="110000"/>
                </a:lnSpc>
                <a:spcBef>
                  <a:spcPts val="1400"/>
                </a:spcBef>
                <a:defRPr sz="2800">
                  <a:effectLst/>
                  <a:latin typeface="Times New Roman"/>
                  <a:ea typeface="Times New Roman"/>
                  <a:cs typeface="Times New Roman"/>
                  <a:sym typeface="Times New Roman"/>
                </a:defRPr>
              </a:pPr>
              <a:r>
                <a:t>“ఏలయనగా, మనము పోరాడునది శరీరులతో కాదు, గాని ప్రధానులతోను అధికారులతోను ప్రస్తుత అంధకార సంబంధులగు లోకనాధులతోను ఆకాశమండలమందున్న దురాత్మల సమూహముతోను పోరాడుచున్నాము.” (ఎఫిసి 6:11-12).</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12">
                                            <p:bg/>
                                          </p:spTgt>
                                        </p:tgtEl>
                                        <p:attrNameLst>
                                          <p:attrName>style.visibility</p:attrName>
                                        </p:attrNameLst>
                                      </p:cBhvr>
                                      <p:to>
                                        <p:strVal val="visible"/>
                                      </p:to>
                                    </p:set>
                                    <p:anim calcmode="lin" valueType="num">
                                      <p:cBhvr>
                                        <p:cTn id="7" dur="2500" fill="hold"/>
                                        <p:tgtEl>
                                          <p:spTgt spid="112">
                                            <p:bg/>
                                          </p:spTgt>
                                        </p:tgtEl>
                                        <p:attrNameLst>
                                          <p:attrName>ppt_x</p:attrName>
                                        </p:attrNameLst>
                                      </p:cBhvr>
                                      <p:tavLst>
                                        <p:tav tm="0">
                                          <p:val>
                                            <p:strVal val="#ppt_x"/>
                                          </p:val>
                                        </p:tav>
                                        <p:tav tm="100000">
                                          <p:val>
                                            <p:strVal val="#ppt_x"/>
                                          </p:val>
                                        </p:tav>
                                      </p:tavLst>
                                    </p:anim>
                                    <p:anim calcmode="lin" valueType="num">
                                      <p:cBhvr>
                                        <p:cTn id="8" dur="2500" fill="hold"/>
                                        <p:tgtEl>
                                          <p:spTgt spid="11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12">
                                            <p:txEl>
                                              <p:pRg st="0" end="0"/>
                                            </p:txEl>
                                          </p:spTgt>
                                        </p:tgtEl>
                                        <p:attrNameLst>
                                          <p:attrName>style.visibility</p:attrName>
                                        </p:attrNameLst>
                                      </p:cBhvr>
                                      <p:to>
                                        <p:strVal val="visible"/>
                                      </p:to>
                                    </p:set>
                                    <p:anim calcmode="lin" valueType="num">
                                      <p:cBhvr>
                                        <p:cTn id="11" dur="2500" fill="hold"/>
                                        <p:tgtEl>
                                          <p:spTgt spid="11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1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12">
                                            <p:txEl>
                                              <p:pRg st="1" end="1"/>
                                            </p:txEl>
                                          </p:spTgt>
                                        </p:tgtEl>
                                        <p:attrNameLst>
                                          <p:attrName>style.visibility</p:attrName>
                                        </p:attrNameLst>
                                      </p:cBhvr>
                                      <p:to>
                                        <p:strVal val="visible"/>
                                      </p:to>
                                    </p:set>
                                    <p:anim calcmode="lin" valueType="num">
                                      <p:cBhvr>
                                        <p:cTn id="16" dur="2500" fill="hold"/>
                                        <p:tgtEl>
                                          <p:spTgt spid="112">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1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12">
                                            <p:txEl>
                                              <p:pRg st="2" end="2"/>
                                            </p:txEl>
                                          </p:spTgt>
                                        </p:tgtEl>
                                        <p:attrNameLst>
                                          <p:attrName>style.visibility</p:attrName>
                                        </p:attrNameLst>
                                      </p:cBhvr>
                                      <p:to>
                                        <p:strVal val="visible"/>
                                      </p:to>
                                    </p:set>
                                    <p:anim calcmode="lin" valueType="num">
                                      <p:cBhvr>
                                        <p:cTn id="21" dur="2500" fill="hold"/>
                                        <p:tgtEl>
                                          <p:spTgt spid="112">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1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500"/>
                            </p:stCondLst>
                            <p:childTnLst>
                              <p:par>
                                <p:cTn id="24" presetClass="entr" nodeType="afterEffect" presetSubtype="8" presetID="2" grpId="2" fill="hold">
                                  <p:stCondLst>
                                    <p:cond delay="0"/>
                                  </p:stCondLst>
                                  <p:iterate type="el" backwards="0">
                                    <p:tmAbs val="0"/>
                                  </p:iterate>
                                  <p:childTnLst>
                                    <p:set>
                                      <p:cBhvr>
                                        <p:cTn id="25" fill="hold"/>
                                        <p:tgtEl>
                                          <p:spTgt spid="115"/>
                                        </p:tgtEl>
                                        <p:attrNameLst>
                                          <p:attrName>style.visibility</p:attrName>
                                        </p:attrNameLst>
                                      </p:cBhvr>
                                      <p:to>
                                        <p:strVal val="visible"/>
                                      </p:to>
                                    </p:set>
                                    <p:anim calcmode="lin" valueType="num">
                                      <p:cBhvr>
                                        <p:cTn id="26" dur="1000" fill="hold"/>
                                        <p:tgtEl>
                                          <p:spTgt spid="115"/>
                                        </p:tgtEl>
                                        <p:attrNameLst>
                                          <p:attrName>ppt_x</p:attrName>
                                        </p:attrNameLst>
                                      </p:cBhvr>
                                      <p:tavLst>
                                        <p:tav tm="0">
                                          <p:val>
                                            <p:strVal val="0-#ppt_w/2"/>
                                          </p:val>
                                        </p:tav>
                                        <p:tav tm="100000">
                                          <p:val>
                                            <p:strVal val="#ppt_x"/>
                                          </p:val>
                                        </p:tav>
                                      </p:tavLst>
                                    </p:anim>
                                    <p:anim calcmode="lin" valueType="num">
                                      <p:cBhvr>
                                        <p:cTn id="27" dur="1000" fill="hold"/>
                                        <p:tgtEl>
                                          <p:spTgt spid="11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1" fill="hold">
                                  <p:stCondLst>
                                    <p:cond delay="0"/>
                                  </p:stCondLst>
                                  <p:iterate type="el" backwards="0">
                                    <p:tmAbs val="0"/>
                                  </p:iterate>
                                  <p:childTnLst>
                                    <p:set>
                                      <p:cBhvr>
                                        <p:cTn id="31" fill="hold"/>
                                        <p:tgtEl>
                                          <p:spTgt spid="112">
                                            <p:txEl>
                                              <p:pRg st="3" end="3"/>
                                            </p:txEl>
                                          </p:spTgt>
                                        </p:tgtEl>
                                        <p:attrNameLst>
                                          <p:attrName>style.visibility</p:attrName>
                                        </p:attrNameLst>
                                      </p:cBhvr>
                                      <p:to>
                                        <p:strVal val="visible"/>
                                      </p:to>
                                    </p:set>
                                    <p:anim calcmode="lin" valueType="num">
                                      <p:cBhvr>
                                        <p:cTn id="32" dur="2500" fill="hold"/>
                                        <p:tgtEl>
                                          <p:spTgt spid="112">
                                            <p:txEl>
                                              <p:pRg st="3" end="3"/>
                                            </p:txEl>
                                          </p:spTgt>
                                        </p:tgtEl>
                                        <p:attrNameLst>
                                          <p:attrName>ppt_x</p:attrName>
                                        </p:attrNameLst>
                                      </p:cBhvr>
                                      <p:tavLst>
                                        <p:tav tm="0">
                                          <p:val>
                                            <p:strVal val="#ppt_x"/>
                                          </p:val>
                                        </p:tav>
                                        <p:tav tm="100000">
                                          <p:val>
                                            <p:strVal val="#ppt_x"/>
                                          </p:val>
                                        </p:tav>
                                      </p:tavLst>
                                    </p:anim>
                                    <p:anim calcmode="lin" valueType="num">
                                      <p:cBhvr>
                                        <p:cTn id="33" dur="2500" fill="hold"/>
                                        <p:tgtEl>
                                          <p:spTgt spid="1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2"/>
      <p:bldP build="p" bldLvl="5" animBg="1" rev="0" advAuto="0" spid="112"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Temptation_Telugu.png" descr="Temptation_Telugu.png"/>
          <p:cNvPicPr>
            <a:picLocks noChangeAspect="1"/>
          </p:cNvPicPr>
          <p:nvPr/>
        </p:nvPicPr>
        <p:blipFill>
          <a:blip r:embed="rId2">
            <a:extLst/>
          </a:blip>
          <a:stretch>
            <a:fillRect/>
          </a:stretch>
        </p:blipFill>
        <p:spPr>
          <a:xfrm>
            <a:off x="7005507" y="2353995"/>
            <a:ext cx="5751812" cy="3238328"/>
          </a:xfrm>
          <a:prstGeom prst="rect">
            <a:avLst/>
          </a:prstGeom>
          <a:ln w="12700">
            <a:miter lim="400000"/>
          </a:ln>
        </p:spPr>
      </p:pic>
      <p:sp>
        <p:nvSpPr>
          <p:cNvPr id="118" name="The Young Believer’s Needs"/>
          <p:cNvSpPr txBox="1"/>
          <p:nvPr/>
        </p:nvSpPr>
        <p:spPr>
          <a:xfrm>
            <a:off x="223839" y="1240148"/>
            <a:ext cx="8678419"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యంగ్ బిలీవర్స్ అవసరాలు</a:t>
            </a:r>
          </a:p>
        </p:txBody>
      </p:sp>
      <p:sp>
        <p:nvSpPr>
          <p:cNvPr id="119" name="They all start on a journey.…"/>
          <p:cNvSpPr txBox="1"/>
          <p:nvPr/>
        </p:nvSpPr>
        <p:spPr>
          <a:xfrm>
            <a:off x="140496" y="2381676"/>
            <a:ext cx="13101937" cy="69608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46647" indent="-246647"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78" sz="3900">
                <a:solidFill>
                  <a:srgbClr val="000000"/>
                </a:solidFill>
                <a:effectLst/>
                <a:latin typeface="Helvetica Light"/>
                <a:ea typeface="Helvetica Light"/>
                <a:cs typeface="Helvetica Light"/>
                <a:sym typeface="Helvetica Light"/>
              </a:defRPr>
            </a:pPr>
            <a:r>
              <a:t>వారంతా ప్రయాణం మొదలు పెడతారు.</a:t>
            </a:r>
          </a:p>
          <a:p>
            <a:pPr marL="246647" indent="-246647"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78" sz="3900">
                <a:solidFill>
                  <a:srgbClr val="000000"/>
                </a:solidFill>
                <a:effectLst/>
                <a:latin typeface="Helvetica Light"/>
                <a:ea typeface="Helvetica Light"/>
                <a:cs typeface="Helvetica Light"/>
                <a:sym typeface="Helvetica Light"/>
              </a:defRPr>
            </a:pPr>
            <a:r>
              <a:t>మీ స్థానాన్ని గుర్తించండి.</a:t>
            </a:r>
          </a:p>
          <a:p>
            <a:pPr marL="246647" indent="-246647"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78" sz="3900">
                <a:solidFill>
                  <a:srgbClr val="000000"/>
                </a:solidFill>
                <a:effectLst/>
                <a:latin typeface="Helvetica Light"/>
                <a:ea typeface="Helvetica Light"/>
                <a:cs typeface="Helvetica Light"/>
                <a:sym typeface="Helvetica Light"/>
              </a:defRPr>
            </a:pPr>
            <a:r>
              <a:t>పోలిక యొక్క ప్రమాదాలు; </a:t>
            </a:r>
            <a:br/>
            <a:r>
              <a:t>బదులుగా లక్ష్యాన్ని గుర్తుంచుకోండి.</a:t>
            </a:r>
          </a:p>
          <a:p>
            <a:pPr marL="246647" indent="-246647"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78" sz="3900">
                <a:solidFill>
                  <a:srgbClr val="000000"/>
                </a:solidFill>
                <a:effectLst/>
                <a:latin typeface="Helvetica Light"/>
                <a:ea typeface="Helvetica Light"/>
                <a:cs typeface="Helvetica Light"/>
                <a:sym typeface="Helvetica Light"/>
              </a:defRPr>
            </a:pPr>
            <a:r>
              <a:t>చెంచా-తిండి నుండి స్వీయ-తిండికి వెళ్లండి </a:t>
            </a:r>
          </a:p>
          <a:p>
            <a:pPr marL="246647" indent="-246647"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pc="-78" sz="3900">
                <a:solidFill>
                  <a:srgbClr val="000000"/>
                </a:solidFill>
                <a:effectLst/>
                <a:latin typeface="Helvetica Light"/>
                <a:ea typeface="Helvetica Light"/>
                <a:cs typeface="Helvetica Light"/>
                <a:sym typeface="Helvetica Light"/>
              </a:defRPr>
            </a:pPr>
            <a:r>
              <a:t>ప్రేరక బైబిల్ అధ్యయనాలు ఒకరి ఆధ్యాత్మిక జీవితాల్లో దేవుని వాక్యాన్ని ఏకీకృతం చేయడంలో సహాయపడతాయి మరియు ఇతరులకు సహాయం చేయడానికి ఒక సోపాన రాయిగా మారతాయి.</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19">
                                            <p:bg/>
                                          </p:spTgt>
                                        </p:tgtEl>
                                        <p:attrNameLst>
                                          <p:attrName>style.visibility</p:attrName>
                                        </p:attrNameLst>
                                      </p:cBhvr>
                                      <p:to>
                                        <p:strVal val="visible"/>
                                      </p:to>
                                    </p:set>
                                    <p:anim calcmode="lin" valueType="num">
                                      <p:cBhvr>
                                        <p:cTn id="7" dur="2500" fill="hold"/>
                                        <p:tgtEl>
                                          <p:spTgt spid="119">
                                            <p:bg/>
                                          </p:spTgt>
                                        </p:tgtEl>
                                        <p:attrNameLst>
                                          <p:attrName>ppt_x</p:attrName>
                                        </p:attrNameLst>
                                      </p:cBhvr>
                                      <p:tavLst>
                                        <p:tav tm="0">
                                          <p:val>
                                            <p:strVal val="#ppt_x"/>
                                          </p:val>
                                        </p:tav>
                                        <p:tav tm="100000">
                                          <p:val>
                                            <p:strVal val="#ppt_x"/>
                                          </p:val>
                                        </p:tav>
                                      </p:tavLst>
                                    </p:anim>
                                    <p:anim calcmode="lin" valueType="num">
                                      <p:cBhvr>
                                        <p:cTn id="8" dur="2500" fill="hold"/>
                                        <p:tgtEl>
                                          <p:spTgt spid="119">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19">
                                            <p:txEl>
                                              <p:pRg st="0" end="0"/>
                                            </p:txEl>
                                          </p:spTgt>
                                        </p:tgtEl>
                                        <p:attrNameLst>
                                          <p:attrName>style.visibility</p:attrName>
                                        </p:attrNameLst>
                                      </p:cBhvr>
                                      <p:to>
                                        <p:strVal val="visible"/>
                                      </p:to>
                                    </p:set>
                                    <p:anim calcmode="lin" valueType="num">
                                      <p:cBhvr>
                                        <p:cTn id="11" dur="2500" fill="hold"/>
                                        <p:tgtEl>
                                          <p:spTgt spid="119">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19">
                                            <p:txEl>
                                              <p:pRg st="1" end="1"/>
                                            </p:txEl>
                                          </p:spTgt>
                                        </p:tgtEl>
                                        <p:attrNameLst>
                                          <p:attrName>style.visibility</p:attrName>
                                        </p:attrNameLst>
                                      </p:cBhvr>
                                      <p:to>
                                        <p:strVal val="visible"/>
                                      </p:to>
                                    </p:set>
                                    <p:anim calcmode="lin" valueType="num">
                                      <p:cBhvr>
                                        <p:cTn id="16" dur="2500" fill="hold"/>
                                        <p:tgtEl>
                                          <p:spTgt spid="119">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119">
                                            <p:txEl>
                                              <p:pRg st="2" end="2"/>
                                            </p:txEl>
                                          </p:spTgt>
                                        </p:tgtEl>
                                        <p:attrNameLst>
                                          <p:attrName>style.visibility</p:attrName>
                                        </p:attrNameLst>
                                      </p:cBhvr>
                                      <p:to>
                                        <p:strVal val="visible"/>
                                      </p:to>
                                    </p:set>
                                    <p:anim calcmode="lin" valueType="num">
                                      <p:cBhvr>
                                        <p:cTn id="22" dur="2500" fill="hold"/>
                                        <p:tgtEl>
                                          <p:spTgt spid="119">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119">
                                            <p:txEl>
                                              <p:pRg st="3" end="3"/>
                                            </p:txEl>
                                          </p:spTgt>
                                        </p:tgtEl>
                                        <p:attrNameLst>
                                          <p:attrName>style.visibility</p:attrName>
                                        </p:attrNameLst>
                                      </p:cBhvr>
                                      <p:to>
                                        <p:strVal val="visible"/>
                                      </p:to>
                                    </p:set>
                                    <p:anim calcmode="lin" valueType="num">
                                      <p:cBhvr>
                                        <p:cTn id="28" dur="2500" fill="hold"/>
                                        <p:tgtEl>
                                          <p:spTgt spid="119">
                                            <p:txEl>
                                              <p:pRg st="3" end="3"/>
                                            </p:txEl>
                                          </p:spTgt>
                                        </p:tgtEl>
                                        <p:attrNameLst>
                                          <p:attrName>ppt_x</p:attrName>
                                        </p:attrNameLst>
                                      </p:cBhvr>
                                      <p:tavLst>
                                        <p:tav tm="0">
                                          <p:val>
                                            <p:strVal val="#ppt_x"/>
                                          </p:val>
                                        </p:tav>
                                        <p:tav tm="100000">
                                          <p:val>
                                            <p:strVal val="#ppt_x"/>
                                          </p:val>
                                        </p:tav>
                                      </p:tavLst>
                                    </p:anim>
                                    <p:anim calcmode="lin" valueType="num">
                                      <p:cBhvr>
                                        <p:cTn id="29" dur="2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1" fill="hold">
                                  <p:stCondLst>
                                    <p:cond delay="0"/>
                                  </p:stCondLst>
                                  <p:iterate type="el" backwards="0">
                                    <p:tmAbs val="0"/>
                                  </p:iterate>
                                  <p:childTnLst>
                                    <p:set>
                                      <p:cBhvr>
                                        <p:cTn id="33" fill="hold"/>
                                        <p:tgtEl>
                                          <p:spTgt spid="119">
                                            <p:txEl>
                                              <p:pRg st="4" end="4"/>
                                            </p:txEl>
                                          </p:spTgt>
                                        </p:tgtEl>
                                        <p:attrNameLst>
                                          <p:attrName>style.visibility</p:attrName>
                                        </p:attrNameLst>
                                      </p:cBhvr>
                                      <p:to>
                                        <p:strVal val="visible"/>
                                      </p:to>
                                    </p:set>
                                    <p:anim calcmode="lin" valueType="num">
                                      <p:cBhvr>
                                        <p:cTn id="34" dur="2500" fill="hold"/>
                                        <p:tgtEl>
                                          <p:spTgt spid="119">
                                            <p:txEl>
                                              <p:pRg st="4" end="4"/>
                                            </p:txEl>
                                          </p:spTgt>
                                        </p:tgtEl>
                                        <p:attrNameLst>
                                          <p:attrName>ppt_x</p:attrName>
                                        </p:attrNameLst>
                                      </p:cBhvr>
                                      <p:tavLst>
                                        <p:tav tm="0">
                                          <p:val>
                                            <p:strVal val="#ppt_x"/>
                                          </p:val>
                                        </p:tav>
                                        <p:tav tm="100000">
                                          <p:val>
                                            <p:strVal val="#ppt_x"/>
                                          </p:val>
                                        </p:tav>
                                      </p:tavLst>
                                    </p:anim>
                                    <p:anim calcmode="lin" valueType="num">
                                      <p:cBhvr>
                                        <p:cTn id="35" dur="2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9"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The Goals for the Young Believer"/>
          <p:cNvSpPr txBox="1"/>
          <p:nvPr/>
        </p:nvSpPr>
        <p:spPr>
          <a:xfrm>
            <a:off x="128700" y="1118941"/>
            <a:ext cx="9676639"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యవ్వన విశ్వాసి కోరకు లక్ష్యాలు</a:t>
            </a:r>
          </a:p>
        </p:txBody>
      </p:sp>
      <p:sp>
        <p:nvSpPr>
          <p:cNvPr id="122" name="(1) Spiritually nurture themselves with God’s Word (e.g. regular and helpful quiet times).…"/>
          <p:cNvSpPr txBox="1"/>
          <p:nvPr/>
        </p:nvSpPr>
        <p:spPr>
          <a:xfrm>
            <a:off x="80973" y="2627828"/>
            <a:ext cx="8838494" cy="70256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gn="l" defTabSz="457200">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(1) దేవుని వాక్యంతో ఆధ్యాత్మికంగా తమను తాము పోషించుకోండి (ఉదా. సాధారణ మరియు సహాయక నిశ్శబ్ద సమయాలు).</a:t>
            </a:r>
          </a:p>
          <a:p>
            <a:pPr algn="l" defTabSz="457200">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(2) యేసుక్రీస్తు సిలువపై చేసిన పని ద్వారా డెవిల్‌పై విజయం వంటి అంశాలకు సంబంధించి దేవుని వాక్యం నుండి కీలకమైన బోధనను గ్రహించండి.</a:t>
            </a:r>
          </a:p>
          <a:p>
            <a:pPr algn="l" defTabSz="457200">
              <a:spcBef>
                <a:spcPts val="18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(3) వారి జీవితాల్లోకి వచ్చే ప్రలోభాలను స్థిరంగా గుర్తించి, వాటిని అధిగమించండి.</a:t>
            </a:r>
          </a:p>
        </p:txBody>
      </p:sp>
      <p:grpSp>
        <p:nvGrpSpPr>
          <p:cNvPr id="125" name="Group"/>
          <p:cNvGrpSpPr/>
          <p:nvPr/>
        </p:nvGrpSpPr>
        <p:grpSpPr>
          <a:xfrm>
            <a:off x="8525694" y="2655796"/>
            <a:ext cx="3789688" cy="2607870"/>
            <a:chOff x="0" y="0"/>
            <a:chExt cx="3789687" cy="2607868"/>
          </a:xfrm>
        </p:grpSpPr>
        <p:sp>
          <p:nvSpPr>
            <p:cNvPr id="123" name="Shape"/>
            <p:cNvSpPr/>
            <p:nvPr/>
          </p:nvSpPr>
          <p:spPr>
            <a:xfrm>
              <a:off x="0" y="0"/>
              <a:ext cx="3783313" cy="26078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27" y="0"/>
                  </a:moveTo>
                  <a:cubicBezTo>
                    <a:pt x="3850" y="0"/>
                    <a:pt x="3461" y="445"/>
                    <a:pt x="3461" y="993"/>
                  </a:cubicBezTo>
                  <a:lnTo>
                    <a:pt x="3461" y="7935"/>
                  </a:lnTo>
                  <a:lnTo>
                    <a:pt x="0" y="9917"/>
                  </a:lnTo>
                  <a:lnTo>
                    <a:pt x="3461" y="11903"/>
                  </a:lnTo>
                  <a:lnTo>
                    <a:pt x="3461" y="20607"/>
                  </a:lnTo>
                  <a:cubicBezTo>
                    <a:pt x="3461" y="21155"/>
                    <a:pt x="3850" y="21600"/>
                    <a:pt x="4327" y="21600"/>
                  </a:cubicBezTo>
                  <a:lnTo>
                    <a:pt x="20737" y="21600"/>
                  </a:lnTo>
                  <a:cubicBezTo>
                    <a:pt x="21215" y="21600"/>
                    <a:pt x="21600" y="21155"/>
                    <a:pt x="21600" y="20607"/>
                  </a:cubicBezTo>
                  <a:lnTo>
                    <a:pt x="21600" y="993"/>
                  </a:lnTo>
                  <a:cubicBezTo>
                    <a:pt x="21600" y="445"/>
                    <a:pt x="21215" y="0"/>
                    <a:pt x="20737" y="0"/>
                  </a:cubicBezTo>
                  <a:lnTo>
                    <a:pt x="4327"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1" sz="4000">
                  <a:effectLst/>
                </a:defRPr>
              </a:pPr>
            </a:p>
          </p:txBody>
        </p:sp>
        <p:sp>
          <p:nvSpPr>
            <p:cNvPr id="124" name="ఎల్లప్పుడూ అభ్యాసకుడిగా ఉండండి!"/>
            <p:cNvSpPr/>
            <p:nvPr/>
          </p:nvSpPr>
          <p:spPr>
            <a:xfrm>
              <a:off x="800422" y="117635"/>
              <a:ext cx="298926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4000"/>
              </a:lvl1pPr>
            </a:lstStyle>
            <a:p>
              <a:pPr>
                <a:defRPr>
                  <a:effectLst/>
                </a:defRPr>
              </a:pPr>
              <a:r>
                <a:t>ఎల్లప్పుడూ అభ్యాసకుడిగా ఉండండి!</a:t>
              </a:r>
            </a:p>
          </p:txBody>
        </p:sp>
      </p:grpSp>
      <p:grpSp>
        <p:nvGrpSpPr>
          <p:cNvPr id="128" name="Group"/>
          <p:cNvGrpSpPr/>
          <p:nvPr/>
        </p:nvGrpSpPr>
        <p:grpSpPr>
          <a:xfrm>
            <a:off x="8577604" y="6073800"/>
            <a:ext cx="4017872" cy="2607870"/>
            <a:chOff x="0" y="0"/>
            <a:chExt cx="4017871" cy="2607868"/>
          </a:xfrm>
        </p:grpSpPr>
        <p:sp>
          <p:nvSpPr>
            <p:cNvPr id="126" name="Shape"/>
            <p:cNvSpPr/>
            <p:nvPr/>
          </p:nvSpPr>
          <p:spPr>
            <a:xfrm>
              <a:off x="-1" y="-1"/>
              <a:ext cx="4017872" cy="2607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351" y="0"/>
                  </a:moveTo>
                  <a:cubicBezTo>
                    <a:pt x="3871" y="0"/>
                    <a:pt x="3480" y="445"/>
                    <a:pt x="3480" y="993"/>
                  </a:cubicBezTo>
                  <a:lnTo>
                    <a:pt x="3480" y="7935"/>
                  </a:lnTo>
                  <a:lnTo>
                    <a:pt x="0" y="9917"/>
                  </a:lnTo>
                  <a:lnTo>
                    <a:pt x="3480" y="11903"/>
                  </a:lnTo>
                  <a:lnTo>
                    <a:pt x="3480" y="20607"/>
                  </a:lnTo>
                  <a:cubicBezTo>
                    <a:pt x="3480" y="21155"/>
                    <a:pt x="3871" y="21600"/>
                    <a:pt x="4351" y="21600"/>
                  </a:cubicBezTo>
                  <a:lnTo>
                    <a:pt x="20729" y="21600"/>
                  </a:lnTo>
                  <a:cubicBezTo>
                    <a:pt x="21210" y="21600"/>
                    <a:pt x="21600" y="21155"/>
                    <a:pt x="21600" y="20607"/>
                  </a:cubicBezTo>
                  <a:lnTo>
                    <a:pt x="21600" y="993"/>
                  </a:lnTo>
                  <a:cubicBezTo>
                    <a:pt x="21600" y="445"/>
                    <a:pt x="21210" y="0"/>
                    <a:pt x="20729" y="0"/>
                  </a:cubicBezTo>
                  <a:lnTo>
                    <a:pt x="4351" y="0"/>
                  </a:lnTo>
                  <a:close/>
                </a:path>
              </a:pathLst>
            </a:cu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b="1" sz="4000">
                  <a:effectLst/>
                </a:defRPr>
              </a:pPr>
            </a:p>
          </p:txBody>
        </p:sp>
        <p:sp>
          <p:nvSpPr>
            <p:cNvPr id="127" name="పరిస్థితిని వృధా చేయవద్దు!"/>
            <p:cNvSpPr txBox="1"/>
            <p:nvPr/>
          </p:nvSpPr>
          <p:spPr>
            <a:xfrm>
              <a:off x="941130" y="135533"/>
              <a:ext cx="2972995" cy="2336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4000"/>
              </a:lvl1pPr>
            </a:lstStyle>
            <a:p>
              <a:pPr>
                <a:defRPr>
                  <a:effectLst/>
                </a:defRPr>
              </a:pPr>
              <a:r>
                <a:t>పరిస్థితిని వృధా చేయవద్దు!</a:t>
              </a:r>
            </a:p>
          </p:txBody>
        </p:sp>
      </p:grpSp>
    </p:spTree>
  </p:cSld>
  <p:clrMapOvr>
    <a:masterClrMapping/>
  </p:clrMapOvr>
  <mc:AlternateContent xmlns:mc="http://schemas.openxmlformats.org/markup-compatibility/2006">
    <mc:Choice xmlns:p14="http://schemas.microsoft.com/office/powerpoint/2010/main" Requires="p14">
      <p:transition spd="slow" advClick="1" p14:dur="1200">
        <p14:prism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22">
                                            <p:bg/>
                                          </p:spTgt>
                                        </p:tgtEl>
                                        <p:attrNameLst>
                                          <p:attrName>style.visibility</p:attrName>
                                        </p:attrNameLst>
                                      </p:cBhvr>
                                      <p:to>
                                        <p:strVal val="visible"/>
                                      </p:to>
                                    </p:set>
                                    <p:anim calcmode="lin" valueType="num">
                                      <p:cBhvr>
                                        <p:cTn id="7" dur="2500" fill="hold"/>
                                        <p:tgtEl>
                                          <p:spTgt spid="122">
                                            <p:bg/>
                                          </p:spTgt>
                                        </p:tgtEl>
                                        <p:attrNameLst>
                                          <p:attrName>ppt_x</p:attrName>
                                        </p:attrNameLst>
                                      </p:cBhvr>
                                      <p:tavLst>
                                        <p:tav tm="0">
                                          <p:val>
                                            <p:strVal val="#ppt_x"/>
                                          </p:val>
                                        </p:tav>
                                        <p:tav tm="100000">
                                          <p:val>
                                            <p:strVal val="#ppt_x"/>
                                          </p:val>
                                        </p:tav>
                                      </p:tavLst>
                                    </p:anim>
                                    <p:anim calcmode="lin" valueType="num">
                                      <p:cBhvr>
                                        <p:cTn id="8" dur="2500" fill="hold"/>
                                        <p:tgtEl>
                                          <p:spTgt spid="12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22">
                                            <p:txEl>
                                              <p:pRg st="0" end="0"/>
                                            </p:txEl>
                                          </p:spTgt>
                                        </p:tgtEl>
                                        <p:attrNameLst>
                                          <p:attrName>style.visibility</p:attrName>
                                        </p:attrNameLst>
                                      </p:cBhvr>
                                      <p:to>
                                        <p:strVal val="visible"/>
                                      </p:to>
                                    </p:set>
                                    <p:anim calcmode="lin" valueType="num">
                                      <p:cBhvr>
                                        <p:cTn id="11" dur="25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2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22">
                                            <p:txEl>
                                              <p:pRg st="1" end="1"/>
                                            </p:txEl>
                                          </p:spTgt>
                                        </p:tgtEl>
                                        <p:attrNameLst>
                                          <p:attrName>style.visibility</p:attrName>
                                        </p:attrNameLst>
                                      </p:cBhvr>
                                      <p:to>
                                        <p:strVal val="visible"/>
                                      </p:to>
                                    </p:set>
                                    <p:anim calcmode="lin" valueType="num">
                                      <p:cBhvr>
                                        <p:cTn id="16" dur="2500" fill="hold"/>
                                        <p:tgtEl>
                                          <p:spTgt spid="122">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2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22">
                                            <p:txEl>
                                              <p:pRg st="2" end="2"/>
                                            </p:txEl>
                                          </p:spTgt>
                                        </p:tgtEl>
                                        <p:attrNameLst>
                                          <p:attrName>style.visibility</p:attrName>
                                        </p:attrNameLst>
                                      </p:cBhvr>
                                      <p:to>
                                        <p:strVal val="visible"/>
                                      </p:to>
                                    </p:set>
                                    <p:anim calcmode="lin" valueType="num">
                                      <p:cBhvr>
                                        <p:cTn id="21" dur="2500" fill="hold"/>
                                        <p:tgtEl>
                                          <p:spTgt spid="122">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2"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God’s Plan for Young Believers"/>
          <p:cNvSpPr txBox="1"/>
          <p:nvPr>
            <p:ph type="title" idx="4294967295"/>
          </p:nvPr>
        </p:nvSpPr>
        <p:spPr>
          <a:xfrm>
            <a:off x="242921" y="1177154"/>
            <a:ext cx="11545076" cy="1260875"/>
          </a:xfrm>
          <a:prstGeom prst="rect">
            <a:avLst/>
          </a:prstGeom>
        </p:spPr>
        <p:txBody>
          <a:bodyPr anchor="t"/>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100">
                <a:latin typeface="Times New Roman"/>
                <a:ea typeface="Times New Roman"/>
                <a:cs typeface="Times New Roman"/>
                <a:sym typeface="Times New Roman"/>
              </a:defRPr>
            </a:lvl1pPr>
          </a:lstStyle>
          <a:p>
            <a:pPr/>
            <a:r>
              <a:t>యౌవన విశ్వాసుల కొరకు దేవుని ప్రణాళిక</a:t>
            </a:r>
          </a:p>
        </p:txBody>
      </p:sp>
      <p:grpSp>
        <p:nvGrpSpPr>
          <p:cNvPr id="133" name="Anxiety"/>
          <p:cNvGrpSpPr/>
          <p:nvPr/>
        </p:nvGrpSpPr>
        <p:grpSpPr>
          <a:xfrm>
            <a:off x="983137" y="2175255"/>
            <a:ext cx="2729796" cy="1100764"/>
            <a:chOff x="0" y="0"/>
            <a:chExt cx="2729795" cy="1100762"/>
          </a:xfrm>
        </p:grpSpPr>
        <p:sp>
          <p:nvSpPr>
            <p:cNvPr id="131" name="Rounded Rectangle"/>
            <p:cNvSpPr/>
            <p:nvPr/>
          </p:nvSpPr>
          <p:spPr>
            <a:xfrm>
              <a:off x="0" y="-1"/>
              <a:ext cx="2729796" cy="1100764"/>
            </a:xfrm>
            <a:prstGeom prst="roundRect">
              <a:avLst>
                <a:gd name="adj" fmla="val 17064"/>
              </a:avLst>
            </a:prstGeom>
            <a:solidFill>
              <a:srgbClr val="5782D2"/>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a:defRPr b="1" sz="3400">
                  <a:effectLst/>
                </a:defRPr>
              </a:pPr>
            </a:p>
          </p:txBody>
        </p:sp>
        <p:sp>
          <p:nvSpPr>
            <p:cNvPr id="132" name="ఆందోళన"/>
            <p:cNvSpPr txBox="1"/>
            <p:nvPr/>
          </p:nvSpPr>
          <p:spPr>
            <a:xfrm>
              <a:off x="55014" y="197320"/>
              <a:ext cx="2619766"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vl1pPr>
            </a:lstStyle>
            <a:p>
              <a:pPr>
                <a:defRPr>
                  <a:effectLst/>
                </a:defRPr>
              </a:pPr>
              <a:r>
                <a:t>ఆందోళన</a:t>
              </a:r>
            </a:p>
          </p:txBody>
        </p:sp>
      </p:grpSp>
      <p:grpSp>
        <p:nvGrpSpPr>
          <p:cNvPr id="136" name="Pride"/>
          <p:cNvGrpSpPr/>
          <p:nvPr/>
        </p:nvGrpSpPr>
        <p:grpSpPr>
          <a:xfrm>
            <a:off x="983137" y="3698219"/>
            <a:ext cx="2729796" cy="1100764"/>
            <a:chOff x="0" y="0"/>
            <a:chExt cx="2729795" cy="1100762"/>
          </a:xfrm>
        </p:grpSpPr>
        <p:sp>
          <p:nvSpPr>
            <p:cNvPr id="134" name="Rounded Rectangle"/>
            <p:cNvSpPr/>
            <p:nvPr/>
          </p:nvSpPr>
          <p:spPr>
            <a:xfrm>
              <a:off x="0" y="-1"/>
              <a:ext cx="2729796" cy="1100764"/>
            </a:xfrm>
            <a:prstGeom prst="roundRect">
              <a:avLst>
                <a:gd name="adj" fmla="val 17064"/>
              </a:avLst>
            </a:prstGeom>
            <a:solidFill>
              <a:srgbClr val="DE86AF"/>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b="1" sz="3400">
                  <a:effectLst/>
                </a:defRPr>
              </a:pPr>
            </a:p>
          </p:txBody>
        </p:sp>
        <p:sp>
          <p:nvSpPr>
            <p:cNvPr id="135" name="అహంకారం"/>
            <p:cNvSpPr txBox="1"/>
            <p:nvPr/>
          </p:nvSpPr>
          <p:spPr>
            <a:xfrm>
              <a:off x="55014" y="197320"/>
              <a:ext cx="2619766"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vl1pPr>
            </a:lstStyle>
            <a:p>
              <a:pPr>
                <a:defRPr>
                  <a:effectLst/>
                </a:defRPr>
              </a:pPr>
              <a:r>
                <a:t>అహంకారం</a:t>
              </a:r>
            </a:p>
          </p:txBody>
        </p:sp>
      </p:grpSp>
      <p:grpSp>
        <p:nvGrpSpPr>
          <p:cNvPr id="139" name="Lusts"/>
          <p:cNvGrpSpPr/>
          <p:nvPr/>
        </p:nvGrpSpPr>
        <p:grpSpPr>
          <a:xfrm>
            <a:off x="983137" y="5221185"/>
            <a:ext cx="2729796" cy="1100763"/>
            <a:chOff x="0" y="0"/>
            <a:chExt cx="2729795" cy="1100762"/>
          </a:xfrm>
        </p:grpSpPr>
        <p:sp>
          <p:nvSpPr>
            <p:cNvPr id="137" name="Rounded Rectangle"/>
            <p:cNvSpPr/>
            <p:nvPr/>
          </p:nvSpPr>
          <p:spPr>
            <a:xfrm>
              <a:off x="0" y="-1"/>
              <a:ext cx="2729796" cy="1100764"/>
            </a:xfrm>
            <a:prstGeom prst="roundRect">
              <a:avLst>
                <a:gd name="adj" fmla="val 17064"/>
              </a:avLst>
            </a:prstGeom>
            <a:solidFill>
              <a:srgbClr val="69D971"/>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b="1" sz="3400">
                  <a:effectLst/>
                </a:defRPr>
              </a:pPr>
            </a:p>
          </p:txBody>
        </p:sp>
        <p:sp>
          <p:nvSpPr>
            <p:cNvPr id="138" name="హవిస్సులు"/>
            <p:cNvSpPr txBox="1"/>
            <p:nvPr/>
          </p:nvSpPr>
          <p:spPr>
            <a:xfrm>
              <a:off x="55014" y="197320"/>
              <a:ext cx="2619766"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vl1pPr>
            </a:lstStyle>
            <a:p>
              <a:pPr>
                <a:defRPr>
                  <a:effectLst/>
                </a:defRPr>
              </a:pPr>
              <a:r>
                <a:t>హవిస్సులు</a:t>
              </a:r>
            </a:p>
          </p:txBody>
        </p:sp>
      </p:grpSp>
      <p:grpSp>
        <p:nvGrpSpPr>
          <p:cNvPr id="142" name="Anger"/>
          <p:cNvGrpSpPr/>
          <p:nvPr/>
        </p:nvGrpSpPr>
        <p:grpSpPr>
          <a:xfrm>
            <a:off x="983137" y="6744148"/>
            <a:ext cx="2729796" cy="1100763"/>
            <a:chOff x="0" y="0"/>
            <a:chExt cx="2729795" cy="1100762"/>
          </a:xfrm>
        </p:grpSpPr>
        <p:sp>
          <p:nvSpPr>
            <p:cNvPr id="140" name="Rounded Rectangle"/>
            <p:cNvSpPr/>
            <p:nvPr/>
          </p:nvSpPr>
          <p:spPr>
            <a:xfrm>
              <a:off x="0" y="-1"/>
              <a:ext cx="2729796" cy="1100764"/>
            </a:xfrm>
            <a:prstGeom prst="roundRect">
              <a:avLst>
                <a:gd name="adj" fmla="val 17064"/>
              </a:avLst>
            </a:prstGeom>
            <a:solidFill>
              <a:srgbClr val="8F7472"/>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b="1" sz="3400">
                  <a:effectLst/>
                </a:defRPr>
              </a:pPr>
            </a:p>
          </p:txBody>
        </p:sp>
        <p:sp>
          <p:nvSpPr>
            <p:cNvPr id="141" name="కోపం"/>
            <p:cNvSpPr txBox="1"/>
            <p:nvPr/>
          </p:nvSpPr>
          <p:spPr>
            <a:xfrm>
              <a:off x="55014" y="197320"/>
              <a:ext cx="2619766"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vl1pPr>
            </a:lstStyle>
            <a:p>
              <a:pPr>
                <a:defRPr>
                  <a:effectLst/>
                </a:defRPr>
              </a:pPr>
              <a:r>
                <a:t>కోపం</a:t>
              </a:r>
            </a:p>
          </p:txBody>
        </p:sp>
      </p:grpSp>
      <p:grpSp>
        <p:nvGrpSpPr>
          <p:cNvPr id="145" name="Depression"/>
          <p:cNvGrpSpPr/>
          <p:nvPr/>
        </p:nvGrpSpPr>
        <p:grpSpPr>
          <a:xfrm>
            <a:off x="983137" y="8166936"/>
            <a:ext cx="2729796" cy="1100764"/>
            <a:chOff x="0" y="0"/>
            <a:chExt cx="2729795" cy="1100762"/>
          </a:xfrm>
        </p:grpSpPr>
        <p:sp>
          <p:nvSpPr>
            <p:cNvPr id="143" name="Rounded Rectangle"/>
            <p:cNvSpPr/>
            <p:nvPr/>
          </p:nvSpPr>
          <p:spPr>
            <a:xfrm>
              <a:off x="0" y="0"/>
              <a:ext cx="2729796" cy="1100763"/>
            </a:xfrm>
            <a:prstGeom prst="roundRect">
              <a:avLst>
                <a:gd name="adj" fmla="val 17064"/>
              </a:avLst>
            </a:prstGeom>
            <a:solidFill>
              <a:srgbClr val="565657"/>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b="1" sz="3400">
                  <a:effectLst/>
                </a:defRPr>
              </a:pPr>
            </a:p>
          </p:txBody>
        </p:sp>
        <p:sp>
          <p:nvSpPr>
            <p:cNvPr id="144" name="నిస్పృహ"/>
            <p:cNvSpPr txBox="1"/>
            <p:nvPr/>
          </p:nvSpPr>
          <p:spPr>
            <a:xfrm>
              <a:off x="55014" y="197320"/>
              <a:ext cx="2619766"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vl1pPr>
            </a:lstStyle>
            <a:p>
              <a:pPr>
                <a:defRPr>
                  <a:effectLst/>
                </a:defRPr>
              </a:pPr>
              <a:r>
                <a:t>నిస్పృహ</a:t>
              </a:r>
            </a:p>
          </p:txBody>
        </p:sp>
      </p:grpSp>
      <p:sp>
        <p:nvSpPr>
          <p:cNvPr id="146" name="Reject the old and adopt the new!"/>
          <p:cNvSpPr txBox="1"/>
          <p:nvPr/>
        </p:nvSpPr>
        <p:spPr>
          <a:xfrm>
            <a:off x="4435835" y="2886026"/>
            <a:ext cx="4989544" cy="32981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i="1" sz="4300">
                <a:solidFill>
                  <a:srgbClr val="000000"/>
                </a:solidFill>
                <a:latin typeface="Times New Roman"/>
                <a:ea typeface="Times New Roman"/>
                <a:cs typeface="Times New Roman"/>
                <a:sym typeface="Times New Roman"/>
              </a:defRPr>
            </a:lvl1pPr>
          </a:lstStyle>
          <a:p>
            <a:pPr>
              <a:defRPr>
                <a:effectLst/>
              </a:defRPr>
            </a:pPr>
            <a:r>
              <a:t>పాతదాన్ని తిరస్కరించండి మరియు క్రొత్తదాన్ని స్వీకరించండి!</a:t>
            </a:r>
          </a:p>
        </p:txBody>
      </p:sp>
      <p:sp>
        <p:nvSpPr>
          <p:cNvPr id="147" name="Faith is needed to surge forward."/>
          <p:cNvSpPr txBox="1"/>
          <p:nvPr/>
        </p:nvSpPr>
        <p:spPr>
          <a:xfrm>
            <a:off x="4200302" y="6589444"/>
            <a:ext cx="5723764" cy="16725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i="1" sz="4300">
                <a:solidFill>
                  <a:srgbClr val="000000"/>
                </a:solidFill>
                <a:latin typeface="Times New Roman"/>
                <a:ea typeface="Times New Roman"/>
                <a:cs typeface="Times New Roman"/>
                <a:sym typeface="Times New Roman"/>
              </a:defRPr>
            </a:lvl1pPr>
          </a:lstStyle>
          <a:p>
            <a:pPr>
              <a:defRPr>
                <a:effectLst/>
              </a:defRPr>
            </a:pPr>
            <a:r>
              <a:t>ముందుకు సాగాలం విశ్వాసం అవసరం.</a:t>
            </a:r>
          </a:p>
        </p:txBody>
      </p:sp>
      <p:sp>
        <p:nvSpPr>
          <p:cNvPr id="148" name="Connection Line"/>
          <p:cNvSpPr/>
          <p:nvPr/>
        </p:nvSpPr>
        <p:spPr>
          <a:xfrm rot="21395643">
            <a:off x="3750932" y="2277839"/>
            <a:ext cx="5982645" cy="791180"/>
          </a:xfrm>
          <a:custGeom>
            <a:avLst/>
            <a:gdLst/>
            <a:ahLst/>
            <a:cxnLst>
              <a:cxn ang="0">
                <a:pos x="wd2" y="hd2"/>
              </a:cxn>
              <a:cxn ang="5400000">
                <a:pos x="wd2" y="hd2"/>
              </a:cxn>
              <a:cxn ang="10800000">
                <a:pos x="wd2" y="hd2"/>
              </a:cxn>
              <a:cxn ang="16200000">
                <a:pos x="wd2" y="hd2"/>
              </a:cxn>
            </a:cxnLst>
            <a:rect l="0" t="0" r="r" b="b"/>
            <a:pathLst>
              <a:path w="21600" h="16718" fill="norm" stroke="1" extrusionOk="0">
                <a:moveTo>
                  <a:pt x="0" y="7020"/>
                </a:moveTo>
                <a:cubicBezTo>
                  <a:pt x="7200" y="-4882"/>
                  <a:pt x="14400" y="-1649"/>
                  <a:pt x="21600" y="16718"/>
                </a:cubicBezTo>
              </a:path>
            </a:pathLst>
          </a:custGeom>
          <a:ln w="63500">
            <a:solidFill>
              <a:srgbClr val="000000"/>
            </a:solidFill>
            <a:miter lim="400000"/>
            <a:headEnd type="oval"/>
            <a:tailEnd type="stealth"/>
          </a:ln>
          <a:effectLst>
            <a:outerShdw sx="100000" sy="100000" kx="0" ky="0" algn="b" rotWithShape="0" blurRad="50800" dist="63500" dir="2700000">
              <a:srgbClr val="000000">
                <a:alpha val="50000"/>
              </a:srgbClr>
            </a:outerShdw>
          </a:effectLst>
        </p:spPr>
        <p:txBody>
          <a:bodyPr lIns="50800" tIns="50800" rIns="50800" bIns="50800"/>
          <a:lstStyle/>
          <a:p>
            <a:pPr>
              <a:defRPr b="1">
                <a:solidFill>
                  <a:srgbClr val="CCFCF9"/>
                </a:solidFill>
              </a:defRPr>
            </a:pPr>
          </a:p>
        </p:txBody>
      </p:sp>
      <p:sp>
        <p:nvSpPr>
          <p:cNvPr id="149" name="Connection Line"/>
          <p:cNvSpPr/>
          <p:nvPr/>
        </p:nvSpPr>
        <p:spPr>
          <a:xfrm>
            <a:off x="3712943" y="9032850"/>
            <a:ext cx="6134620" cy="293071"/>
          </a:xfrm>
          <a:custGeom>
            <a:avLst/>
            <a:gdLst/>
            <a:ahLst/>
            <a:cxnLst>
              <a:cxn ang="0">
                <a:pos x="wd2" y="hd2"/>
              </a:cxn>
              <a:cxn ang="5400000">
                <a:pos x="wd2" y="hd2"/>
              </a:cxn>
              <a:cxn ang="10800000">
                <a:pos x="wd2" y="hd2"/>
              </a:cxn>
              <a:cxn ang="16200000">
                <a:pos x="wd2" y="hd2"/>
              </a:cxn>
            </a:cxnLst>
            <a:rect l="0" t="0" r="r" b="b"/>
            <a:pathLst>
              <a:path w="21600" h="16233" fill="norm" stroke="1" extrusionOk="0">
                <a:moveTo>
                  <a:pt x="21600" y="2792"/>
                </a:moveTo>
                <a:cubicBezTo>
                  <a:pt x="14967" y="21600"/>
                  <a:pt x="7767" y="20669"/>
                  <a:pt x="0" y="0"/>
                </a:cubicBezTo>
              </a:path>
            </a:pathLst>
          </a:custGeom>
          <a:ln w="76200">
            <a:solidFill>
              <a:srgbClr val="000000"/>
            </a:solidFill>
            <a:miter lim="400000"/>
            <a:headEnd type="stealth"/>
            <a:tailEnd type="oval"/>
          </a:ln>
          <a:effectLst>
            <a:outerShdw sx="100000" sy="100000" kx="0" ky="0" algn="b" rotWithShape="0" blurRad="50800" dist="63500" dir="2700000">
              <a:srgbClr val="000000">
                <a:alpha val="50000"/>
              </a:srgbClr>
            </a:outerShdw>
          </a:effectLst>
        </p:spPr>
        <p:txBody>
          <a:bodyPr lIns="50800" tIns="50800" rIns="50800" bIns="50800"/>
          <a:lstStyle/>
          <a:p>
            <a:pPr>
              <a:defRPr b="1">
                <a:solidFill>
                  <a:srgbClr val="CCFCF9"/>
                </a:solidFill>
              </a:defRPr>
            </a:pPr>
          </a:p>
        </p:txBody>
      </p:sp>
      <p:grpSp>
        <p:nvGrpSpPr>
          <p:cNvPr id="152" name="Pride"/>
          <p:cNvGrpSpPr/>
          <p:nvPr/>
        </p:nvGrpSpPr>
        <p:grpSpPr>
          <a:xfrm>
            <a:off x="9856579" y="3719540"/>
            <a:ext cx="2768608" cy="1116416"/>
            <a:chOff x="0" y="0"/>
            <a:chExt cx="2768606" cy="1116414"/>
          </a:xfrm>
        </p:grpSpPr>
        <p:sp>
          <p:nvSpPr>
            <p:cNvPr id="150" name="Rounded Rectangle"/>
            <p:cNvSpPr/>
            <p:nvPr/>
          </p:nvSpPr>
          <p:spPr>
            <a:xfrm>
              <a:off x="0" y="-1"/>
              <a:ext cx="2768607" cy="1116416"/>
            </a:xfrm>
            <a:prstGeom prst="roundRect">
              <a:avLst>
                <a:gd name="adj" fmla="val 17064"/>
              </a:avLst>
            </a:prstGeom>
            <a:solidFill>
              <a:srgbClr val="DE86AF"/>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b="1" sz="3400">
                  <a:effectLst/>
                  <a:latin typeface="Helvetica Neue"/>
                  <a:ea typeface="Helvetica Neue"/>
                  <a:cs typeface="Helvetica Neue"/>
                  <a:sym typeface="Helvetica Neue"/>
                </a:defRPr>
              </a:pPr>
            </a:p>
          </p:txBody>
        </p:sp>
        <p:sp>
          <p:nvSpPr>
            <p:cNvPr id="151" name="వినయం"/>
            <p:cNvSpPr txBox="1"/>
            <p:nvPr/>
          </p:nvSpPr>
          <p:spPr>
            <a:xfrm>
              <a:off x="55796" y="205144"/>
              <a:ext cx="2657016"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atin typeface="Helvetica Neue"/>
                  <a:ea typeface="Helvetica Neue"/>
                  <a:cs typeface="Helvetica Neue"/>
                  <a:sym typeface="Helvetica Neue"/>
                </a:defRPr>
              </a:lvl1pPr>
            </a:lstStyle>
            <a:p>
              <a:pPr>
                <a:defRPr>
                  <a:effectLst/>
                </a:defRPr>
              </a:pPr>
              <a:r>
                <a:t>వినయం</a:t>
              </a:r>
            </a:p>
          </p:txBody>
        </p:sp>
      </p:grpSp>
      <p:grpSp>
        <p:nvGrpSpPr>
          <p:cNvPr id="155" name="Group"/>
          <p:cNvGrpSpPr/>
          <p:nvPr/>
        </p:nvGrpSpPr>
        <p:grpSpPr>
          <a:xfrm>
            <a:off x="9856579" y="8251789"/>
            <a:ext cx="2768608" cy="1116416"/>
            <a:chOff x="0" y="0"/>
            <a:chExt cx="2768606" cy="1116414"/>
          </a:xfrm>
        </p:grpSpPr>
        <p:sp>
          <p:nvSpPr>
            <p:cNvPr id="153" name="Depression"/>
            <p:cNvSpPr/>
            <p:nvPr/>
          </p:nvSpPr>
          <p:spPr>
            <a:xfrm>
              <a:off x="0" y="-1"/>
              <a:ext cx="2768607" cy="1116416"/>
            </a:xfrm>
            <a:prstGeom prst="roundRect">
              <a:avLst>
                <a:gd name="adj" fmla="val 17064"/>
              </a:avLst>
            </a:prstGeom>
            <a:solidFill>
              <a:srgbClr val="565657"/>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b="1" sz="3400">
                  <a:effectLst/>
                  <a:latin typeface="Helvetica Neue"/>
                  <a:ea typeface="Helvetica Neue"/>
                  <a:cs typeface="Helvetica Neue"/>
                  <a:sym typeface="Helvetica Neue"/>
                </a:defRPr>
              </a:pPr>
            </a:p>
          </p:txBody>
        </p:sp>
        <p:sp>
          <p:nvSpPr>
            <p:cNvPr id="154" name="TextBox 7"/>
            <p:cNvSpPr txBox="1"/>
            <p:nvPr/>
          </p:nvSpPr>
          <p:spPr>
            <a:xfrm rot="21411914">
              <a:off x="942167" y="181014"/>
              <a:ext cx="1067270" cy="7543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600">
                  <a:solidFill>
                    <a:srgbClr val="DDDDDD"/>
                  </a:solidFill>
                  <a:latin typeface="Helvetica Neue"/>
                  <a:ea typeface="Helvetica Neue"/>
                  <a:cs typeface="Helvetica Neue"/>
                  <a:sym typeface="Helvetica Neue"/>
                </a:defRPr>
              </a:lvl1pPr>
            </a:lstStyle>
            <a:p>
              <a:pPr/>
              <a:r>
                <a:t>ఆశా</a:t>
              </a:r>
            </a:p>
          </p:txBody>
        </p:sp>
      </p:grpSp>
      <p:grpSp>
        <p:nvGrpSpPr>
          <p:cNvPr id="158" name="Anger"/>
          <p:cNvGrpSpPr/>
          <p:nvPr/>
        </p:nvGrpSpPr>
        <p:grpSpPr>
          <a:xfrm>
            <a:off x="9856579" y="6808774"/>
            <a:ext cx="2768608" cy="1116416"/>
            <a:chOff x="0" y="0"/>
            <a:chExt cx="2768606" cy="1116414"/>
          </a:xfrm>
        </p:grpSpPr>
        <p:sp>
          <p:nvSpPr>
            <p:cNvPr id="156" name="Rounded Rectangle"/>
            <p:cNvSpPr/>
            <p:nvPr/>
          </p:nvSpPr>
          <p:spPr>
            <a:xfrm>
              <a:off x="0" y="-1"/>
              <a:ext cx="2768607" cy="1116416"/>
            </a:xfrm>
            <a:prstGeom prst="roundRect">
              <a:avLst>
                <a:gd name="adj" fmla="val 17064"/>
              </a:avLst>
            </a:prstGeom>
            <a:solidFill>
              <a:srgbClr val="8F7472"/>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b="1" sz="3400">
                  <a:effectLst/>
                  <a:latin typeface="Helvetica Neue"/>
                  <a:ea typeface="Helvetica Neue"/>
                  <a:cs typeface="Helvetica Neue"/>
                  <a:sym typeface="Helvetica Neue"/>
                </a:defRPr>
              </a:pPr>
            </a:p>
          </p:txBody>
        </p:sp>
        <p:sp>
          <p:nvSpPr>
            <p:cNvPr id="157" name="సహనం"/>
            <p:cNvSpPr txBox="1"/>
            <p:nvPr/>
          </p:nvSpPr>
          <p:spPr>
            <a:xfrm>
              <a:off x="55796" y="205144"/>
              <a:ext cx="2657016"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atin typeface="Helvetica Neue"/>
                  <a:ea typeface="Helvetica Neue"/>
                  <a:cs typeface="Helvetica Neue"/>
                  <a:sym typeface="Helvetica Neue"/>
                </a:defRPr>
              </a:lvl1pPr>
            </a:lstStyle>
            <a:p>
              <a:pPr>
                <a:defRPr>
                  <a:effectLst/>
                </a:defRPr>
              </a:pPr>
              <a:r>
                <a:t>సహనం </a:t>
              </a:r>
            </a:p>
          </p:txBody>
        </p:sp>
      </p:grpSp>
      <p:grpSp>
        <p:nvGrpSpPr>
          <p:cNvPr id="161" name="Lusts"/>
          <p:cNvGrpSpPr/>
          <p:nvPr/>
        </p:nvGrpSpPr>
        <p:grpSpPr>
          <a:xfrm>
            <a:off x="9856579" y="5342735"/>
            <a:ext cx="2768608" cy="1116416"/>
            <a:chOff x="0" y="0"/>
            <a:chExt cx="2768606" cy="1116415"/>
          </a:xfrm>
        </p:grpSpPr>
        <p:sp>
          <p:nvSpPr>
            <p:cNvPr id="159" name="Rounded Rectangle"/>
            <p:cNvSpPr/>
            <p:nvPr/>
          </p:nvSpPr>
          <p:spPr>
            <a:xfrm>
              <a:off x="0" y="-1"/>
              <a:ext cx="2768607" cy="1116417"/>
            </a:xfrm>
            <a:prstGeom prst="roundRect">
              <a:avLst>
                <a:gd name="adj" fmla="val 17064"/>
              </a:avLst>
            </a:prstGeom>
            <a:solidFill>
              <a:srgbClr val="69D971"/>
            </a:solidFill>
            <a:ln w="12700" cap="flat">
              <a:noFill/>
              <a:miter lim="400000"/>
            </a:ln>
            <a:effectLst>
              <a:outerShdw sx="100000" sy="100000" kx="0" ky="0" algn="b" rotWithShape="0" blurRad="190500" dist="8455" dir="5400000">
                <a:srgbClr val="000000"/>
              </a:outerShdw>
            </a:effectLst>
          </p:spPr>
          <p:txBody>
            <a:bodyPr wrap="square" lIns="50800" tIns="50800" rIns="50800" bIns="50800" numCol="1" anchor="ctr">
              <a:noAutofit/>
            </a:bodyPr>
            <a:lstStyle/>
            <a:p>
              <a:pPr>
                <a:defRPr b="1" sz="3400">
                  <a:effectLst/>
                  <a:latin typeface="Helvetica Neue"/>
                  <a:ea typeface="Helvetica Neue"/>
                  <a:cs typeface="Helvetica Neue"/>
                  <a:sym typeface="Helvetica Neue"/>
                </a:defRPr>
              </a:pPr>
            </a:p>
          </p:txBody>
        </p:sp>
        <p:sp>
          <p:nvSpPr>
            <p:cNvPr id="160" name="తృప్తి"/>
            <p:cNvSpPr/>
            <p:nvPr/>
          </p:nvSpPr>
          <p:spPr>
            <a:xfrm>
              <a:off x="55796" y="184955"/>
              <a:ext cx="265701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atin typeface="Helvetica Neue"/>
                  <a:ea typeface="Helvetica Neue"/>
                  <a:cs typeface="Helvetica Neue"/>
                  <a:sym typeface="Helvetica Neue"/>
                </a:defRPr>
              </a:lvl1pPr>
            </a:lstStyle>
            <a:p>
              <a:pPr>
                <a:defRPr>
                  <a:effectLst/>
                </a:defRPr>
              </a:pPr>
              <a:r>
                <a:t>తృప్తి</a:t>
              </a:r>
            </a:p>
          </p:txBody>
        </p:sp>
      </p:grpSp>
      <p:grpSp>
        <p:nvGrpSpPr>
          <p:cNvPr id="164" name="Anxiety"/>
          <p:cNvGrpSpPr/>
          <p:nvPr/>
        </p:nvGrpSpPr>
        <p:grpSpPr>
          <a:xfrm>
            <a:off x="9776963" y="2174929"/>
            <a:ext cx="2768608" cy="1116416"/>
            <a:chOff x="0" y="0"/>
            <a:chExt cx="2768606" cy="1116414"/>
          </a:xfrm>
        </p:grpSpPr>
        <p:sp>
          <p:nvSpPr>
            <p:cNvPr id="162" name="Rounded Rectangle"/>
            <p:cNvSpPr/>
            <p:nvPr/>
          </p:nvSpPr>
          <p:spPr>
            <a:xfrm>
              <a:off x="0" y="-1"/>
              <a:ext cx="2768607" cy="1116416"/>
            </a:xfrm>
            <a:prstGeom prst="roundRect">
              <a:avLst>
                <a:gd name="adj" fmla="val 17064"/>
              </a:avLst>
            </a:prstGeom>
            <a:solidFill>
              <a:srgbClr val="5782D2"/>
            </a:solidFill>
            <a:ln w="12700" cap="flat">
              <a:noFill/>
              <a:miter lim="400000"/>
            </a:ln>
            <a:effectLst>
              <a:outerShdw sx="100000" sy="100000" kx="0" ky="0" algn="b" rotWithShape="0" blurRad="63500" dist="25400" dir="5400000">
                <a:srgbClr val="000000">
                  <a:alpha val="50000"/>
                </a:srgbClr>
              </a:outerShdw>
            </a:effectLst>
          </p:spPr>
          <p:txBody>
            <a:bodyPr wrap="square" lIns="50800" tIns="50800" rIns="50800" bIns="50800" numCol="1" anchor="ctr">
              <a:noAutofit/>
            </a:bodyPr>
            <a:lstStyle/>
            <a:p>
              <a:pPr>
                <a:defRPr b="1" sz="3400">
                  <a:effectLst/>
                  <a:latin typeface="Helvetica Neue"/>
                  <a:ea typeface="Helvetica Neue"/>
                  <a:cs typeface="Helvetica Neue"/>
                  <a:sym typeface="Helvetica Neue"/>
                </a:defRPr>
              </a:pPr>
            </a:p>
          </p:txBody>
        </p:sp>
        <p:sp>
          <p:nvSpPr>
            <p:cNvPr id="163" name="శాంతి"/>
            <p:cNvSpPr txBox="1"/>
            <p:nvPr/>
          </p:nvSpPr>
          <p:spPr>
            <a:xfrm>
              <a:off x="55796" y="205144"/>
              <a:ext cx="2657016" cy="7061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3400">
                  <a:latin typeface="Helvetica Neue"/>
                  <a:ea typeface="Helvetica Neue"/>
                  <a:cs typeface="Helvetica Neue"/>
                  <a:sym typeface="Helvetica Neue"/>
                </a:defRPr>
              </a:lvl1pPr>
            </a:lstStyle>
            <a:p>
              <a:pPr>
                <a:defRPr>
                  <a:effectLst/>
                </a:defRPr>
              </a:pPr>
              <a:r>
                <a:t>శాంతి</a:t>
              </a:r>
            </a:p>
          </p:txBody>
        </p:sp>
      </p:grpSp>
      <p:pic>
        <p:nvPicPr>
          <p:cNvPr id="165" name="star2.png" descr="star2.png"/>
          <p:cNvPicPr>
            <a:picLocks noChangeAspect="1"/>
          </p:cNvPicPr>
          <p:nvPr/>
        </p:nvPicPr>
        <p:blipFill>
          <a:blip r:embed="rId2">
            <a:extLst/>
          </a:blip>
          <a:stretch>
            <a:fillRect/>
          </a:stretch>
        </p:blipFill>
        <p:spPr>
          <a:xfrm>
            <a:off x="9519673" y="1689350"/>
            <a:ext cx="2886794" cy="2072571"/>
          </a:xfrm>
          <a:prstGeom prst="rect">
            <a:avLst/>
          </a:prstGeom>
          <a:ln w="12700">
            <a:miter lim="400000"/>
          </a:ln>
        </p:spPr>
      </p:pic>
      <p:pic>
        <p:nvPicPr>
          <p:cNvPr id="166" name="star2.png" descr="star2.png"/>
          <p:cNvPicPr>
            <a:picLocks noChangeAspect="1"/>
          </p:cNvPicPr>
          <p:nvPr/>
        </p:nvPicPr>
        <p:blipFill>
          <a:blip r:embed="rId2">
            <a:extLst/>
          </a:blip>
          <a:stretch>
            <a:fillRect/>
          </a:stretch>
        </p:blipFill>
        <p:spPr>
          <a:xfrm>
            <a:off x="9717869" y="3241463"/>
            <a:ext cx="2886794" cy="2072571"/>
          </a:xfrm>
          <a:prstGeom prst="rect">
            <a:avLst/>
          </a:prstGeom>
          <a:ln w="12700">
            <a:miter lim="400000"/>
          </a:ln>
        </p:spPr>
      </p:pic>
      <p:pic>
        <p:nvPicPr>
          <p:cNvPr id="167" name="star2.png" descr="star2.png"/>
          <p:cNvPicPr>
            <a:picLocks noChangeAspect="1"/>
          </p:cNvPicPr>
          <p:nvPr/>
        </p:nvPicPr>
        <p:blipFill>
          <a:blip r:embed="rId2">
            <a:extLst/>
          </a:blip>
          <a:stretch>
            <a:fillRect/>
          </a:stretch>
        </p:blipFill>
        <p:spPr>
          <a:xfrm>
            <a:off x="9797485" y="4864658"/>
            <a:ext cx="2886794" cy="2072571"/>
          </a:xfrm>
          <a:prstGeom prst="rect">
            <a:avLst/>
          </a:prstGeom>
          <a:ln w="12700">
            <a:miter lim="400000"/>
          </a:ln>
        </p:spPr>
      </p:pic>
      <p:pic>
        <p:nvPicPr>
          <p:cNvPr id="168" name="star2.png" descr="star2.png"/>
          <p:cNvPicPr>
            <a:picLocks noChangeAspect="1"/>
          </p:cNvPicPr>
          <p:nvPr/>
        </p:nvPicPr>
        <p:blipFill>
          <a:blip r:embed="rId2">
            <a:extLst/>
          </a:blip>
          <a:stretch>
            <a:fillRect/>
          </a:stretch>
        </p:blipFill>
        <p:spPr>
          <a:xfrm>
            <a:off x="9968259" y="6389454"/>
            <a:ext cx="2886794" cy="2072570"/>
          </a:xfrm>
          <a:prstGeom prst="rect">
            <a:avLst/>
          </a:prstGeom>
          <a:ln w="12700">
            <a:miter lim="400000"/>
          </a:ln>
        </p:spPr>
      </p:pic>
      <p:pic>
        <p:nvPicPr>
          <p:cNvPr id="169" name="star2.png" descr="star2.png"/>
          <p:cNvPicPr>
            <a:picLocks noChangeAspect="1"/>
          </p:cNvPicPr>
          <p:nvPr/>
        </p:nvPicPr>
        <p:blipFill>
          <a:blip r:embed="rId2">
            <a:extLst/>
          </a:blip>
          <a:stretch>
            <a:fillRect/>
          </a:stretch>
        </p:blipFill>
        <p:spPr>
          <a:xfrm>
            <a:off x="9968259" y="7773710"/>
            <a:ext cx="2886794" cy="207257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 grpId="1" fill="hold">
                                  <p:stCondLst>
                                    <p:cond delay="0"/>
                                  </p:stCondLst>
                                  <p:iterate type="el" backwards="0">
                                    <p:tmAbs val="0"/>
                                  </p:iterate>
                                  <p:childTnLst>
                                    <p:set>
                                      <p:cBhvr>
                                        <p:cTn id="6" fill="hold"/>
                                        <p:tgtEl>
                                          <p:spTgt spid="152"/>
                                        </p:tgtEl>
                                        <p:attrNameLst>
                                          <p:attrName>style.visibility</p:attrName>
                                        </p:attrNameLst>
                                      </p:cBhvr>
                                      <p:to>
                                        <p:strVal val="visible"/>
                                      </p:to>
                                    </p:set>
                                    <p:anim calcmode="lin" valueType="num">
                                      <p:cBhvr>
                                        <p:cTn id="7" dur="1000" fill="hold"/>
                                        <p:tgtEl>
                                          <p:spTgt spid="152"/>
                                        </p:tgtEl>
                                        <p:attrNameLst>
                                          <p:attrName>ppt_x</p:attrName>
                                        </p:attrNameLst>
                                      </p:cBhvr>
                                      <p:tavLst>
                                        <p:tav tm="0">
                                          <p:val>
                                            <p:strVal val="#ppt_x"/>
                                          </p:val>
                                        </p:tav>
                                        <p:tav tm="100000">
                                          <p:val>
                                            <p:strVal val="#ppt_x"/>
                                          </p:val>
                                        </p:tav>
                                      </p:tavLst>
                                    </p:anim>
                                    <p:anim calcmode="lin" valueType="num">
                                      <p:cBhvr>
                                        <p:cTn id="8" dur="1000" fill="hold"/>
                                        <p:tgtEl>
                                          <p:spTgt spid="15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Class="entr" nodeType="afterEffect" presetSubtype="1" presetID="2" grpId="2" fill="hold">
                                  <p:stCondLst>
                                    <p:cond delay="0"/>
                                  </p:stCondLst>
                                  <p:iterate type="el" backwards="0">
                                    <p:tmAbs val="0"/>
                                  </p:iterate>
                                  <p:childTnLst>
                                    <p:set>
                                      <p:cBhvr>
                                        <p:cTn id="11" fill="hold"/>
                                        <p:tgtEl>
                                          <p:spTgt spid="158"/>
                                        </p:tgtEl>
                                        <p:attrNameLst>
                                          <p:attrName>style.visibility</p:attrName>
                                        </p:attrNameLst>
                                      </p:cBhvr>
                                      <p:to>
                                        <p:strVal val="visible"/>
                                      </p:to>
                                    </p:set>
                                    <p:anim calcmode="lin" valueType="num">
                                      <p:cBhvr>
                                        <p:cTn id="12" dur="1000" fill="hold"/>
                                        <p:tgtEl>
                                          <p:spTgt spid="158"/>
                                        </p:tgtEl>
                                        <p:attrNameLst>
                                          <p:attrName>ppt_x</p:attrName>
                                        </p:attrNameLst>
                                      </p:cBhvr>
                                      <p:tavLst>
                                        <p:tav tm="0">
                                          <p:val>
                                            <p:strVal val="#ppt_x"/>
                                          </p:val>
                                        </p:tav>
                                        <p:tav tm="100000">
                                          <p:val>
                                            <p:strVal val="#ppt_x"/>
                                          </p:val>
                                        </p:tav>
                                      </p:tavLst>
                                    </p:anim>
                                    <p:anim calcmode="lin" valueType="num">
                                      <p:cBhvr>
                                        <p:cTn id="13" dur="1000" fill="hold"/>
                                        <p:tgtEl>
                                          <p:spTgt spid="15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Class="entr" nodeType="afterEffect" presetSubtype="1" presetID="2" grpId="3" fill="hold">
                                  <p:stCondLst>
                                    <p:cond delay="0"/>
                                  </p:stCondLst>
                                  <p:iterate type="el" backwards="0">
                                    <p:tmAbs val="0"/>
                                  </p:iterate>
                                  <p:childTnLst>
                                    <p:set>
                                      <p:cBhvr>
                                        <p:cTn id="16" fill="hold"/>
                                        <p:tgtEl>
                                          <p:spTgt spid="161"/>
                                        </p:tgtEl>
                                        <p:attrNameLst>
                                          <p:attrName>style.visibility</p:attrName>
                                        </p:attrNameLst>
                                      </p:cBhvr>
                                      <p:to>
                                        <p:strVal val="visible"/>
                                      </p:to>
                                    </p:set>
                                    <p:anim calcmode="lin" valueType="num">
                                      <p:cBhvr>
                                        <p:cTn id="17" dur="1000" fill="hold"/>
                                        <p:tgtEl>
                                          <p:spTgt spid="161"/>
                                        </p:tgtEl>
                                        <p:attrNameLst>
                                          <p:attrName>ppt_x</p:attrName>
                                        </p:attrNameLst>
                                      </p:cBhvr>
                                      <p:tavLst>
                                        <p:tav tm="0">
                                          <p:val>
                                            <p:strVal val="#ppt_x"/>
                                          </p:val>
                                        </p:tav>
                                        <p:tav tm="100000">
                                          <p:val>
                                            <p:strVal val="#ppt_x"/>
                                          </p:val>
                                        </p:tav>
                                      </p:tavLst>
                                    </p:anim>
                                    <p:anim calcmode="lin" valueType="num">
                                      <p:cBhvr>
                                        <p:cTn id="18" dur="1000" fill="hold"/>
                                        <p:tgtEl>
                                          <p:spTgt spid="161"/>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Class="entr" nodeType="afterEffect" presetSubtype="1" presetID="2" grpId="4" fill="hold">
                                  <p:stCondLst>
                                    <p:cond delay="0"/>
                                  </p:stCondLst>
                                  <p:iterate type="el" backwards="0">
                                    <p:tmAbs val="0"/>
                                  </p:iterate>
                                  <p:childTnLst>
                                    <p:set>
                                      <p:cBhvr>
                                        <p:cTn id="21" fill="hold"/>
                                        <p:tgtEl>
                                          <p:spTgt spid="164"/>
                                        </p:tgtEl>
                                        <p:attrNameLst>
                                          <p:attrName>style.visibility</p:attrName>
                                        </p:attrNameLst>
                                      </p:cBhvr>
                                      <p:to>
                                        <p:strVal val="visible"/>
                                      </p:to>
                                    </p:set>
                                    <p:anim calcmode="lin" valueType="num">
                                      <p:cBhvr>
                                        <p:cTn id="22" dur="1000" fill="hold"/>
                                        <p:tgtEl>
                                          <p:spTgt spid="164"/>
                                        </p:tgtEl>
                                        <p:attrNameLst>
                                          <p:attrName>ppt_x</p:attrName>
                                        </p:attrNameLst>
                                      </p:cBhvr>
                                      <p:tavLst>
                                        <p:tav tm="0">
                                          <p:val>
                                            <p:strVal val="#ppt_x"/>
                                          </p:val>
                                        </p:tav>
                                        <p:tav tm="100000">
                                          <p:val>
                                            <p:strVal val="#ppt_x"/>
                                          </p:val>
                                        </p:tav>
                                      </p:tavLst>
                                    </p:anim>
                                    <p:anim calcmode="lin" valueType="num">
                                      <p:cBhvr>
                                        <p:cTn id="23" dur="1000" fill="hold"/>
                                        <p:tgtEl>
                                          <p:spTgt spid="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1" grpId="3"/>
      <p:bldP build="whole" bldLvl="1" animBg="1" rev="0" advAuto="0" spid="164" grpId="4"/>
      <p:bldP build="whole" bldLvl="1" animBg="1" rev="0" advAuto="0" spid="158" grpId="2"/>
      <p:bldP build="whole" bldLvl="1" animBg="1" rev="0" advAuto="0" spid="152"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Raising up Godly Mentors"/>
          <p:cNvSpPr txBox="1"/>
          <p:nvPr/>
        </p:nvSpPr>
        <p:spPr>
          <a:xfrm>
            <a:off x="208909" y="1075461"/>
            <a:ext cx="10319005"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దైవిక సలహాదారులను పెంచడం</a:t>
            </a:r>
          </a:p>
        </p:txBody>
      </p:sp>
      <p:sp>
        <p:nvSpPr>
          <p:cNvPr id="172" name="D2: Reaching Beyond Mediocrity reveals the process to overcome.…"/>
          <p:cNvSpPr txBox="1"/>
          <p:nvPr/>
        </p:nvSpPr>
        <p:spPr>
          <a:xfrm>
            <a:off x="142596" y="2567389"/>
            <a:ext cx="12373392" cy="51904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95975" indent="-295975"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D2: </a:t>
            </a:r>
            <a:r>
              <a:rPr i="1">
                <a:latin typeface="+mn-lt"/>
                <a:ea typeface="+mn-ea"/>
                <a:cs typeface="+mn-cs"/>
                <a:sym typeface="Helvetica"/>
              </a:rPr>
              <a:t>చేరుతోంది దాటి సామాన్యత</a:t>
            </a:r>
            <a:r>
              <a:t> వెల్లడిస్తుంది </a:t>
            </a:r>
            <a:br/>
            <a:r>
              <a:t>అధిగమించడానికి ప్రక్రియ.</a:t>
            </a:r>
          </a:p>
          <a:p>
            <a:pPr marL="295975" indent="-295975"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దైవభక్తి గల గురువు/గురువును కనుగొనండి మేము చెడును అధిగమించామని ఎవరు నమ్ముతారు!</a:t>
            </a:r>
          </a:p>
          <a:p>
            <a:pPr marL="295975" indent="-295975"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సమయం తీసుకున్నప్పటికీ, మీరు కష్టపడే ప్రాంతాల్లో ఎదగండి. </a:t>
            </a:r>
          </a:p>
          <a:p>
            <a:pPr marL="295975" indent="-295975"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అధిగమించడం నేర్చుకోకుండా, సలహాదారులకు అందించే ఆశ యొక్క సందేశం లేదు కానీ అవిశ్వాసం మరియు కప్పిపుచ్చడం మాత్రమే.</a:t>
            </a:r>
          </a:p>
        </p:txBody>
      </p:sp>
      <p:grpSp>
        <p:nvGrpSpPr>
          <p:cNvPr id="175" name="Group"/>
          <p:cNvGrpSpPr/>
          <p:nvPr/>
        </p:nvGrpSpPr>
        <p:grpSpPr>
          <a:xfrm>
            <a:off x="1311277" y="8081407"/>
            <a:ext cx="10672393" cy="1487778"/>
            <a:chOff x="-1" y="-1"/>
            <a:chExt cx="10672391" cy="1487777"/>
          </a:xfrm>
        </p:grpSpPr>
        <p:sp>
          <p:nvSpPr>
            <p:cNvPr id="173" name="Rounded Rectangle"/>
            <p:cNvSpPr/>
            <p:nvPr/>
          </p:nvSpPr>
          <p:spPr>
            <a:xfrm>
              <a:off x="-2" y="-2"/>
              <a:ext cx="10672393" cy="1487779"/>
            </a:xfrm>
            <a:prstGeom prst="roundRect">
              <a:avLst>
                <a:gd name="adj" fmla="val 38462"/>
              </a:avLst>
            </a:prstGeom>
            <a:blipFill rotWithShape="1">
              <a:blip r:embed="rId2"/>
              <a:srcRect l="0" t="0" r="0" b="0"/>
              <a:tile tx="0" ty="0" sx="100000" sy="100000" flip="none" algn="tl"/>
            </a:blip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effectLst/>
                  <a:latin typeface="Helvetica Light"/>
                  <a:ea typeface="Helvetica Light"/>
                  <a:cs typeface="Helvetica Light"/>
                  <a:sym typeface="Helvetica Light"/>
                </a:defRPr>
              </a:pPr>
            </a:p>
          </p:txBody>
        </p:sp>
        <p:sp>
          <p:nvSpPr>
            <p:cNvPr id="174" name="The ‘victim’ mentality presupposes there is no way of winning."/>
            <p:cNvSpPr txBox="1"/>
            <p:nvPr/>
          </p:nvSpPr>
          <p:spPr>
            <a:xfrm>
              <a:off x="844386" y="10777"/>
              <a:ext cx="8983617" cy="146621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defRPr b="1" sz="3500"/>
              </a:lvl1pPr>
            </a:lstStyle>
            <a:p>
              <a:pPr>
                <a:defRPr>
                  <a:effectLst/>
                </a:defRPr>
              </a:pPr>
              <a:r>
                <a:t>‘బాధితుడు’ మనస్తత్వం గెలవడానికి మార్గం లేదని ఊహిస్తుంది. </a:t>
              </a:r>
            </a:p>
          </p:txBody>
        </p:sp>
      </p:grpSp>
      <p:pic>
        <p:nvPicPr>
          <p:cNvPr id="176" name="RBM-D2_Cover379.jpg" descr="RBM-D2_Cover379.jpg"/>
          <p:cNvPicPr>
            <a:picLocks noChangeAspect="1"/>
          </p:cNvPicPr>
          <p:nvPr/>
        </p:nvPicPr>
        <p:blipFill>
          <a:blip r:embed="rId3">
            <a:extLst/>
          </a:blip>
          <a:srcRect l="0" t="2496" r="0" b="2496"/>
          <a:stretch>
            <a:fillRect/>
          </a:stretch>
        </p:blipFill>
        <p:spPr>
          <a:xfrm>
            <a:off x="13668998" y="2009210"/>
            <a:ext cx="2635819" cy="3756290"/>
          </a:xfrm>
          <a:prstGeom prst="rect">
            <a:avLst/>
          </a:prstGeom>
          <a:ln w="12700">
            <a:miter lim="400000"/>
          </a:ln>
        </p:spPr>
      </p:pic>
      <p:sp>
        <p:nvSpPr>
          <p:cNvPr id="177" name="TextBox 1"/>
          <p:cNvSpPr txBox="1"/>
          <p:nvPr/>
        </p:nvSpPr>
        <p:spPr>
          <a:xfrm>
            <a:off x="12935991" y="8407762"/>
            <a:ext cx="10060328" cy="116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000">
                <a:solidFill>
                  <a:srgbClr val="EAD77B"/>
                </a:solidFill>
              </a:defRPr>
            </a:lvl1pPr>
          </a:lstStyle>
          <a:p>
            <a:pPr/>
            <a:r>
              <a:t>మామూలు స్థితికి చేరువైంది </a:t>
            </a:r>
          </a:p>
        </p:txBody>
      </p:sp>
      <p:sp>
        <p:nvSpPr>
          <p:cNvPr id="178" name="TextBox 2"/>
          <p:cNvSpPr txBox="1"/>
          <p:nvPr/>
        </p:nvSpPr>
        <p:spPr>
          <a:xfrm>
            <a:off x="10277281" y="2094875"/>
            <a:ext cx="2754795" cy="2362200"/>
          </a:xfrm>
          <a:prstGeom prst="rect">
            <a:avLst/>
          </a:prstGeom>
          <a:ln w="25400">
            <a:solidFill>
              <a:srgbClr val="428BD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4000">
                <a:solidFill>
                  <a:srgbClr val="45A4FC"/>
                </a:solidFill>
              </a:defRPr>
            </a:pPr>
            <a:r>
              <a:t>విశ్వాసం</a:t>
            </a:r>
            <a:endParaRPr>
              <a:solidFill>
                <a:srgbClr val="CCFCF9"/>
              </a:solidFill>
            </a:endParaRPr>
          </a:p>
          <a:p>
            <a:pPr>
              <a:defRPr b="1" sz="4000">
                <a:solidFill>
                  <a:srgbClr val="45A4FC"/>
                </a:solidFill>
              </a:defRPr>
            </a:pPr>
            <a:r>
              <a:t>శోధన </a:t>
            </a:r>
            <a:endParaRPr>
              <a:solidFill>
                <a:srgbClr val="CCFCF9"/>
              </a:solidFill>
            </a:endParaRPr>
          </a:p>
          <a:p>
            <a:pPr>
              <a:defRPr b="1" sz="4000">
                <a:solidFill>
                  <a:srgbClr val="45A4FC"/>
                </a:solidFill>
              </a:defRPr>
            </a:pPr>
            <a:r>
              <a:t>పై విజయం </a:t>
            </a:r>
          </a:p>
        </p:txBody>
      </p:sp>
      <p:sp>
        <p:nvSpPr>
          <p:cNvPr id="179" name="పాల్ జె బక్నుల్"/>
          <p:cNvSpPr txBox="1"/>
          <p:nvPr/>
        </p:nvSpPr>
        <p:spPr>
          <a:xfrm>
            <a:off x="13740606" y="7464269"/>
            <a:ext cx="2026209" cy="5156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400">
                <a:solidFill>
                  <a:srgbClr val="53585F"/>
                </a:solidFill>
              </a:defRPr>
            </a:lvl1pPr>
          </a:lstStyle>
          <a:p>
            <a:pPr/>
            <a:r>
              <a:t>పాల్ జె బక్నుల్</a:t>
            </a:r>
          </a:p>
        </p:txBody>
      </p:sp>
    </p:spTree>
  </p:cSld>
  <p:clrMapOvr>
    <a:masterClrMapping/>
  </p:clrMapOvr>
  <mc:AlternateContent xmlns:mc="http://schemas.openxmlformats.org/markup-compatibility/2006">
    <mc:Choice xmlns:p14="http://schemas.microsoft.com/office/powerpoint/2010/main" Requires="p14">
      <p:transition spd="slow" advClick="1" p14:dur="1200">
        <p:wipe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anim calcmode="lin" valueType="num">
                                      <p:cBhvr>
                                        <p:cTn id="7" dur="2500" fill="hold"/>
                                        <p:tgtEl>
                                          <p:spTgt spid="172">
                                            <p:bg/>
                                          </p:spTgt>
                                        </p:tgtEl>
                                        <p:attrNameLst>
                                          <p:attrName>ppt_x</p:attrName>
                                        </p:attrNameLst>
                                      </p:cBhvr>
                                      <p:tavLst>
                                        <p:tav tm="0">
                                          <p:val>
                                            <p:strVal val="#ppt_x"/>
                                          </p:val>
                                        </p:tav>
                                        <p:tav tm="100000">
                                          <p:val>
                                            <p:strVal val="#ppt_x"/>
                                          </p:val>
                                        </p:tav>
                                      </p:tavLst>
                                    </p:anim>
                                    <p:anim calcmode="lin" valueType="num">
                                      <p:cBhvr>
                                        <p:cTn id="8" dur="2500" fill="hold"/>
                                        <p:tgtEl>
                                          <p:spTgt spid="17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72">
                                            <p:txEl>
                                              <p:pRg st="0" end="0"/>
                                            </p:txEl>
                                          </p:spTgt>
                                        </p:tgtEl>
                                        <p:attrNameLst>
                                          <p:attrName>style.visibility</p:attrName>
                                        </p:attrNameLst>
                                      </p:cBhvr>
                                      <p:to>
                                        <p:strVal val="visible"/>
                                      </p:to>
                                    </p:set>
                                    <p:anim calcmode="lin" valueType="num">
                                      <p:cBhvr>
                                        <p:cTn id="11" dur="2500" fill="hold"/>
                                        <p:tgtEl>
                                          <p:spTgt spid="17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7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72">
                                            <p:txEl>
                                              <p:pRg st="1" end="1"/>
                                            </p:txEl>
                                          </p:spTgt>
                                        </p:tgtEl>
                                        <p:attrNameLst>
                                          <p:attrName>style.visibility</p:attrName>
                                        </p:attrNameLst>
                                      </p:cBhvr>
                                      <p:to>
                                        <p:strVal val="visible"/>
                                      </p:to>
                                    </p:set>
                                    <p:anim calcmode="lin" valueType="num">
                                      <p:cBhvr>
                                        <p:cTn id="16" dur="2500" fill="hold"/>
                                        <p:tgtEl>
                                          <p:spTgt spid="172">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7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72">
                                            <p:txEl>
                                              <p:pRg st="2" end="2"/>
                                            </p:txEl>
                                          </p:spTgt>
                                        </p:tgtEl>
                                        <p:attrNameLst>
                                          <p:attrName>style.visibility</p:attrName>
                                        </p:attrNameLst>
                                      </p:cBhvr>
                                      <p:to>
                                        <p:strVal val="visible"/>
                                      </p:to>
                                    </p:set>
                                    <p:anim calcmode="lin" valueType="num">
                                      <p:cBhvr>
                                        <p:cTn id="21" dur="2500" fill="hold"/>
                                        <p:tgtEl>
                                          <p:spTgt spid="172">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7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500"/>
                            </p:stCondLst>
                            <p:childTnLst>
                              <p:par>
                                <p:cTn id="24" presetClass="entr" nodeType="afterEffect" presetSubtype="8" presetID="2" grpId="2" fill="hold">
                                  <p:stCondLst>
                                    <p:cond delay="0"/>
                                  </p:stCondLst>
                                  <p:iterate type="el" backwards="0">
                                    <p:tmAbs val="0"/>
                                  </p:iterate>
                                  <p:childTnLst>
                                    <p:set>
                                      <p:cBhvr>
                                        <p:cTn id="25" fill="hold"/>
                                        <p:tgtEl>
                                          <p:spTgt spid="176"/>
                                        </p:tgtEl>
                                        <p:attrNameLst>
                                          <p:attrName>style.visibility</p:attrName>
                                        </p:attrNameLst>
                                      </p:cBhvr>
                                      <p:to>
                                        <p:strVal val="visible"/>
                                      </p:to>
                                    </p:set>
                                    <p:anim calcmode="lin" valueType="num">
                                      <p:cBhvr>
                                        <p:cTn id="26" dur="1000" fill="hold"/>
                                        <p:tgtEl>
                                          <p:spTgt spid="176"/>
                                        </p:tgtEl>
                                        <p:attrNameLst>
                                          <p:attrName>ppt_x</p:attrName>
                                        </p:attrNameLst>
                                      </p:cBhvr>
                                      <p:tavLst>
                                        <p:tav tm="0">
                                          <p:val>
                                            <p:strVal val="0-#ppt_w/2"/>
                                          </p:val>
                                        </p:tav>
                                        <p:tav tm="100000">
                                          <p:val>
                                            <p:strVal val="#ppt_x"/>
                                          </p:val>
                                        </p:tav>
                                      </p:tavLst>
                                    </p:anim>
                                    <p:anim calcmode="lin" valueType="num">
                                      <p:cBhvr>
                                        <p:cTn id="27" dur="1000" fill="hold"/>
                                        <p:tgtEl>
                                          <p:spTgt spid="17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1" fill="hold">
                                  <p:stCondLst>
                                    <p:cond delay="0"/>
                                  </p:stCondLst>
                                  <p:iterate type="el" backwards="0">
                                    <p:tmAbs val="0"/>
                                  </p:iterate>
                                  <p:childTnLst>
                                    <p:set>
                                      <p:cBhvr>
                                        <p:cTn id="31" fill="hold"/>
                                        <p:tgtEl>
                                          <p:spTgt spid="172">
                                            <p:txEl>
                                              <p:pRg st="3" end="3"/>
                                            </p:txEl>
                                          </p:spTgt>
                                        </p:tgtEl>
                                        <p:attrNameLst>
                                          <p:attrName>style.visibility</p:attrName>
                                        </p:attrNameLst>
                                      </p:cBhvr>
                                      <p:to>
                                        <p:strVal val="visible"/>
                                      </p:to>
                                    </p:set>
                                    <p:anim calcmode="lin" valueType="num">
                                      <p:cBhvr>
                                        <p:cTn id="32" dur="2500" fill="hold"/>
                                        <p:tgtEl>
                                          <p:spTgt spid="172">
                                            <p:txEl>
                                              <p:pRg st="3" end="3"/>
                                            </p:txEl>
                                          </p:spTgt>
                                        </p:tgtEl>
                                        <p:attrNameLst>
                                          <p:attrName>ppt_x</p:attrName>
                                        </p:attrNameLst>
                                      </p:cBhvr>
                                      <p:tavLst>
                                        <p:tav tm="0">
                                          <p:val>
                                            <p:strVal val="#ppt_x"/>
                                          </p:val>
                                        </p:tav>
                                        <p:tav tm="100000">
                                          <p:val>
                                            <p:strVal val="#ppt_x"/>
                                          </p:val>
                                        </p:tav>
                                      </p:tavLst>
                                    </p:anim>
                                    <p:anim calcmode="lin" valueType="num">
                                      <p:cBhvr>
                                        <p:cTn id="33" dur="2500" fill="hold"/>
                                        <p:tgtEl>
                                          <p:spTgt spid="172">
                                            <p:txEl>
                                              <p:pRg st="3" end="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Class="entr" nodeType="afterEffect" presetSubtype="5" presetID="19" grpId="3" fill="hold">
                                  <p:stCondLst>
                                    <p:cond delay="0"/>
                                  </p:stCondLst>
                                  <p:iterate type="el" backwards="0">
                                    <p:tmAbs val="0"/>
                                  </p:iterate>
                                  <p:childTnLst>
                                    <p:set>
                                      <p:cBhvr>
                                        <p:cTn id="36" fill="hold"/>
                                        <p:tgtEl>
                                          <p:spTgt spid="175"/>
                                        </p:tgtEl>
                                        <p:attrNameLst>
                                          <p:attrName>style.visibility</p:attrName>
                                        </p:attrNameLst>
                                      </p:cBhvr>
                                      <p:to>
                                        <p:strVal val="visible"/>
                                      </p:to>
                                    </p:set>
                                    <p:anim calcmode="lin" valueType="num">
                                      <p:cBhvr>
                                        <p:cTn id="37" dur="1000" fill="hold"/>
                                        <p:tgtEl>
                                          <p:spTgt spid="175"/>
                                        </p:tgtEl>
                                        <p:attrNameLst>
                                          <p:attrName>ppt_w</p:attrName>
                                        </p:attrNameLst>
                                      </p:cBhvr>
                                      <p:tavLst>
                                        <p:tav tm="0">
                                          <p:val>
                                            <p:strVal val="#ppt_w"/>
                                          </p:val>
                                        </p:tav>
                                        <p:tav tm="100000">
                                          <p:val>
                                            <p:strVal val="#ppt_w"/>
                                          </p:val>
                                        </p:tav>
                                      </p:tavLst>
                                    </p:anim>
                                    <p:anim calcmode="lin" valueType="num">
                                      <p:cBhvr>
                                        <p:cTn id="38" dur="1000" fill="hold"/>
                                        <p:tgtEl>
                                          <p:spTgt spid="175"/>
                                        </p:tgtEl>
                                        <p:attrNameLst>
                                          <p:attrName>ppt_h</p:attrName>
                                        </p:attrNameLst>
                                      </p:cBhvr>
                                      <p:tavLst>
                                        <p:tav tm="0" fmla="#ppt_h*sin(2.5*pi*$)">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P build="whole" bldLvl="1" animBg="1" rev="0" advAuto="0" spid="175" grpId="3"/>
      <p:bldP build="whole" bldLvl="1" animBg="1" rev="0" advAuto="0" spid="176"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Giving the Greater Vision"/>
          <p:cNvSpPr txBox="1"/>
          <p:nvPr/>
        </p:nvSpPr>
        <p:spPr>
          <a:xfrm>
            <a:off x="278477" y="1113549"/>
            <a:ext cx="8407909"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గొప్ప దృష్టి కలిగియుండుట</a:t>
            </a:r>
          </a:p>
        </p:txBody>
      </p:sp>
      <p:sp>
        <p:nvSpPr>
          <p:cNvPr id="182" name="The diagram helps teachers and disciples to see where they were, where they are, and where they are going.…"/>
          <p:cNvSpPr txBox="1"/>
          <p:nvPr/>
        </p:nvSpPr>
        <p:spPr>
          <a:xfrm>
            <a:off x="289589" y="2389775"/>
            <a:ext cx="12425622" cy="73698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95974" indent="-295974"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రేఖాచిత్రం ఉపాధ్యాయులు మరియు శిష్యులు ఎక్కడ ఉన్నారు, వారు ఎక్కడ ఉన్నారు మరియు ఎక్కడికి వెళ్తున్నారు అని చూడడానికి సహాయపడుతుంది.</a:t>
            </a:r>
          </a:p>
          <a:p>
            <a:pPr marL="295974" indent="-295974"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డ్రగ్స్ మరియు కౌన్సెలర్లు పశ్చాత్తాపం మరియు పెరుగుదల యొక్క విశ్వాసాన్ని బలహీనపరిచారు.</a:t>
            </a:r>
          </a:p>
          <a:p>
            <a:pPr marL="295974" indent="-295974"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ప్రతి దశలో దేవుని పని లేకుండా, మనం పూర్తి పరిపక్వత యొక్క అంతిమ లక్ష్యాన్ని చేరుకోలేము.</a:t>
            </a:r>
          </a:p>
          <a:p>
            <a:pPr marL="295974" indent="-295974"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దేవుని పనిపై మనకున్న విశ్వాసం (మన కోసం లేదా ఇతరుల కోసం) వదులుకోకుండా చేస్తుంది.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anim calcmode="lin" valueType="num">
                                      <p:cBhvr>
                                        <p:cTn id="7" dur="2500" fill="hold"/>
                                        <p:tgtEl>
                                          <p:spTgt spid="182">
                                            <p:bg/>
                                          </p:spTgt>
                                        </p:tgtEl>
                                        <p:attrNameLst>
                                          <p:attrName>ppt_x</p:attrName>
                                        </p:attrNameLst>
                                      </p:cBhvr>
                                      <p:tavLst>
                                        <p:tav tm="0">
                                          <p:val>
                                            <p:strVal val="#ppt_x"/>
                                          </p:val>
                                        </p:tav>
                                        <p:tav tm="100000">
                                          <p:val>
                                            <p:strVal val="#ppt_x"/>
                                          </p:val>
                                        </p:tav>
                                      </p:tavLst>
                                    </p:anim>
                                    <p:anim calcmode="lin" valueType="num">
                                      <p:cBhvr>
                                        <p:cTn id="8" dur="2500" fill="hold"/>
                                        <p:tgtEl>
                                          <p:spTgt spid="18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182">
                                            <p:txEl>
                                              <p:pRg st="0" end="0"/>
                                            </p:txEl>
                                          </p:spTgt>
                                        </p:tgtEl>
                                        <p:attrNameLst>
                                          <p:attrName>style.visibility</p:attrName>
                                        </p:attrNameLst>
                                      </p:cBhvr>
                                      <p:to>
                                        <p:strVal val="visible"/>
                                      </p:to>
                                    </p:set>
                                    <p:anim calcmode="lin" valueType="num">
                                      <p:cBhvr>
                                        <p:cTn id="11" dur="25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18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182">
                                            <p:txEl>
                                              <p:pRg st="1" end="1"/>
                                            </p:txEl>
                                          </p:spTgt>
                                        </p:tgtEl>
                                        <p:attrNameLst>
                                          <p:attrName>style.visibility</p:attrName>
                                        </p:attrNameLst>
                                      </p:cBhvr>
                                      <p:to>
                                        <p:strVal val="visible"/>
                                      </p:to>
                                    </p:set>
                                    <p:anim calcmode="lin" valueType="num">
                                      <p:cBhvr>
                                        <p:cTn id="16" dur="2500" fill="hold"/>
                                        <p:tgtEl>
                                          <p:spTgt spid="182">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18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182">
                                            <p:txEl>
                                              <p:pRg st="2" end="2"/>
                                            </p:txEl>
                                          </p:spTgt>
                                        </p:tgtEl>
                                        <p:attrNameLst>
                                          <p:attrName>style.visibility</p:attrName>
                                        </p:attrNameLst>
                                      </p:cBhvr>
                                      <p:to>
                                        <p:strVal val="visible"/>
                                      </p:to>
                                    </p:set>
                                    <p:anim calcmode="lin" valueType="num">
                                      <p:cBhvr>
                                        <p:cTn id="21" dur="2500" fill="hold"/>
                                        <p:tgtEl>
                                          <p:spTgt spid="182">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1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182">
                                            <p:txEl>
                                              <p:pRg st="3" end="3"/>
                                            </p:txEl>
                                          </p:spTgt>
                                        </p:tgtEl>
                                        <p:attrNameLst>
                                          <p:attrName>style.visibility</p:attrName>
                                        </p:attrNameLst>
                                      </p:cBhvr>
                                      <p:to>
                                        <p:strVal val="visible"/>
                                      </p:to>
                                    </p:set>
                                    <p:anim calcmode="lin" valueType="num">
                                      <p:cBhvr>
                                        <p:cTn id="27" dur="2500" fill="hold"/>
                                        <p:tgtEl>
                                          <p:spTgt spid="182">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18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Young believers have a different growth trajectory than new believers.…"/>
          <p:cNvSpPr txBox="1"/>
          <p:nvPr/>
        </p:nvSpPr>
        <p:spPr>
          <a:xfrm>
            <a:off x="44553" y="2263932"/>
            <a:ext cx="12915694" cy="74828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594854" indent="-594854"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యువ విశ్వాసులు కొత్త విశ్వాసుల కంటే భిన్నమైన వృద్ధి పథాన్ని కలిగి ఉన్నారు.</a:t>
            </a:r>
          </a:p>
          <a:p>
            <a:pPr marL="594854" indent="-594854"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యువ విశ్వాసి దేవుని వాక్యంలో తనను తాను పెంపొందించుకోవడం ద్వారా వివిధ రకాల శోధనలను అధిగమిస్తాడు.</a:t>
            </a:r>
          </a:p>
          <a:p>
            <a:pPr marL="594854" indent="-594854"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చర్చిలో ఒక సంక్షోభం ఉంది, ఎందుకంటే పాత విశ్వాసులు ప్రతి టెంప్టేషన్‌ను అధిగమించగలరని ఒప్పించలేదు.</a:t>
            </a:r>
          </a:p>
          <a:p>
            <a:pPr marL="594854" indent="-594854"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శోధనను అధిగమించకుండా, విశ్వాసులు ఇతరులకు ఎలా అధిగమించాలో బోధించలేరు, అవిశ్వాసులను మోస్తరు స్థితిలోకి వదిలివేస్తారు.</a:t>
            </a:r>
          </a:p>
        </p:txBody>
      </p:sp>
      <p:grpSp>
        <p:nvGrpSpPr>
          <p:cNvPr id="187" name="Group"/>
          <p:cNvGrpSpPr/>
          <p:nvPr/>
        </p:nvGrpSpPr>
        <p:grpSpPr>
          <a:xfrm>
            <a:off x="3347935" y="1273136"/>
            <a:ext cx="6308932" cy="1168400"/>
            <a:chOff x="0" y="0"/>
            <a:chExt cx="6308930" cy="1168399"/>
          </a:xfrm>
        </p:grpSpPr>
        <p:sp>
          <p:nvSpPr>
            <p:cNvPr id="185" name="Rounded Rectangle"/>
            <p:cNvSpPr/>
            <p:nvPr/>
          </p:nvSpPr>
          <p:spPr>
            <a:xfrm>
              <a:off x="0" y="34770"/>
              <a:ext cx="6308931" cy="986141"/>
            </a:xfrm>
            <a:prstGeom prst="roundRect">
              <a:avLst>
                <a:gd name="adj" fmla="val 19318"/>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effectLst/>
                  <a:latin typeface="Times New Roman"/>
                  <a:ea typeface="Times New Roman"/>
                  <a:cs typeface="Times New Roman"/>
                  <a:sym typeface="Times New Roman"/>
                </a:defRPr>
              </a:pPr>
            </a:p>
          </p:txBody>
        </p:sp>
        <p:sp>
          <p:nvSpPr>
            <p:cNvPr id="186" name="Our Lessons"/>
            <p:cNvSpPr txBox="1"/>
            <p:nvPr/>
          </p:nvSpPr>
          <p:spPr>
            <a:xfrm>
              <a:off x="1135163" y="-2"/>
              <a:ext cx="4038601" cy="1168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మా పాఠాలు</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84">
                                            <p:bg/>
                                          </p:spTgt>
                                        </p:tgtEl>
                                        <p:attrNameLst>
                                          <p:attrName>style.visibility</p:attrName>
                                        </p:attrNameLst>
                                      </p:cBhvr>
                                      <p:to>
                                        <p:strVal val="visible"/>
                                      </p:to>
                                    </p:set>
                                    <p:anim calcmode="lin" valueType="num">
                                      <p:cBhvr>
                                        <p:cTn id="7" dur="2750" fill="hold"/>
                                        <p:tgtEl>
                                          <p:spTgt spid="184">
                                            <p:bg/>
                                          </p:spTgt>
                                        </p:tgtEl>
                                        <p:attrNameLst>
                                          <p:attrName>ppt_x</p:attrName>
                                        </p:attrNameLst>
                                      </p:cBhvr>
                                      <p:tavLst>
                                        <p:tav tm="0">
                                          <p:val>
                                            <p:strVal val="0-#ppt_w/2"/>
                                          </p:val>
                                        </p:tav>
                                        <p:tav tm="100000">
                                          <p:val>
                                            <p:strVal val="#ppt_x"/>
                                          </p:val>
                                        </p:tav>
                                      </p:tavLst>
                                    </p:anim>
                                    <p:anim calcmode="lin" valueType="num">
                                      <p:cBhvr>
                                        <p:cTn id="8" dur="2750" fill="hold"/>
                                        <p:tgtEl>
                                          <p:spTgt spid="184">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84">
                                            <p:txEl>
                                              <p:pRg st="0" end="0"/>
                                            </p:txEl>
                                          </p:spTgt>
                                        </p:tgtEl>
                                        <p:attrNameLst>
                                          <p:attrName>style.visibility</p:attrName>
                                        </p:attrNameLst>
                                      </p:cBhvr>
                                      <p:to>
                                        <p:strVal val="visible"/>
                                      </p:to>
                                    </p:set>
                                    <p:anim calcmode="lin" valueType="num">
                                      <p:cBhvr>
                                        <p:cTn id="11" dur="2750" fill="hold"/>
                                        <p:tgtEl>
                                          <p:spTgt spid="184">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18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184">
                                            <p:txEl>
                                              <p:pRg st="1" end="1"/>
                                            </p:txEl>
                                          </p:spTgt>
                                        </p:tgtEl>
                                        <p:attrNameLst>
                                          <p:attrName>style.visibility</p:attrName>
                                        </p:attrNameLst>
                                      </p:cBhvr>
                                      <p:to>
                                        <p:strVal val="visible"/>
                                      </p:to>
                                    </p:set>
                                    <p:anim calcmode="lin" valueType="num">
                                      <p:cBhvr>
                                        <p:cTn id="16" dur="2750" fill="hold"/>
                                        <p:tgtEl>
                                          <p:spTgt spid="184">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18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Class="entr" nodeType="afterEffect" presetSubtype="8" presetID="2" grpId="1" fill="hold">
                                  <p:stCondLst>
                                    <p:cond delay="0"/>
                                  </p:stCondLst>
                                  <p:iterate type="el" backwards="0">
                                    <p:tmAbs val="0"/>
                                  </p:iterate>
                                  <p:childTnLst>
                                    <p:set>
                                      <p:cBhvr>
                                        <p:cTn id="20" fill="hold"/>
                                        <p:tgtEl>
                                          <p:spTgt spid="184">
                                            <p:txEl>
                                              <p:pRg st="2" end="2"/>
                                            </p:txEl>
                                          </p:spTgt>
                                        </p:tgtEl>
                                        <p:attrNameLst>
                                          <p:attrName>style.visibility</p:attrName>
                                        </p:attrNameLst>
                                      </p:cBhvr>
                                      <p:to>
                                        <p:strVal val="visible"/>
                                      </p:to>
                                    </p:set>
                                    <p:anim calcmode="lin" valueType="num">
                                      <p:cBhvr>
                                        <p:cTn id="21" dur="2750" fill="hold"/>
                                        <p:tgtEl>
                                          <p:spTgt spid="184">
                                            <p:txEl>
                                              <p:pRg st="2" end="2"/>
                                            </p:txEl>
                                          </p:spTgt>
                                        </p:tgtEl>
                                        <p:attrNameLst>
                                          <p:attrName>ppt_x</p:attrName>
                                        </p:attrNameLst>
                                      </p:cBhvr>
                                      <p:tavLst>
                                        <p:tav tm="0">
                                          <p:val>
                                            <p:strVal val="0-#ppt_w/2"/>
                                          </p:val>
                                        </p:tav>
                                        <p:tav tm="100000">
                                          <p:val>
                                            <p:strVal val="#ppt_x"/>
                                          </p:val>
                                        </p:tav>
                                      </p:tavLst>
                                    </p:anim>
                                    <p:anim calcmode="lin" valueType="num">
                                      <p:cBhvr>
                                        <p:cTn id="22" dur="2750" fill="hold"/>
                                        <p:tgtEl>
                                          <p:spTgt spid="1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1" fill="hold">
                                  <p:stCondLst>
                                    <p:cond delay="0"/>
                                  </p:stCondLst>
                                  <p:iterate type="el" backwards="0">
                                    <p:tmAbs val="0"/>
                                  </p:iterate>
                                  <p:childTnLst>
                                    <p:set>
                                      <p:cBhvr>
                                        <p:cTn id="26" fill="hold"/>
                                        <p:tgtEl>
                                          <p:spTgt spid="184">
                                            <p:txEl>
                                              <p:pRg st="3" end="3"/>
                                            </p:txEl>
                                          </p:spTgt>
                                        </p:tgtEl>
                                        <p:attrNameLst>
                                          <p:attrName>style.visibility</p:attrName>
                                        </p:attrNameLst>
                                      </p:cBhvr>
                                      <p:to>
                                        <p:strVal val="visible"/>
                                      </p:to>
                                    </p:set>
                                    <p:anim calcmode="lin" valueType="num">
                                      <p:cBhvr>
                                        <p:cTn id="27" dur="2750" fill="hold"/>
                                        <p:tgtEl>
                                          <p:spTgt spid="184">
                                            <p:txEl>
                                              <p:pRg st="3" end="3"/>
                                            </p:txEl>
                                          </p:spTgt>
                                        </p:tgtEl>
                                        <p:attrNameLst>
                                          <p:attrName>ppt_x</p:attrName>
                                        </p:attrNameLst>
                                      </p:cBhvr>
                                      <p:tavLst>
                                        <p:tav tm="0">
                                          <p:val>
                                            <p:strVal val="0-#ppt_w/2"/>
                                          </p:val>
                                        </p:tav>
                                        <p:tav tm="100000">
                                          <p:val>
                                            <p:strVal val="#ppt_x"/>
                                          </p:val>
                                        </p:tav>
                                      </p:tavLst>
                                    </p:anim>
                                    <p:anim calcmode="lin" valueType="num">
                                      <p:cBhvr>
                                        <p:cTn id="28" dur="2750" fill="hold"/>
                                        <p:tgtEl>
                                          <p:spTgt spid="18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4"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 name="The Life Core"/>
          <p:cNvSpPr txBox="1"/>
          <p:nvPr/>
        </p:nvSpPr>
        <p:spPr>
          <a:xfrm>
            <a:off x="325118" y="-124884"/>
            <a:ext cx="12399660" cy="2781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50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ప్రధానం</a:t>
            </a:r>
          </a:p>
        </p:txBody>
      </p:sp>
      <p:sp>
        <p:nvSpPr>
          <p:cNvPr id="51" name="Rounded Rectangle"/>
          <p:cNvSpPr/>
          <p:nvPr/>
        </p:nvSpPr>
        <p:spPr>
          <a:xfrm>
            <a:off x="1291772" y="5906199"/>
            <a:ext cx="10238376" cy="986144"/>
          </a:xfrm>
          <a:prstGeom prst="roundRect">
            <a:avLst>
              <a:gd name="adj" fmla="val 19318"/>
            </a:avLst>
          </a:prstGeom>
          <a:ln w="50800">
            <a:solidFill>
              <a:srgbClr val="FFFFFF"/>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effectLst/>
                <a:latin typeface="Helvetica Light"/>
                <a:ea typeface="Helvetica Light"/>
                <a:cs typeface="Helvetica Light"/>
                <a:sym typeface="Helvetica Light"/>
              </a:defRPr>
            </a:pPr>
          </a:p>
        </p:txBody>
      </p:sp>
      <p:sp>
        <p:nvSpPr>
          <p:cNvPr id="52" name="కనుగొనండి ప్రధానం జీవితం ప్రధానం…"/>
          <p:cNvSpPr txBox="1"/>
          <p:nvPr/>
        </p:nvSpPr>
        <p:spPr>
          <a:xfrm>
            <a:off x="1602580" y="2642562"/>
            <a:ext cx="9844737" cy="5751069"/>
          </a:xfrm>
          <a:prstGeom prst="rect">
            <a:avLst/>
          </a:prstGeom>
          <a:ln w="12700">
            <a:miter lim="400000"/>
          </a:ln>
          <a:effectLst>
            <a:outerShdw sx="100000" sy="100000" kx="0" ky="0" algn="b" rotWithShape="0" blurRad="63500" dist="72062" dir="2732947">
              <a:srgbClr val="000000">
                <a:alpha val="90572"/>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40000"/>
              </a:lnSpc>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effectLst/>
                <a:latin typeface="Times New Roman"/>
                <a:ea typeface="Times New Roman"/>
                <a:cs typeface="Times New Roman"/>
                <a:sym typeface="Times New Roman"/>
              </a:defRPr>
            </a:pPr>
            <a:r>
              <a:t>కనుగొనండి ప్రధానం జీవితం ప్రధానం</a:t>
            </a:r>
          </a:p>
          <a:p>
            <a:pPr algn="l" defTabSz="457200">
              <a:lnSpc>
                <a:spcPct val="140000"/>
              </a:lnSpc>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effectLst/>
                <a:latin typeface="Times New Roman"/>
                <a:ea typeface="Times New Roman"/>
                <a:cs typeface="Times New Roman"/>
                <a:sym typeface="Times New Roman"/>
              </a:defRPr>
            </a:pPr>
            <a:r>
              <a:t>మెచ్చుకోండి ప్రధానాని జీవిత ప్రధానాని</a:t>
            </a:r>
          </a:p>
          <a:p>
            <a:pPr algn="l" defTabSz="457200">
              <a:lnSpc>
                <a:spcPct val="140000"/>
              </a:lnSpc>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effectLst/>
                <a:latin typeface="Times New Roman"/>
                <a:ea typeface="Times New Roman"/>
                <a:cs typeface="Times New Roman"/>
                <a:sym typeface="Times New Roman"/>
              </a:defRPr>
            </a:pPr>
            <a:r>
              <a:t>సాధన చెయ్యండి  జీవితం ప్రధానాన్ని</a:t>
            </a:r>
          </a:p>
          <a:p>
            <a:pPr algn="l" defTabSz="457200">
              <a:lnSpc>
                <a:spcPct val="140000"/>
              </a:lnSpc>
              <a:spcBef>
                <a:spcPts val="27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effectLst/>
                <a:latin typeface="Times New Roman"/>
                <a:ea typeface="Times New Roman"/>
                <a:cs typeface="Times New Roman"/>
                <a:sym typeface="Times New Roman"/>
              </a:defRPr>
            </a:pPr>
            <a:r>
              <a:t>అమలు చేయండి జీవిత ప్రధానాన్నన్ని</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51"/>
                                        </p:tgtEl>
                                        <p:attrNameLst>
                                          <p:attrName>style.visibility</p:attrName>
                                        </p:attrNameLst>
                                      </p:cBhvr>
                                      <p:to>
                                        <p:strVal val="visible"/>
                                      </p:to>
                                    </p:set>
                                    <p:anim calcmode="lin" valueType="num">
                                      <p:cBhvr>
                                        <p:cTn id="7" dur="1750" fill="hold"/>
                                        <p:tgtEl>
                                          <p:spTgt spid="51"/>
                                        </p:tgtEl>
                                        <p:attrNameLst>
                                          <p:attrName>ppt_w</p:attrName>
                                        </p:attrNameLst>
                                      </p:cBhvr>
                                      <p:tavLst>
                                        <p:tav tm="0">
                                          <p:val>
                                            <p:strVal val="4*#ppt_w"/>
                                          </p:val>
                                        </p:tav>
                                        <p:tav tm="100000">
                                          <p:val>
                                            <p:strVal val="#ppt_w"/>
                                          </p:val>
                                        </p:tav>
                                      </p:tavLst>
                                    </p:anim>
                                    <p:anim calcmode="lin" valueType="num">
                                      <p:cBhvr>
                                        <p:cTn id="8" dur="1750" fill="hold"/>
                                        <p:tgtEl>
                                          <p:spTgt spid="5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extBox 7"/>
          <p:cNvSpPr txBox="1"/>
          <p:nvPr/>
        </p:nvSpPr>
        <p:spPr>
          <a:xfrm>
            <a:off x="65829" y="4743274"/>
            <a:ext cx="12873143" cy="3257297"/>
          </a:xfrm>
          <a:prstGeom prst="rect">
            <a:avLst/>
          </a:prstGeom>
          <a:ln w="12700">
            <a:miter lim="400000"/>
          </a:ln>
          <a:effectLst>
            <a:outerShdw sx="100000" sy="100000" kx="0" ky="0" algn="b" rotWithShape="0" blurRad="101600" dist="44584" dir="7082051">
              <a:srgbClr val="000000">
                <a:alpha val="99075"/>
              </a:srgbClr>
            </a:outerShdw>
          </a:effectLst>
          <a:extLst>
            <a:ext uri="{C572A759-6A51-4108-AA02-DFA0A04FC94B}">
              <ma14:wrappingTextBoxFlag xmlns:ma14="http://schemas.microsoft.com/office/mac/drawingml/2011/main" val="1"/>
            </a:ext>
          </a:extLst>
        </p:spPr>
        <p:txBody>
          <a:bodyPr lIns="0" tIns="0" rIns="0" bIns="0">
            <a:spAutoFit/>
          </a:bodyPr>
          <a:lstStyle>
            <a:lvl1pPr defTabSz="1219200">
              <a:lnSpc>
                <a:spcPct val="120000"/>
              </a:lnSpc>
              <a:defRPr sz="8100">
                <a:solidFill>
                  <a:srgbClr val="CDDADB"/>
                </a:solidFill>
                <a:latin typeface="Helvetica Condensed Medium"/>
                <a:ea typeface="Helvetica Condensed Medium"/>
                <a:cs typeface="Helvetica Condensed Medium"/>
                <a:sym typeface="Helvetica Condensed Medium"/>
              </a:defRPr>
            </a:lvl1pPr>
          </a:lstStyle>
          <a:p>
            <a:pPr>
              <a:defRPr>
                <a:effectLst/>
              </a:defRPr>
            </a:pPr>
            <a:r>
              <a:t>సన్నద్ధం చేయూ-యవ్వన విశ్వాసులు</a:t>
            </a:r>
          </a:p>
        </p:txBody>
      </p:sp>
      <p:sp>
        <p:nvSpPr>
          <p:cNvPr id="190" name="The Life Core"/>
          <p:cNvSpPr txBox="1"/>
          <p:nvPr/>
        </p:nvSpPr>
        <p:spPr>
          <a:xfrm>
            <a:off x="-2105028" y="-78213"/>
            <a:ext cx="17214856" cy="2482426"/>
          </a:xfrm>
          <a:prstGeom prst="rect">
            <a:avLst/>
          </a:prstGeom>
          <a:ln w="12700">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lIns="67733" tIns="67733" rIns="67733" bIns="67733" anchor="ctr">
            <a:spAutoFit/>
          </a:bodyPr>
          <a:lstStyle>
            <a:lvl1pPr defTabSz="609600">
              <a:spcBef>
                <a:spcPts val="36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b="1" sz="132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మూలము</a:t>
            </a:r>
          </a:p>
        </p:txBody>
      </p:sp>
      <p:grpSp>
        <p:nvGrpSpPr>
          <p:cNvPr id="194" name="Group"/>
          <p:cNvGrpSpPr/>
          <p:nvPr/>
        </p:nvGrpSpPr>
        <p:grpSpPr>
          <a:xfrm>
            <a:off x="355728" y="2055302"/>
            <a:ext cx="12293344" cy="1033347"/>
            <a:chOff x="0" y="0"/>
            <a:chExt cx="12293343" cy="1033345"/>
          </a:xfrm>
        </p:grpSpPr>
        <p:sp>
          <p:nvSpPr>
            <p:cNvPr id="191" name="Our Limitations"/>
            <p:cNvSpPr txBox="1"/>
            <p:nvPr/>
          </p:nvSpPr>
          <p:spPr>
            <a:xfrm>
              <a:off x="223052" y="0"/>
              <a:ext cx="11942779" cy="905086"/>
            </a:xfrm>
            <a:prstGeom prst="rect">
              <a:avLst/>
            </a:prstGeom>
            <a:noFill/>
            <a:ln w="12700" cap="flat">
              <a:noFill/>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defTabSz="609600">
                <a:lnSpc>
                  <a:spcPct val="110000"/>
                </a:lnSpc>
                <a:spcBef>
                  <a:spcPts val="21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spc="-88" sz="4400">
                  <a:solidFill>
                    <a:srgbClr val="B6CCDB"/>
                  </a:solidFill>
                  <a:latin typeface="Helvetica Condensed Medium"/>
                  <a:ea typeface="Helvetica Condensed Medium"/>
                  <a:cs typeface="Helvetica Condensed Medium"/>
                  <a:sym typeface="Helvetica Condensed Medium"/>
                </a:defRPr>
              </a:lvl1pPr>
            </a:lstStyle>
            <a:p>
              <a:pPr>
                <a:defRPr>
                  <a:effectLst/>
                </a:defRPr>
              </a:pPr>
              <a:r>
                <a:t> కనుగొనడం - గొప్ప శిక్షణ యొక్క హృదయం కనుగొనడం</a:t>
              </a:r>
            </a:p>
          </p:txBody>
        </p:sp>
        <p:sp>
          <p:nvSpPr>
            <p:cNvPr id="192" name="Line"/>
            <p:cNvSpPr/>
            <p:nvPr/>
          </p:nvSpPr>
          <p:spPr>
            <a:xfrm>
              <a:off x="-1" y="17822"/>
              <a:ext cx="12197801" cy="2"/>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45718" tIns="45718" rIns="45718" bIns="45718" numCol="1" anchor="t">
              <a:noAutofit/>
            </a:bodyPr>
            <a:lstStyle/>
            <a:p>
              <a:pPr/>
            </a:p>
          </p:txBody>
        </p:sp>
        <p:sp>
          <p:nvSpPr>
            <p:cNvPr id="193" name="Line"/>
            <p:cNvSpPr/>
            <p:nvPr/>
          </p:nvSpPr>
          <p:spPr>
            <a:xfrm>
              <a:off x="95541" y="1033344"/>
              <a:ext cx="12197802" cy="2"/>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45718" tIns="45718" rIns="45718" bIns="45718"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8" name="Group"/>
          <p:cNvGrpSpPr/>
          <p:nvPr/>
        </p:nvGrpSpPr>
        <p:grpSpPr>
          <a:xfrm>
            <a:off x="7924261" y="2439717"/>
            <a:ext cx="5361867" cy="4874167"/>
            <a:chOff x="0" y="0"/>
            <a:chExt cx="5361866" cy="4874166"/>
          </a:xfrm>
        </p:grpSpPr>
        <p:pic>
          <p:nvPicPr>
            <p:cNvPr id="196" name="Establish-hope.jpg" descr="Establish-hope.jpg"/>
            <p:cNvPicPr>
              <a:picLocks noChangeAspect="1"/>
            </p:cNvPicPr>
            <p:nvPr/>
          </p:nvPicPr>
          <p:blipFill>
            <a:blip r:embed="rId2">
              <a:extLst/>
            </a:blip>
            <a:stretch>
              <a:fillRect/>
            </a:stretch>
          </p:blipFill>
          <p:spPr>
            <a:xfrm>
              <a:off x="-1" y="1761770"/>
              <a:ext cx="5361868" cy="3112397"/>
            </a:xfrm>
            <a:prstGeom prst="rect">
              <a:avLst/>
            </a:prstGeom>
            <a:ln w="12700" cap="flat">
              <a:noFill/>
              <a:miter lim="400000"/>
            </a:ln>
            <a:effectLst/>
          </p:spPr>
        </p:pic>
        <p:sp>
          <p:nvSpPr>
            <p:cNvPr id="197" name="TextBox 1"/>
            <p:cNvSpPr txBox="1"/>
            <p:nvPr/>
          </p:nvSpPr>
          <p:spPr>
            <a:xfrm>
              <a:off x="282279" y="0"/>
              <a:ext cx="4797309" cy="19013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90000"/>
                </a:lnSpc>
                <a:defRPr b="1" sz="5100">
                  <a:solidFill>
                    <a:srgbClr val="6E5F11"/>
                  </a:solidFill>
                </a:defRPr>
              </a:lvl1pPr>
            </a:lstStyle>
            <a:p>
              <a:pPr/>
              <a:r>
                <a:t>ఆశను స్థాపించడం</a:t>
              </a:r>
            </a:p>
          </p:txBody>
        </p:sp>
      </p:grpSp>
      <p:sp>
        <p:nvSpPr>
          <p:cNvPr id="199" name="Equipping Young Believers"/>
          <p:cNvSpPr txBox="1"/>
          <p:nvPr/>
        </p:nvSpPr>
        <p:spPr>
          <a:xfrm>
            <a:off x="155449" y="1182818"/>
            <a:ext cx="12693902" cy="116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యువ విశ్వాసులను సన్నద్ధం చేయడం</a:t>
            </a:r>
          </a:p>
        </p:txBody>
      </p:sp>
      <p:sp>
        <p:nvSpPr>
          <p:cNvPr id="200" name="Every child will grow up…"/>
          <p:cNvSpPr txBox="1"/>
          <p:nvPr/>
        </p:nvSpPr>
        <p:spPr>
          <a:xfrm>
            <a:off x="222982" y="2314236"/>
            <a:ext cx="10230264" cy="74663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4656" indent="-404656"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ప్రతి బిడ్డ పెరుగుతుంది</a:t>
            </a:r>
          </a:p>
          <a:p>
            <a:pPr marL="404656" indent="-404656"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కానీ చాలామంది అపార్థాలతో ఉన్నారు</a:t>
            </a:r>
          </a:p>
          <a:p>
            <a:pPr marL="404656" indent="-404656"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తప్పు నిర్ధారణలు</a:t>
            </a:r>
          </a:p>
          <a:p>
            <a:pPr marL="404656" indent="-404656"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చాలామంది తమకు సహాయం </a:t>
            </a:r>
            <a:br/>
            <a:r>
              <a:t>చేయడానికి వేదాంతశాస్త్రం వైపు </a:t>
            </a:r>
            <a:br/>
            <a:r>
              <a:t>చూస్తారు, కానీ వారికి దేవుని వాక్యం అవసరం.</a:t>
            </a:r>
          </a:p>
          <a:p>
            <a:pPr marL="404656" indent="-404656" algn="l" defTabSz="457200">
              <a:spcBef>
                <a:spcPts val="2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అవసరమైన శిక్షణ తరచుగా లేదు (సెమినరీ కాదు).</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00">
                                            <p:bg/>
                                          </p:spTgt>
                                        </p:tgtEl>
                                        <p:attrNameLst>
                                          <p:attrName>style.visibility</p:attrName>
                                        </p:attrNameLst>
                                      </p:cBhvr>
                                      <p:to>
                                        <p:strVal val="visible"/>
                                      </p:to>
                                    </p:set>
                                    <p:anim calcmode="lin" valueType="num">
                                      <p:cBhvr>
                                        <p:cTn id="7" dur="2500" fill="hold"/>
                                        <p:tgtEl>
                                          <p:spTgt spid="200">
                                            <p:bg/>
                                          </p:spTgt>
                                        </p:tgtEl>
                                        <p:attrNameLst>
                                          <p:attrName>ppt_x</p:attrName>
                                        </p:attrNameLst>
                                      </p:cBhvr>
                                      <p:tavLst>
                                        <p:tav tm="0">
                                          <p:val>
                                            <p:strVal val="#ppt_x"/>
                                          </p:val>
                                        </p:tav>
                                        <p:tav tm="100000">
                                          <p:val>
                                            <p:strVal val="#ppt_x"/>
                                          </p:val>
                                        </p:tav>
                                      </p:tavLst>
                                    </p:anim>
                                    <p:anim calcmode="lin" valueType="num">
                                      <p:cBhvr>
                                        <p:cTn id="8" dur="2500" fill="hold"/>
                                        <p:tgtEl>
                                          <p:spTgt spid="20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00">
                                            <p:txEl>
                                              <p:pRg st="0" end="0"/>
                                            </p:txEl>
                                          </p:spTgt>
                                        </p:tgtEl>
                                        <p:attrNameLst>
                                          <p:attrName>style.visibility</p:attrName>
                                        </p:attrNameLst>
                                      </p:cBhvr>
                                      <p:to>
                                        <p:strVal val="visible"/>
                                      </p:to>
                                    </p:set>
                                    <p:anim calcmode="lin" valueType="num">
                                      <p:cBhvr>
                                        <p:cTn id="11" dur="2500" fill="hold"/>
                                        <p:tgtEl>
                                          <p:spTgt spid="200">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20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200">
                                            <p:txEl>
                                              <p:pRg st="1" end="1"/>
                                            </p:txEl>
                                          </p:spTgt>
                                        </p:tgtEl>
                                        <p:attrNameLst>
                                          <p:attrName>style.visibility</p:attrName>
                                        </p:attrNameLst>
                                      </p:cBhvr>
                                      <p:to>
                                        <p:strVal val="visible"/>
                                      </p:to>
                                    </p:set>
                                    <p:anim calcmode="lin" valueType="num">
                                      <p:cBhvr>
                                        <p:cTn id="16" dur="2500" fill="hold"/>
                                        <p:tgtEl>
                                          <p:spTgt spid="200">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200">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200">
                                            <p:txEl>
                                              <p:pRg st="2" end="2"/>
                                            </p:txEl>
                                          </p:spTgt>
                                        </p:tgtEl>
                                        <p:attrNameLst>
                                          <p:attrName>style.visibility</p:attrName>
                                        </p:attrNameLst>
                                      </p:cBhvr>
                                      <p:to>
                                        <p:strVal val="visible"/>
                                      </p:to>
                                    </p:set>
                                    <p:anim calcmode="lin" valueType="num">
                                      <p:cBhvr>
                                        <p:cTn id="21" dur="2500" fill="hold"/>
                                        <p:tgtEl>
                                          <p:spTgt spid="200">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20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200">
                                            <p:txEl>
                                              <p:pRg st="3" end="3"/>
                                            </p:txEl>
                                          </p:spTgt>
                                        </p:tgtEl>
                                        <p:attrNameLst>
                                          <p:attrName>style.visibility</p:attrName>
                                        </p:attrNameLst>
                                      </p:cBhvr>
                                      <p:to>
                                        <p:strVal val="visible"/>
                                      </p:to>
                                    </p:set>
                                    <p:anim calcmode="lin" valueType="num">
                                      <p:cBhvr>
                                        <p:cTn id="27" dur="2500" fill="hold"/>
                                        <p:tgtEl>
                                          <p:spTgt spid="200">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20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1" fill="hold">
                                  <p:stCondLst>
                                    <p:cond delay="0"/>
                                  </p:stCondLst>
                                  <p:iterate type="el" backwards="0">
                                    <p:tmAbs val="0"/>
                                  </p:iterate>
                                  <p:childTnLst>
                                    <p:set>
                                      <p:cBhvr>
                                        <p:cTn id="32" fill="hold"/>
                                        <p:tgtEl>
                                          <p:spTgt spid="200">
                                            <p:txEl>
                                              <p:pRg st="4" end="4"/>
                                            </p:txEl>
                                          </p:spTgt>
                                        </p:tgtEl>
                                        <p:attrNameLst>
                                          <p:attrName>style.visibility</p:attrName>
                                        </p:attrNameLst>
                                      </p:cBhvr>
                                      <p:to>
                                        <p:strVal val="visible"/>
                                      </p:to>
                                    </p:set>
                                    <p:anim calcmode="lin" valueType="num">
                                      <p:cBhvr>
                                        <p:cTn id="33" dur="2500" fill="hold"/>
                                        <p:tgtEl>
                                          <p:spTgt spid="200">
                                            <p:txEl>
                                              <p:pRg st="4" end="4"/>
                                            </p:txEl>
                                          </p:spTgt>
                                        </p:tgtEl>
                                        <p:attrNameLst>
                                          <p:attrName>ppt_x</p:attrName>
                                        </p:attrNameLst>
                                      </p:cBhvr>
                                      <p:tavLst>
                                        <p:tav tm="0">
                                          <p:val>
                                            <p:strVal val="#ppt_x"/>
                                          </p:val>
                                        </p:tav>
                                        <p:tav tm="100000">
                                          <p:val>
                                            <p:strVal val="#ppt_x"/>
                                          </p:val>
                                        </p:tav>
                                      </p:tavLst>
                                    </p:anim>
                                    <p:anim calcmode="lin" valueType="num">
                                      <p:cBhvr>
                                        <p:cTn id="34" dur="2500" fill="hold"/>
                                        <p:tgtEl>
                                          <p:spTgt spid="2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0"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Be quick to spot temptation.…"/>
          <p:cNvSpPr txBox="1"/>
          <p:nvPr/>
        </p:nvSpPr>
        <p:spPr>
          <a:xfrm>
            <a:off x="309748" y="3581710"/>
            <a:ext cx="11837913" cy="58771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20040" indent="-320040" algn="l" defTabSz="457200">
              <a:spcBef>
                <a:spcPts val="4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effectLst/>
                <a:latin typeface="Helvetica Light"/>
                <a:ea typeface="Helvetica Light"/>
                <a:cs typeface="Helvetica Light"/>
                <a:sym typeface="Helvetica Light"/>
              </a:defRPr>
            </a:pPr>
            <a:r>
              <a:t>శోధనను త్వరగా గుర్తించండి.</a:t>
            </a:r>
            <a:endParaRPr sz="4100"/>
          </a:p>
          <a:p>
            <a:pPr marL="320040" indent="-320040" algn="l" defTabSz="457200">
              <a:spcBef>
                <a:spcPts val="4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effectLst/>
                <a:latin typeface="Helvetica Light"/>
                <a:ea typeface="Helvetica Light"/>
                <a:cs typeface="Helvetica Light"/>
                <a:sym typeface="Helvetica Light"/>
              </a:defRPr>
            </a:pPr>
            <a:r>
              <a:t>శోధన యొక్క ప్రాథమిక సమస్యను అర్థం చేసుకోండి.</a:t>
            </a:r>
          </a:p>
          <a:p>
            <a:pPr marL="320040" indent="-320040" algn="l" defTabSz="457200">
              <a:spcBef>
                <a:spcPts val="4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effectLst/>
                <a:latin typeface="Helvetica Light"/>
                <a:ea typeface="Helvetica Light"/>
                <a:cs typeface="Helvetica Light"/>
                <a:sym typeface="Helvetica Light"/>
              </a:defRPr>
            </a:pPr>
            <a:r>
              <a:t>దేవుని మూలముగా పుట్టిన వారందరును లోకమును జయించుదురు; లోకమును జయించిన విజయము మన విశ్వాసమే.</a:t>
            </a:r>
          </a:p>
          <a:p>
            <a:pPr marL="320040" indent="-320040" algn="l" defTabSz="457200">
              <a:spcBef>
                <a:spcPts val="4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effectLst/>
                <a:latin typeface="Helvetica Light"/>
                <a:ea typeface="Helvetica Light"/>
                <a:cs typeface="Helvetica Light"/>
                <a:sym typeface="Helvetica Light"/>
              </a:defRPr>
            </a:pPr>
            <a:r>
              <a:t>శోధనతో పోరాడటానికి సత్యాన్ని పొందండి మరియు ఉపయోగించండి.</a:t>
            </a:r>
            <a:endParaRPr sz="4100"/>
          </a:p>
          <a:p>
            <a:pPr marL="320040" indent="-320040" algn="l" defTabSz="457200">
              <a:spcBef>
                <a:spcPts val="41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00000"/>
                </a:solidFill>
                <a:effectLst/>
                <a:latin typeface="Helvetica Light"/>
                <a:ea typeface="Helvetica Light"/>
                <a:cs typeface="Helvetica Light"/>
                <a:sym typeface="Helvetica Light"/>
              </a:defRPr>
            </a:pPr>
            <a:r>
              <a:t>దేవుని వాక్యపు శక్తిని గుర్చి వ్యక్తిగతంగా సాక్ష్యమివ్వండి</a:t>
            </a:r>
            <a:r>
              <a:rPr sz="4100"/>
              <a:t>.</a:t>
            </a:r>
          </a:p>
        </p:txBody>
      </p:sp>
      <p:sp>
        <p:nvSpPr>
          <p:cNvPr id="203" name="God’s Goals are God"/>
          <p:cNvSpPr txBox="1"/>
          <p:nvPr/>
        </p:nvSpPr>
        <p:spPr>
          <a:xfrm>
            <a:off x="276018" y="1199379"/>
            <a:ext cx="7565899"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దేవుని లక్ష్యాలు దేవుడు</a:t>
            </a:r>
          </a:p>
        </p:txBody>
      </p:sp>
      <p:sp>
        <p:nvSpPr>
          <p:cNvPr id="204" name="TextBox 1"/>
          <p:cNvSpPr txBox="1"/>
          <p:nvPr/>
        </p:nvSpPr>
        <p:spPr>
          <a:xfrm>
            <a:off x="6552810" y="10204801"/>
            <a:ext cx="7726041" cy="33446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3600">
                <a:solidFill>
                  <a:srgbClr val="53585F"/>
                </a:solidFill>
              </a:defRPr>
            </a:pPr>
            <a:r>
              <a:t>యువ విశ్వాసుల అభివృద్ధి </a:t>
            </a:r>
            <a:endParaRPr>
              <a:solidFill>
                <a:srgbClr val="CCFCF9"/>
              </a:solidFill>
            </a:endParaRPr>
          </a:p>
          <a:p>
            <a:pPr>
              <a:defRPr b="1" sz="3600">
                <a:solidFill>
                  <a:srgbClr val="CCFCF9"/>
                </a:solidFill>
              </a:defRPr>
            </a:pPr>
          </a:p>
          <a:p>
            <a:pPr>
              <a:lnSpc>
                <a:spcPct val="90000"/>
              </a:lnSpc>
              <a:defRPr b="1" sz="2800">
                <a:solidFill>
                  <a:srgbClr val="53585F"/>
                </a:solidFill>
              </a:defRPr>
            </a:pPr>
            <a:r>
              <a:t>కొత్త విశ్వాసి – బలమైన యవ్వన </a:t>
            </a:r>
            <a:endParaRPr>
              <a:solidFill>
                <a:srgbClr val="CCFCF9"/>
              </a:solidFill>
            </a:endParaRPr>
          </a:p>
          <a:p>
            <a:pPr>
              <a:lnSpc>
                <a:spcPct val="90000"/>
              </a:lnSpc>
              <a:defRPr b="1" sz="2800">
                <a:solidFill>
                  <a:srgbClr val="53585F"/>
                </a:solidFill>
              </a:defRPr>
            </a:pPr>
            <a:r>
              <a:t>నమ్మినవాడు </a:t>
            </a:r>
            <a:endParaRPr>
              <a:solidFill>
                <a:srgbClr val="CCFCF9"/>
              </a:solidFill>
            </a:endParaRPr>
          </a:p>
          <a:p>
            <a:pPr>
              <a:defRPr b="1" sz="2800">
                <a:solidFill>
                  <a:schemeClr val="accent1"/>
                </a:solidFill>
              </a:defRPr>
            </a:pPr>
            <a:r>
              <a:t>యౌవన విశ్వాసి యొక్క విశ్వాసం ఏ విధంగా పెరగాలి?</a:t>
            </a:r>
          </a:p>
        </p:txBody>
      </p:sp>
      <p:pic>
        <p:nvPicPr>
          <p:cNvPr id="205" name="Goal-Young_Chichewa.png" descr="Goal-Young_Chichewa.png"/>
          <p:cNvPicPr>
            <a:picLocks noChangeAspect="1"/>
          </p:cNvPicPr>
          <p:nvPr/>
        </p:nvPicPr>
        <p:blipFill>
          <a:blip r:embed="rId2">
            <a:extLst/>
          </a:blip>
          <a:stretch>
            <a:fillRect/>
          </a:stretch>
        </p:blipFill>
        <p:spPr>
          <a:xfrm>
            <a:off x="8019446" y="1422303"/>
            <a:ext cx="4792771" cy="3344673"/>
          </a:xfrm>
          <a:prstGeom prst="rect">
            <a:avLst/>
          </a:prstGeom>
          <a:ln w="12700">
            <a:solidFill>
              <a:srgbClr val="000000"/>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02">
                                            <p:bg/>
                                          </p:spTgt>
                                        </p:tgtEl>
                                        <p:attrNameLst>
                                          <p:attrName>style.visibility</p:attrName>
                                        </p:attrNameLst>
                                      </p:cBhvr>
                                      <p:to>
                                        <p:strVal val="visible"/>
                                      </p:to>
                                    </p:set>
                                    <p:anim calcmode="lin" valueType="num">
                                      <p:cBhvr>
                                        <p:cTn id="7" dur="2500" fill="hold"/>
                                        <p:tgtEl>
                                          <p:spTgt spid="202">
                                            <p:bg/>
                                          </p:spTgt>
                                        </p:tgtEl>
                                        <p:attrNameLst>
                                          <p:attrName>ppt_x</p:attrName>
                                        </p:attrNameLst>
                                      </p:cBhvr>
                                      <p:tavLst>
                                        <p:tav tm="0">
                                          <p:val>
                                            <p:strVal val="#ppt_x"/>
                                          </p:val>
                                        </p:tav>
                                        <p:tav tm="100000">
                                          <p:val>
                                            <p:strVal val="#ppt_x"/>
                                          </p:val>
                                        </p:tav>
                                      </p:tavLst>
                                    </p:anim>
                                    <p:anim calcmode="lin" valueType="num">
                                      <p:cBhvr>
                                        <p:cTn id="8" dur="2500" fill="hold"/>
                                        <p:tgtEl>
                                          <p:spTgt spid="20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02">
                                            <p:txEl>
                                              <p:pRg st="0" end="0"/>
                                            </p:txEl>
                                          </p:spTgt>
                                        </p:tgtEl>
                                        <p:attrNameLst>
                                          <p:attrName>style.visibility</p:attrName>
                                        </p:attrNameLst>
                                      </p:cBhvr>
                                      <p:to>
                                        <p:strVal val="visible"/>
                                      </p:to>
                                    </p:set>
                                    <p:anim calcmode="lin" valueType="num">
                                      <p:cBhvr>
                                        <p:cTn id="11" dur="2500" fill="hold"/>
                                        <p:tgtEl>
                                          <p:spTgt spid="20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20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202">
                                            <p:txEl>
                                              <p:pRg st="1" end="1"/>
                                            </p:txEl>
                                          </p:spTgt>
                                        </p:tgtEl>
                                        <p:attrNameLst>
                                          <p:attrName>style.visibility</p:attrName>
                                        </p:attrNameLst>
                                      </p:cBhvr>
                                      <p:to>
                                        <p:strVal val="visible"/>
                                      </p:to>
                                    </p:set>
                                    <p:anim calcmode="lin" valueType="num">
                                      <p:cBhvr>
                                        <p:cTn id="16" dur="2500" fill="hold"/>
                                        <p:tgtEl>
                                          <p:spTgt spid="202">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20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202">
                                            <p:txEl>
                                              <p:pRg st="2" end="2"/>
                                            </p:txEl>
                                          </p:spTgt>
                                        </p:tgtEl>
                                        <p:attrNameLst>
                                          <p:attrName>style.visibility</p:attrName>
                                        </p:attrNameLst>
                                      </p:cBhvr>
                                      <p:to>
                                        <p:strVal val="visible"/>
                                      </p:to>
                                    </p:set>
                                    <p:anim calcmode="lin" valueType="num">
                                      <p:cBhvr>
                                        <p:cTn id="21" dur="2500" fill="hold"/>
                                        <p:tgtEl>
                                          <p:spTgt spid="202">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20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500"/>
                            </p:stCondLst>
                            <p:childTnLst>
                              <p:par>
                                <p:cTn id="24" presetClass="entr" nodeType="afterEffect" presetSubtype="4" presetID="2" grpId="1" fill="hold">
                                  <p:stCondLst>
                                    <p:cond delay="0"/>
                                  </p:stCondLst>
                                  <p:iterate type="el" backwards="0">
                                    <p:tmAbs val="0"/>
                                  </p:iterate>
                                  <p:childTnLst>
                                    <p:set>
                                      <p:cBhvr>
                                        <p:cTn id="25" fill="hold"/>
                                        <p:tgtEl>
                                          <p:spTgt spid="202">
                                            <p:txEl>
                                              <p:pRg st="3" end="3"/>
                                            </p:txEl>
                                          </p:spTgt>
                                        </p:tgtEl>
                                        <p:attrNameLst>
                                          <p:attrName>style.visibility</p:attrName>
                                        </p:attrNameLst>
                                      </p:cBhvr>
                                      <p:to>
                                        <p:strVal val="visible"/>
                                      </p:to>
                                    </p:set>
                                    <p:anim calcmode="lin" valueType="num">
                                      <p:cBhvr>
                                        <p:cTn id="26" dur="2500" fill="hold"/>
                                        <p:tgtEl>
                                          <p:spTgt spid="202">
                                            <p:txEl>
                                              <p:pRg st="3" end="3"/>
                                            </p:txEl>
                                          </p:spTgt>
                                        </p:tgtEl>
                                        <p:attrNameLst>
                                          <p:attrName>ppt_x</p:attrName>
                                        </p:attrNameLst>
                                      </p:cBhvr>
                                      <p:tavLst>
                                        <p:tav tm="0">
                                          <p:val>
                                            <p:strVal val="#ppt_x"/>
                                          </p:val>
                                        </p:tav>
                                        <p:tav tm="100000">
                                          <p:val>
                                            <p:strVal val="#ppt_x"/>
                                          </p:val>
                                        </p:tav>
                                      </p:tavLst>
                                    </p:anim>
                                    <p:anim calcmode="lin" valueType="num">
                                      <p:cBhvr>
                                        <p:cTn id="27" dur="2500" fill="hold"/>
                                        <p:tgtEl>
                                          <p:spTgt spid="2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4" presetID="2" grpId="1" fill="hold">
                                  <p:stCondLst>
                                    <p:cond delay="0"/>
                                  </p:stCondLst>
                                  <p:iterate type="el" backwards="0">
                                    <p:tmAbs val="0"/>
                                  </p:iterate>
                                  <p:childTnLst>
                                    <p:set>
                                      <p:cBhvr>
                                        <p:cTn id="31" fill="hold"/>
                                        <p:tgtEl>
                                          <p:spTgt spid="202">
                                            <p:txEl>
                                              <p:pRg st="4" end="4"/>
                                            </p:txEl>
                                          </p:spTgt>
                                        </p:tgtEl>
                                        <p:attrNameLst>
                                          <p:attrName>style.visibility</p:attrName>
                                        </p:attrNameLst>
                                      </p:cBhvr>
                                      <p:to>
                                        <p:strVal val="visible"/>
                                      </p:to>
                                    </p:set>
                                    <p:anim calcmode="lin" valueType="num">
                                      <p:cBhvr>
                                        <p:cTn id="32" dur="2500" fill="hold"/>
                                        <p:tgtEl>
                                          <p:spTgt spid="202">
                                            <p:txEl>
                                              <p:pRg st="4" end="4"/>
                                            </p:txEl>
                                          </p:spTgt>
                                        </p:tgtEl>
                                        <p:attrNameLst>
                                          <p:attrName>ppt_x</p:attrName>
                                        </p:attrNameLst>
                                      </p:cBhvr>
                                      <p:tavLst>
                                        <p:tav tm="0">
                                          <p:val>
                                            <p:strVal val="#ppt_x"/>
                                          </p:val>
                                        </p:tav>
                                        <p:tav tm="100000">
                                          <p:val>
                                            <p:strVal val="#ppt_x"/>
                                          </p:val>
                                        </p:tav>
                                      </p:tavLst>
                                    </p:anim>
                                    <p:anim calcmode="lin" valueType="num">
                                      <p:cBhvr>
                                        <p:cTn id="33" dur="2500" fill="hold"/>
                                        <p:tgtEl>
                                          <p:spTgt spid="2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Faith Accompanies Our Vision"/>
          <p:cNvSpPr txBox="1"/>
          <p:nvPr/>
        </p:nvSpPr>
        <p:spPr>
          <a:xfrm>
            <a:off x="209358" y="1125508"/>
            <a:ext cx="11824920" cy="11099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600">
                <a:solidFill>
                  <a:srgbClr val="000000"/>
                </a:solidFill>
                <a:latin typeface="Times New Roman"/>
                <a:ea typeface="Times New Roman"/>
                <a:cs typeface="Times New Roman"/>
                <a:sym typeface="Times New Roman"/>
              </a:defRPr>
            </a:lvl1pPr>
          </a:lstStyle>
          <a:p>
            <a:pPr>
              <a:defRPr>
                <a:effectLst/>
              </a:defRPr>
            </a:pPr>
            <a:r>
              <a:t>విశ్వాసం మన దృష్టికి తోడుగా ఉంటుంది</a:t>
            </a:r>
          </a:p>
        </p:txBody>
      </p:sp>
      <p:sp>
        <p:nvSpPr>
          <p:cNvPr id="208" name="John the Apostle stated the truth: young men have overcome the evil one.…"/>
          <p:cNvSpPr txBox="1"/>
          <p:nvPr/>
        </p:nvSpPr>
        <p:spPr>
          <a:xfrm>
            <a:off x="284804" y="2387221"/>
            <a:ext cx="7241062" cy="74739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44502" indent="-244502"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అపొస్తలుడైన యోహాను నిజం చెప్పాడు: యువకులు చెడును అధిగమించారు.</a:t>
            </a:r>
          </a:p>
          <a:p>
            <a:pPr marL="244502" indent="-244502"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దేవుని వాక్యం మనకు లోతైన విశ్వాసాన్ని ఇస్తుంది</a:t>
            </a:r>
          </a:p>
          <a:p>
            <a:pPr marL="244502" indent="-244502"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మన కోసం మరియు ఇతరుల కోసం!</a:t>
            </a:r>
          </a:p>
          <a:p>
            <a:pPr marL="244502" indent="-244502"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solidFill>
                  <a:srgbClr val="000000"/>
                </a:solidFill>
                <a:effectLst/>
                <a:latin typeface="Helvetica Light"/>
                <a:ea typeface="Helvetica Light"/>
                <a:cs typeface="Helvetica Light"/>
                <a:sym typeface="Helvetica Light"/>
              </a:defRPr>
            </a:pPr>
            <a:r>
              <a:t>దేవుని వాక్యం మన విశ్వాసాన్ని బలపరుస్తుంది, అబద్ధాలను గుర్తించి, సత్యాన్ని అన్వయించుకుని స్థిరంగా నిలబడుతుంది.</a:t>
            </a:r>
          </a:p>
        </p:txBody>
      </p:sp>
      <p:grpSp>
        <p:nvGrpSpPr>
          <p:cNvPr id="211" name="Group"/>
          <p:cNvGrpSpPr/>
          <p:nvPr/>
        </p:nvGrpSpPr>
        <p:grpSpPr>
          <a:xfrm>
            <a:off x="7678715" y="2184700"/>
            <a:ext cx="5205107" cy="7478254"/>
            <a:chOff x="0" y="0"/>
            <a:chExt cx="5205105" cy="7478253"/>
          </a:xfrm>
        </p:grpSpPr>
        <p:sp>
          <p:nvSpPr>
            <p:cNvPr id="209" name="Rounded Rectangle"/>
            <p:cNvSpPr/>
            <p:nvPr/>
          </p:nvSpPr>
          <p:spPr>
            <a:xfrm>
              <a:off x="0" y="0"/>
              <a:ext cx="5205106" cy="7478254"/>
            </a:xfrm>
            <a:prstGeom prst="roundRect">
              <a:avLst>
                <a:gd name="adj" fmla="val 13217"/>
              </a:avLst>
            </a:prstGeom>
            <a:blipFill rotWithShape="1">
              <a:blip r:embed="rId2"/>
              <a:srcRect l="0" t="0" r="0" b="0"/>
              <a:tile tx="0" ty="0" sx="100000" sy="100000" flip="none" algn="tl"/>
            </a:blip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effectLst/>
                  <a:latin typeface="Helvetica Light"/>
                  <a:ea typeface="Helvetica Light"/>
                  <a:cs typeface="Helvetica Light"/>
                  <a:sym typeface="Helvetica Light"/>
                </a:defRPr>
              </a:pPr>
            </a:p>
          </p:txBody>
        </p:sp>
        <p:sp>
          <p:nvSpPr>
            <p:cNvPr id="210" name="“For whatever is born of God overcomes the world; and this is the victory that has overcome the world--our faith”  (1 John 5:4)."/>
            <p:cNvSpPr/>
            <p:nvPr/>
          </p:nvSpPr>
          <p:spPr>
            <a:xfrm>
              <a:off x="157399" y="3906432"/>
              <a:ext cx="489030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4400">
                  <a:latin typeface="Helvetica Light"/>
                  <a:ea typeface="Helvetica Light"/>
                  <a:cs typeface="Helvetica Light"/>
                  <a:sym typeface="Helvetica Light"/>
                </a:defRPr>
              </a:lvl1pPr>
            </a:lstStyle>
            <a:p>
              <a:pPr>
                <a:defRPr>
                  <a:effectLst/>
                </a:defRPr>
              </a:pPr>
              <a:r>
                <a:t>దేవుని మూలముగా పుట్టిన వారందరును లోకమును జయించుదురు; లోకమును జయించిన విజయము మన విశ్వాసమే.1 యోహా 5:4</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08">
                                            <p:bg/>
                                          </p:spTgt>
                                        </p:tgtEl>
                                        <p:attrNameLst>
                                          <p:attrName>style.visibility</p:attrName>
                                        </p:attrNameLst>
                                      </p:cBhvr>
                                      <p:to>
                                        <p:strVal val="visible"/>
                                      </p:to>
                                    </p:set>
                                    <p:anim calcmode="lin" valueType="num">
                                      <p:cBhvr>
                                        <p:cTn id="7" dur="2500" fill="hold"/>
                                        <p:tgtEl>
                                          <p:spTgt spid="208">
                                            <p:bg/>
                                          </p:spTgt>
                                        </p:tgtEl>
                                        <p:attrNameLst>
                                          <p:attrName>ppt_x</p:attrName>
                                        </p:attrNameLst>
                                      </p:cBhvr>
                                      <p:tavLst>
                                        <p:tav tm="0">
                                          <p:val>
                                            <p:strVal val="#ppt_x"/>
                                          </p:val>
                                        </p:tav>
                                        <p:tav tm="100000">
                                          <p:val>
                                            <p:strVal val="#ppt_x"/>
                                          </p:val>
                                        </p:tav>
                                      </p:tavLst>
                                    </p:anim>
                                    <p:anim calcmode="lin" valueType="num">
                                      <p:cBhvr>
                                        <p:cTn id="8" dur="2500" fill="hold"/>
                                        <p:tgtEl>
                                          <p:spTgt spid="208">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08">
                                            <p:txEl>
                                              <p:pRg st="0" end="0"/>
                                            </p:txEl>
                                          </p:spTgt>
                                        </p:tgtEl>
                                        <p:attrNameLst>
                                          <p:attrName>style.visibility</p:attrName>
                                        </p:attrNameLst>
                                      </p:cBhvr>
                                      <p:to>
                                        <p:strVal val="visible"/>
                                      </p:to>
                                    </p:set>
                                    <p:anim calcmode="lin" valueType="num">
                                      <p:cBhvr>
                                        <p:cTn id="11" dur="2500" fill="hold"/>
                                        <p:tgtEl>
                                          <p:spTgt spid="208">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208">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208">
                                            <p:txEl>
                                              <p:pRg st="1" end="1"/>
                                            </p:txEl>
                                          </p:spTgt>
                                        </p:tgtEl>
                                        <p:attrNameLst>
                                          <p:attrName>style.visibility</p:attrName>
                                        </p:attrNameLst>
                                      </p:cBhvr>
                                      <p:to>
                                        <p:strVal val="visible"/>
                                      </p:to>
                                    </p:set>
                                    <p:anim calcmode="lin" valueType="num">
                                      <p:cBhvr>
                                        <p:cTn id="16" dur="2500" fill="hold"/>
                                        <p:tgtEl>
                                          <p:spTgt spid="208">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208">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208">
                                            <p:txEl>
                                              <p:pRg st="2" end="2"/>
                                            </p:txEl>
                                          </p:spTgt>
                                        </p:tgtEl>
                                        <p:attrNameLst>
                                          <p:attrName>style.visibility</p:attrName>
                                        </p:attrNameLst>
                                      </p:cBhvr>
                                      <p:to>
                                        <p:strVal val="visible"/>
                                      </p:to>
                                    </p:set>
                                    <p:anim calcmode="lin" valueType="num">
                                      <p:cBhvr>
                                        <p:cTn id="21" dur="2500" fill="hold"/>
                                        <p:tgtEl>
                                          <p:spTgt spid="208">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2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208">
                                            <p:txEl>
                                              <p:pRg st="3" end="3"/>
                                            </p:txEl>
                                          </p:spTgt>
                                        </p:tgtEl>
                                        <p:attrNameLst>
                                          <p:attrName>style.visibility</p:attrName>
                                        </p:attrNameLst>
                                      </p:cBhvr>
                                      <p:to>
                                        <p:strVal val="visible"/>
                                      </p:to>
                                    </p:set>
                                    <p:anim calcmode="lin" valueType="num">
                                      <p:cBhvr>
                                        <p:cTn id="27" dur="2500" fill="hold"/>
                                        <p:tgtEl>
                                          <p:spTgt spid="208">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2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2" fill="hold">
                                  <p:stCondLst>
                                    <p:cond delay="0"/>
                                  </p:stCondLst>
                                  <p:iterate type="el" backwards="0">
                                    <p:tmAbs val="0"/>
                                  </p:iterate>
                                  <p:childTnLst>
                                    <p:set>
                                      <p:cBhvr>
                                        <p:cTn id="32" fill="hold"/>
                                        <p:tgtEl>
                                          <p:spTgt spid="211"/>
                                        </p:tgtEl>
                                        <p:attrNameLst>
                                          <p:attrName>style.visibility</p:attrName>
                                        </p:attrNameLst>
                                      </p:cBhvr>
                                      <p:to>
                                        <p:strVal val="visible"/>
                                      </p:to>
                                    </p:set>
                                    <p:anim calcmode="lin" valueType="num">
                                      <p:cBhvr>
                                        <p:cTn id="33" dur="1000" fill="hold"/>
                                        <p:tgtEl>
                                          <p:spTgt spid="211"/>
                                        </p:tgtEl>
                                        <p:attrNameLst>
                                          <p:attrName>ppt_x</p:attrName>
                                        </p:attrNameLst>
                                      </p:cBhvr>
                                      <p:tavLst>
                                        <p:tav tm="0">
                                          <p:val>
                                            <p:strVal val="0-#ppt_w/2"/>
                                          </p:val>
                                        </p:tav>
                                        <p:tav tm="100000">
                                          <p:val>
                                            <p:strVal val="#ppt_x"/>
                                          </p:val>
                                        </p:tav>
                                      </p:tavLst>
                                    </p:anim>
                                    <p:anim calcmode="lin" valueType="num">
                                      <p:cBhvr>
                                        <p:cTn id="34" dur="1000" fill="hold"/>
                                        <p:tgtEl>
                                          <p:spTgt spid="2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1" grpId="2"/>
      <p:bldP build="p" bldLvl="5" animBg="1" rev="0" advAuto="0" spid="20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Advantages of Training"/>
          <p:cNvSpPr txBox="1"/>
          <p:nvPr/>
        </p:nvSpPr>
        <p:spPr>
          <a:xfrm>
            <a:off x="206963" y="1229117"/>
            <a:ext cx="8315707"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శిక్షణ యొక్క ప్రయోజనాలు</a:t>
            </a:r>
          </a:p>
        </p:txBody>
      </p:sp>
      <p:sp>
        <p:nvSpPr>
          <p:cNvPr id="214" name="The power of the cross provides regular forgiveness and restoration, deepening one’s sense of grace.…"/>
          <p:cNvSpPr txBox="1"/>
          <p:nvPr/>
        </p:nvSpPr>
        <p:spPr>
          <a:xfrm>
            <a:off x="269179" y="2354601"/>
            <a:ext cx="12755830" cy="72923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74320" indent="-274320" algn="l" defTabSz="457200">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శిలువ యొక్క శక్తి క్రమమైన క్షమాపణ మరియు పునరుద్ధరణను అందిస్తుంది, దయ యొక్క భావాన్ని లోతుగా చేస్తుంది.</a:t>
            </a:r>
          </a:p>
          <a:p>
            <a:pPr marL="274320" indent="-274320" algn="l" defTabSz="457200">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పోరాటం తర్వాత పోరాటం, చెడు యొక్క పథకాలను చూడటం ప్రారంభమవుతుంది.</a:t>
            </a:r>
          </a:p>
          <a:p>
            <a:pPr marL="274320" indent="-274320" algn="l" defTabSz="457200">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బలంగా నిలబడేందుకు దేవుని శక్తివంతమైన వాక్యాన్ని ఎలా ఉపయోగించాలో నేర్చుకోండి.</a:t>
            </a:r>
          </a:p>
          <a:p>
            <a:pPr marL="274320" indent="-274320" algn="l" defTabSz="457200">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విశ్వాసి యొక్క విశ్వాసం పెరగడంతో, ప్రతి ఒక్కరూ పెరుగుతారు!</a:t>
            </a:r>
          </a:p>
          <a:p>
            <a:pPr marL="274320" indent="-274320" algn="l" defTabSz="457200">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ఇది మాటలతో చెడ్డవానిని వెళ్లగొట్టడం కాదు, దేవుని శక్తివంతమైన సత్యంపై మన విశ్వాసాన్ని బలపరుస్తుంది.</a:t>
            </a:r>
          </a:p>
          <a:p>
            <a:pPr marL="274320" indent="-274320" algn="l" defTabSz="457200">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ఈ విశ్వాసాన్ని పొందని నాయకుల పట్ల జాగ్రత్తగా ఉండండి!</a:t>
            </a:r>
          </a:p>
        </p:txBody>
      </p:sp>
    </p:spTree>
  </p:cSld>
  <p:clrMapOvr>
    <a:masterClrMapping/>
  </p:clrMapOvr>
  <mc:AlternateContent xmlns:mc="http://schemas.openxmlformats.org/markup-compatibility/2006">
    <mc:Choice xmlns:p14="http://schemas.microsoft.com/office/powerpoint/2010/main" Requires="p14">
      <p:transition spd="slow" advClick="1" p14:dur="1200">
        <p14:prism dir="r" isContent="0" isInverted="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14">
                                            <p:bg/>
                                          </p:spTgt>
                                        </p:tgtEl>
                                        <p:attrNameLst>
                                          <p:attrName>style.visibility</p:attrName>
                                        </p:attrNameLst>
                                      </p:cBhvr>
                                      <p:to>
                                        <p:strVal val="visible"/>
                                      </p:to>
                                    </p:set>
                                    <p:anim calcmode="lin" valueType="num">
                                      <p:cBhvr>
                                        <p:cTn id="7" dur="2500" fill="hold"/>
                                        <p:tgtEl>
                                          <p:spTgt spid="214">
                                            <p:bg/>
                                          </p:spTgt>
                                        </p:tgtEl>
                                        <p:attrNameLst>
                                          <p:attrName>ppt_x</p:attrName>
                                        </p:attrNameLst>
                                      </p:cBhvr>
                                      <p:tavLst>
                                        <p:tav tm="0">
                                          <p:val>
                                            <p:strVal val="#ppt_x"/>
                                          </p:val>
                                        </p:tav>
                                        <p:tav tm="100000">
                                          <p:val>
                                            <p:strVal val="#ppt_x"/>
                                          </p:val>
                                        </p:tav>
                                      </p:tavLst>
                                    </p:anim>
                                    <p:anim calcmode="lin" valueType="num">
                                      <p:cBhvr>
                                        <p:cTn id="8" dur="2500" fill="hold"/>
                                        <p:tgtEl>
                                          <p:spTgt spid="21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14">
                                            <p:txEl>
                                              <p:pRg st="0" end="0"/>
                                            </p:txEl>
                                          </p:spTgt>
                                        </p:tgtEl>
                                        <p:attrNameLst>
                                          <p:attrName>style.visibility</p:attrName>
                                        </p:attrNameLst>
                                      </p:cBhvr>
                                      <p:to>
                                        <p:strVal val="visible"/>
                                      </p:to>
                                    </p:set>
                                    <p:anim calcmode="lin" valueType="num">
                                      <p:cBhvr>
                                        <p:cTn id="11" dur="2500" fill="hold"/>
                                        <p:tgtEl>
                                          <p:spTgt spid="214">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21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214">
                                            <p:txEl>
                                              <p:pRg st="1" end="1"/>
                                            </p:txEl>
                                          </p:spTgt>
                                        </p:tgtEl>
                                        <p:attrNameLst>
                                          <p:attrName>style.visibility</p:attrName>
                                        </p:attrNameLst>
                                      </p:cBhvr>
                                      <p:to>
                                        <p:strVal val="visible"/>
                                      </p:to>
                                    </p:set>
                                    <p:anim calcmode="lin" valueType="num">
                                      <p:cBhvr>
                                        <p:cTn id="16" dur="2500" fill="hold"/>
                                        <p:tgtEl>
                                          <p:spTgt spid="214">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21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214">
                                            <p:txEl>
                                              <p:pRg st="2" end="2"/>
                                            </p:txEl>
                                          </p:spTgt>
                                        </p:tgtEl>
                                        <p:attrNameLst>
                                          <p:attrName>style.visibility</p:attrName>
                                        </p:attrNameLst>
                                      </p:cBhvr>
                                      <p:to>
                                        <p:strVal val="visible"/>
                                      </p:to>
                                    </p:set>
                                    <p:anim calcmode="lin" valueType="num">
                                      <p:cBhvr>
                                        <p:cTn id="21" dur="2500" fill="hold"/>
                                        <p:tgtEl>
                                          <p:spTgt spid="214">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2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214">
                                            <p:txEl>
                                              <p:pRg st="3" end="3"/>
                                            </p:txEl>
                                          </p:spTgt>
                                        </p:tgtEl>
                                        <p:attrNameLst>
                                          <p:attrName>style.visibility</p:attrName>
                                        </p:attrNameLst>
                                      </p:cBhvr>
                                      <p:to>
                                        <p:strVal val="visible"/>
                                      </p:to>
                                    </p:set>
                                    <p:anim calcmode="lin" valueType="num">
                                      <p:cBhvr>
                                        <p:cTn id="27" dur="2500" fill="hold"/>
                                        <p:tgtEl>
                                          <p:spTgt spid="214">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214">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1" fill="hold">
                                  <p:stCondLst>
                                    <p:cond delay="0"/>
                                  </p:stCondLst>
                                  <p:iterate type="el" backwards="0">
                                    <p:tmAbs val="0"/>
                                  </p:iterate>
                                  <p:childTnLst>
                                    <p:set>
                                      <p:cBhvr>
                                        <p:cTn id="31" fill="hold"/>
                                        <p:tgtEl>
                                          <p:spTgt spid="214">
                                            <p:txEl>
                                              <p:pRg st="4" end="4"/>
                                            </p:txEl>
                                          </p:spTgt>
                                        </p:tgtEl>
                                        <p:attrNameLst>
                                          <p:attrName>style.visibility</p:attrName>
                                        </p:attrNameLst>
                                      </p:cBhvr>
                                      <p:to>
                                        <p:strVal val="visible"/>
                                      </p:to>
                                    </p:set>
                                    <p:anim calcmode="lin" valueType="num">
                                      <p:cBhvr>
                                        <p:cTn id="32" dur="2500" fill="hold"/>
                                        <p:tgtEl>
                                          <p:spTgt spid="214">
                                            <p:txEl>
                                              <p:pRg st="4" end="4"/>
                                            </p:txEl>
                                          </p:spTgt>
                                        </p:tgtEl>
                                        <p:attrNameLst>
                                          <p:attrName>ppt_x</p:attrName>
                                        </p:attrNameLst>
                                      </p:cBhvr>
                                      <p:tavLst>
                                        <p:tav tm="0">
                                          <p:val>
                                            <p:strVal val="#ppt_x"/>
                                          </p:val>
                                        </p:tav>
                                        <p:tav tm="100000">
                                          <p:val>
                                            <p:strVal val="#ppt_x"/>
                                          </p:val>
                                        </p:tav>
                                      </p:tavLst>
                                    </p:anim>
                                    <p:anim calcmode="lin" valueType="num">
                                      <p:cBhvr>
                                        <p:cTn id="33" dur="2500" fill="hold"/>
                                        <p:tgtEl>
                                          <p:spTgt spid="2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4" presetID="2" grpId="1" fill="hold">
                                  <p:stCondLst>
                                    <p:cond delay="0"/>
                                  </p:stCondLst>
                                  <p:iterate type="el" backwards="0">
                                    <p:tmAbs val="0"/>
                                  </p:iterate>
                                  <p:childTnLst>
                                    <p:set>
                                      <p:cBhvr>
                                        <p:cTn id="37" fill="hold"/>
                                        <p:tgtEl>
                                          <p:spTgt spid="214">
                                            <p:txEl>
                                              <p:pRg st="5" end="5"/>
                                            </p:txEl>
                                          </p:spTgt>
                                        </p:tgtEl>
                                        <p:attrNameLst>
                                          <p:attrName>style.visibility</p:attrName>
                                        </p:attrNameLst>
                                      </p:cBhvr>
                                      <p:to>
                                        <p:strVal val="visible"/>
                                      </p:to>
                                    </p:set>
                                    <p:anim calcmode="lin" valueType="num">
                                      <p:cBhvr>
                                        <p:cTn id="38" dur="2500" fill="hold"/>
                                        <p:tgtEl>
                                          <p:spTgt spid="214">
                                            <p:txEl>
                                              <p:pRg st="5" end="5"/>
                                            </p:txEl>
                                          </p:spTgt>
                                        </p:tgtEl>
                                        <p:attrNameLst>
                                          <p:attrName>ppt_x</p:attrName>
                                        </p:attrNameLst>
                                      </p:cBhvr>
                                      <p:tavLst>
                                        <p:tav tm="0">
                                          <p:val>
                                            <p:strVal val="#ppt_x"/>
                                          </p:val>
                                        </p:tav>
                                        <p:tav tm="100000">
                                          <p:val>
                                            <p:strVal val="#ppt_x"/>
                                          </p:val>
                                        </p:tav>
                                      </p:tavLst>
                                    </p:anim>
                                    <p:anim calcmode="lin" valueType="num">
                                      <p:cBhvr>
                                        <p:cTn id="39" dur="2500" fill="hold"/>
                                        <p:tgtEl>
                                          <p:spTgt spid="2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4"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Growing Up"/>
          <p:cNvSpPr txBox="1"/>
          <p:nvPr/>
        </p:nvSpPr>
        <p:spPr>
          <a:xfrm>
            <a:off x="199627" y="1104560"/>
            <a:ext cx="5245609"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పెరుగుతోంది పైకి</a:t>
            </a:r>
          </a:p>
        </p:txBody>
      </p:sp>
      <p:sp>
        <p:nvSpPr>
          <p:cNvPr id="217" name="Spiritual development at this stage lasts only few years—just as a teen soon grows into adulthood.…"/>
          <p:cNvSpPr txBox="1"/>
          <p:nvPr/>
        </p:nvSpPr>
        <p:spPr>
          <a:xfrm>
            <a:off x="-129" y="2277284"/>
            <a:ext cx="13101934" cy="74841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61560" indent="-261560"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ఈ దశలో ఆధ్యాత్మిక వికాసం కేవలం కొన్ని సంవత్సరాలు మాత్రమే కొనసాగుతుంది-యుక్తవయస్సు త్వరలో యుక్తవయస్సులోకి వస్తుంది.</a:t>
            </a:r>
          </a:p>
          <a:p>
            <a:pPr marL="261560" indent="-261560"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శిక్షణతో వయోజనులకు 3-5 సంవత్సరాలు ఉంటుంది.</a:t>
            </a:r>
          </a:p>
          <a:p>
            <a:pPr marL="261560" indent="-261560"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శిక్షణ లేకుండా ఎప్పటికీ పెరగకపోవచ్చు.</a:t>
            </a:r>
          </a:p>
          <a:p>
            <a:pPr marL="261560" indent="-261560"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సహాయం చేయడానికి దేవుడు ప్రత్యేక అద్భుతాలను అందించగలడు.</a:t>
            </a:r>
          </a:p>
          <a:p>
            <a:pPr marL="261560" indent="-261560"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దేవుడు మన హృదయాన్ని పరీక్షించడానికి మరియు తన మహిమ కోసం ఆయనపై ఎలా ఆధారపడాలో బోధించడానికి ఈ సమయాలను ఉపయోగిస్తాడు.</a:t>
            </a:r>
          </a:p>
          <a:p>
            <a:pPr marL="261560" indent="-261560" algn="l" defTabSz="457200">
              <a:spcBef>
                <a:spcPts val="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నా పిల్లల స్థానంలో నేను ఎదగలేను; వారికి వారి స్వంత ఎదుగుదల అవసరం.</a:t>
            </a:r>
          </a:p>
        </p:txBody>
      </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17">
                                            <p:bg/>
                                          </p:spTgt>
                                        </p:tgtEl>
                                        <p:attrNameLst>
                                          <p:attrName>style.visibility</p:attrName>
                                        </p:attrNameLst>
                                      </p:cBhvr>
                                      <p:to>
                                        <p:strVal val="visible"/>
                                      </p:to>
                                    </p:set>
                                    <p:anim calcmode="lin" valueType="num">
                                      <p:cBhvr>
                                        <p:cTn id="7" dur="2500" fill="hold"/>
                                        <p:tgtEl>
                                          <p:spTgt spid="217">
                                            <p:bg/>
                                          </p:spTgt>
                                        </p:tgtEl>
                                        <p:attrNameLst>
                                          <p:attrName>ppt_x</p:attrName>
                                        </p:attrNameLst>
                                      </p:cBhvr>
                                      <p:tavLst>
                                        <p:tav tm="0">
                                          <p:val>
                                            <p:strVal val="#ppt_x"/>
                                          </p:val>
                                        </p:tav>
                                        <p:tav tm="100000">
                                          <p:val>
                                            <p:strVal val="#ppt_x"/>
                                          </p:val>
                                        </p:tav>
                                      </p:tavLst>
                                    </p:anim>
                                    <p:anim calcmode="lin" valueType="num">
                                      <p:cBhvr>
                                        <p:cTn id="8" dur="2500" fill="hold"/>
                                        <p:tgtEl>
                                          <p:spTgt spid="217">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17">
                                            <p:txEl>
                                              <p:pRg st="0" end="0"/>
                                            </p:txEl>
                                          </p:spTgt>
                                        </p:tgtEl>
                                        <p:attrNameLst>
                                          <p:attrName>style.visibility</p:attrName>
                                        </p:attrNameLst>
                                      </p:cBhvr>
                                      <p:to>
                                        <p:strVal val="visible"/>
                                      </p:to>
                                    </p:set>
                                    <p:anim calcmode="lin" valueType="num">
                                      <p:cBhvr>
                                        <p:cTn id="11" dur="2500" fill="hold"/>
                                        <p:tgtEl>
                                          <p:spTgt spid="217">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21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217">
                                            <p:txEl>
                                              <p:pRg st="1" end="1"/>
                                            </p:txEl>
                                          </p:spTgt>
                                        </p:tgtEl>
                                        <p:attrNameLst>
                                          <p:attrName>style.visibility</p:attrName>
                                        </p:attrNameLst>
                                      </p:cBhvr>
                                      <p:to>
                                        <p:strVal val="visible"/>
                                      </p:to>
                                    </p:set>
                                    <p:anim calcmode="lin" valueType="num">
                                      <p:cBhvr>
                                        <p:cTn id="16" dur="2500" fill="hold"/>
                                        <p:tgtEl>
                                          <p:spTgt spid="217">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21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217">
                                            <p:txEl>
                                              <p:pRg st="2" end="2"/>
                                            </p:txEl>
                                          </p:spTgt>
                                        </p:tgtEl>
                                        <p:attrNameLst>
                                          <p:attrName>style.visibility</p:attrName>
                                        </p:attrNameLst>
                                      </p:cBhvr>
                                      <p:to>
                                        <p:strVal val="visible"/>
                                      </p:to>
                                    </p:set>
                                    <p:anim calcmode="lin" valueType="num">
                                      <p:cBhvr>
                                        <p:cTn id="21" dur="2500" fill="hold"/>
                                        <p:tgtEl>
                                          <p:spTgt spid="217">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2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217">
                                            <p:txEl>
                                              <p:pRg st="3" end="3"/>
                                            </p:txEl>
                                          </p:spTgt>
                                        </p:tgtEl>
                                        <p:attrNameLst>
                                          <p:attrName>style.visibility</p:attrName>
                                        </p:attrNameLst>
                                      </p:cBhvr>
                                      <p:to>
                                        <p:strVal val="visible"/>
                                      </p:to>
                                    </p:set>
                                    <p:anim calcmode="lin" valueType="num">
                                      <p:cBhvr>
                                        <p:cTn id="27" dur="2500" fill="hold"/>
                                        <p:tgtEl>
                                          <p:spTgt spid="217">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217">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1" fill="hold">
                                  <p:stCondLst>
                                    <p:cond delay="0"/>
                                  </p:stCondLst>
                                  <p:iterate type="el" backwards="0">
                                    <p:tmAbs val="0"/>
                                  </p:iterate>
                                  <p:childTnLst>
                                    <p:set>
                                      <p:cBhvr>
                                        <p:cTn id="31" fill="hold"/>
                                        <p:tgtEl>
                                          <p:spTgt spid="217">
                                            <p:txEl>
                                              <p:pRg st="4" end="4"/>
                                            </p:txEl>
                                          </p:spTgt>
                                        </p:tgtEl>
                                        <p:attrNameLst>
                                          <p:attrName>style.visibility</p:attrName>
                                        </p:attrNameLst>
                                      </p:cBhvr>
                                      <p:to>
                                        <p:strVal val="visible"/>
                                      </p:to>
                                    </p:set>
                                    <p:anim calcmode="lin" valueType="num">
                                      <p:cBhvr>
                                        <p:cTn id="32" dur="2500" fill="hold"/>
                                        <p:tgtEl>
                                          <p:spTgt spid="217">
                                            <p:txEl>
                                              <p:pRg st="4" end="4"/>
                                            </p:txEl>
                                          </p:spTgt>
                                        </p:tgtEl>
                                        <p:attrNameLst>
                                          <p:attrName>ppt_x</p:attrName>
                                        </p:attrNameLst>
                                      </p:cBhvr>
                                      <p:tavLst>
                                        <p:tav tm="0">
                                          <p:val>
                                            <p:strVal val="#ppt_x"/>
                                          </p:val>
                                        </p:tav>
                                        <p:tav tm="100000">
                                          <p:val>
                                            <p:strVal val="#ppt_x"/>
                                          </p:val>
                                        </p:tav>
                                      </p:tavLst>
                                    </p:anim>
                                    <p:anim calcmode="lin" valueType="num">
                                      <p:cBhvr>
                                        <p:cTn id="33" dur="2500" fill="hold"/>
                                        <p:tgtEl>
                                          <p:spTgt spid="217">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000"/>
                            </p:stCondLst>
                            <p:childTnLst>
                              <p:par>
                                <p:cTn id="35" presetClass="entr" nodeType="afterEffect" presetSubtype="4" presetID="2" grpId="1" fill="hold">
                                  <p:stCondLst>
                                    <p:cond delay="0"/>
                                  </p:stCondLst>
                                  <p:iterate type="el" backwards="0">
                                    <p:tmAbs val="0"/>
                                  </p:iterate>
                                  <p:childTnLst>
                                    <p:set>
                                      <p:cBhvr>
                                        <p:cTn id="36" fill="hold"/>
                                        <p:tgtEl>
                                          <p:spTgt spid="217">
                                            <p:txEl>
                                              <p:pRg st="5" end="5"/>
                                            </p:txEl>
                                          </p:spTgt>
                                        </p:tgtEl>
                                        <p:attrNameLst>
                                          <p:attrName>style.visibility</p:attrName>
                                        </p:attrNameLst>
                                      </p:cBhvr>
                                      <p:to>
                                        <p:strVal val="visible"/>
                                      </p:to>
                                    </p:set>
                                    <p:anim calcmode="lin" valueType="num">
                                      <p:cBhvr>
                                        <p:cTn id="37" dur="2500" fill="hold"/>
                                        <p:tgtEl>
                                          <p:spTgt spid="217">
                                            <p:txEl>
                                              <p:pRg st="5" end="5"/>
                                            </p:txEl>
                                          </p:spTgt>
                                        </p:tgtEl>
                                        <p:attrNameLst>
                                          <p:attrName>ppt_x</p:attrName>
                                        </p:attrNameLst>
                                      </p:cBhvr>
                                      <p:tavLst>
                                        <p:tav tm="0">
                                          <p:val>
                                            <p:strVal val="#ppt_x"/>
                                          </p:val>
                                        </p:tav>
                                        <p:tav tm="100000">
                                          <p:val>
                                            <p:strVal val="#ppt_x"/>
                                          </p:val>
                                        </p:tav>
                                      </p:tavLst>
                                    </p:anim>
                                    <p:anim calcmode="lin" valueType="num">
                                      <p:cBhvr>
                                        <p:cTn id="38" dur="2500" fill="hold"/>
                                        <p:tgtEl>
                                          <p:spTgt spid="2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7"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Implementation of God’s Vision"/>
          <p:cNvSpPr txBox="1"/>
          <p:nvPr/>
        </p:nvSpPr>
        <p:spPr>
          <a:xfrm>
            <a:off x="139805" y="1170739"/>
            <a:ext cx="9665209"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దేవుని దర్శనం యొక్క అమలు</a:t>
            </a:r>
          </a:p>
        </p:txBody>
      </p:sp>
      <p:sp>
        <p:nvSpPr>
          <p:cNvPr id="220" name="One can teach in larger groups or even small cell groups.…"/>
          <p:cNvSpPr txBox="1"/>
          <p:nvPr/>
        </p:nvSpPr>
        <p:spPr>
          <a:xfrm>
            <a:off x="529873" y="2263066"/>
            <a:ext cx="12261602" cy="541401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44502" indent="-244502"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ఒకరు పెద్ద సమూహాలలో లేదా చిన్న సెల్ సమూహాలలో కూడా బోధించవచ్చు.</a:t>
            </a:r>
          </a:p>
          <a:p>
            <a:pPr marL="244502" indent="-244502"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వ్యక్తులు సమూహాలలో పాపాలను అంగీకరించడానికి మరింత స్వేచ్ఛగా ఉంటారు.</a:t>
            </a:r>
          </a:p>
          <a:p>
            <a:pPr marL="244502" indent="-244502"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నమ్మకం మరియు పెరగడం అనేది వ్యక్తిపై ఆధారపడి ఉంటుంది.</a:t>
            </a:r>
          </a:p>
          <a:p>
            <a:pPr marL="244502" indent="-244502"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ఒక ఉదాహరణ: క్షమించలేని ఆత్మ దేవుని వాక్యాన్ని వ్యతిరేకిస్తుంది.</a:t>
            </a:r>
          </a:p>
        </p:txBody>
      </p:sp>
      <p:grpSp>
        <p:nvGrpSpPr>
          <p:cNvPr id="223" name="Group"/>
          <p:cNvGrpSpPr/>
          <p:nvPr/>
        </p:nvGrpSpPr>
        <p:grpSpPr>
          <a:xfrm>
            <a:off x="-16737" y="7832531"/>
            <a:ext cx="13015317" cy="1954656"/>
            <a:chOff x="0" y="0"/>
            <a:chExt cx="13015315" cy="1954655"/>
          </a:xfrm>
        </p:grpSpPr>
        <p:sp>
          <p:nvSpPr>
            <p:cNvPr id="221" name="Rectangle"/>
            <p:cNvSpPr/>
            <p:nvPr/>
          </p:nvSpPr>
          <p:spPr>
            <a:xfrm>
              <a:off x="0" y="0"/>
              <a:ext cx="13015316" cy="1954656"/>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50800" dist="57163" dir="5400000">
                <a:srgbClr val="000000">
                  <a:alpha val="73471"/>
                </a:srgbClr>
              </a:outerShdw>
            </a:effectLst>
          </p:spPr>
          <p:txBody>
            <a:bodyPr wrap="square" lIns="50800" tIns="50800" rIns="50800" bIns="50800" numCol="1" anchor="ctr">
              <a:noAutofit/>
            </a:bodyPr>
            <a:lstStyle/>
            <a:p>
              <a:pPr>
                <a:defRPr sz="2400">
                  <a:effectLst/>
                  <a:latin typeface="Helvetica Light"/>
                  <a:ea typeface="Helvetica Light"/>
                  <a:cs typeface="Helvetica Light"/>
                  <a:sym typeface="Helvetica Light"/>
                </a:defRPr>
              </a:pPr>
            </a:p>
          </p:txBody>
        </p:sp>
        <p:sp>
          <p:nvSpPr>
            <p:cNvPr id="222" name="The quality and quantity of our fruitful service is greatly dependent on how well we do at this second stage."/>
            <p:cNvSpPr/>
            <p:nvPr/>
          </p:nvSpPr>
          <p:spPr>
            <a:xfrm>
              <a:off x="47835" y="894202"/>
              <a:ext cx="12919646"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3600">
                  <a:latin typeface="Helvetica Condensed Medium"/>
                  <a:ea typeface="Helvetica Condensed Medium"/>
                  <a:cs typeface="Helvetica Condensed Medium"/>
                  <a:sym typeface="Helvetica Condensed Medium"/>
                </a:defRPr>
              </a:lvl1pPr>
            </a:lstStyle>
            <a:p>
              <a:pPr>
                <a:defRPr>
                  <a:effectLst/>
                </a:defRPr>
              </a:pPr>
              <a:r>
                <a:t>మా ఫలవంతమైన సేవ యొక్క నాణ్యత మరియు పరిమాణం ఈ రెండవ దశలో  మనం ఎంత బాగా చేస్తామనే దానిపై ఆధారపడి ఉంటుంది.</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anim calcmode="lin" valueType="num">
                                      <p:cBhvr>
                                        <p:cTn id="7" dur="2500" fill="hold"/>
                                        <p:tgtEl>
                                          <p:spTgt spid="220">
                                            <p:bg/>
                                          </p:spTgt>
                                        </p:tgtEl>
                                        <p:attrNameLst>
                                          <p:attrName>ppt_x</p:attrName>
                                        </p:attrNameLst>
                                      </p:cBhvr>
                                      <p:tavLst>
                                        <p:tav tm="0">
                                          <p:val>
                                            <p:strVal val="#ppt_x"/>
                                          </p:val>
                                        </p:tav>
                                        <p:tav tm="100000">
                                          <p:val>
                                            <p:strVal val="#ppt_x"/>
                                          </p:val>
                                        </p:tav>
                                      </p:tavLst>
                                    </p:anim>
                                    <p:anim calcmode="lin" valueType="num">
                                      <p:cBhvr>
                                        <p:cTn id="8" dur="2500" fill="hold"/>
                                        <p:tgtEl>
                                          <p:spTgt spid="220">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220">
                                            <p:txEl>
                                              <p:pRg st="0" end="0"/>
                                            </p:txEl>
                                          </p:spTgt>
                                        </p:tgtEl>
                                        <p:attrNameLst>
                                          <p:attrName>style.visibility</p:attrName>
                                        </p:attrNameLst>
                                      </p:cBhvr>
                                      <p:to>
                                        <p:strVal val="visible"/>
                                      </p:to>
                                    </p:set>
                                    <p:anim calcmode="lin" valueType="num">
                                      <p:cBhvr>
                                        <p:cTn id="11" dur="25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22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220">
                                            <p:txEl>
                                              <p:pRg st="1" end="1"/>
                                            </p:txEl>
                                          </p:spTgt>
                                        </p:tgtEl>
                                        <p:attrNameLst>
                                          <p:attrName>style.visibility</p:attrName>
                                        </p:attrNameLst>
                                      </p:cBhvr>
                                      <p:to>
                                        <p:strVal val="visible"/>
                                      </p:to>
                                    </p:set>
                                    <p:anim calcmode="lin" valueType="num">
                                      <p:cBhvr>
                                        <p:cTn id="16" dur="2500" fill="hold"/>
                                        <p:tgtEl>
                                          <p:spTgt spid="220">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220">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220">
                                            <p:txEl>
                                              <p:pRg st="2" end="2"/>
                                            </p:txEl>
                                          </p:spTgt>
                                        </p:tgtEl>
                                        <p:attrNameLst>
                                          <p:attrName>style.visibility</p:attrName>
                                        </p:attrNameLst>
                                      </p:cBhvr>
                                      <p:to>
                                        <p:strVal val="visible"/>
                                      </p:to>
                                    </p:set>
                                    <p:anim calcmode="lin" valueType="num">
                                      <p:cBhvr>
                                        <p:cTn id="21" dur="2500" fill="hold"/>
                                        <p:tgtEl>
                                          <p:spTgt spid="220">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2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220">
                                            <p:txEl>
                                              <p:pRg st="3" end="3"/>
                                            </p:txEl>
                                          </p:spTgt>
                                        </p:tgtEl>
                                        <p:attrNameLst>
                                          <p:attrName>style.visibility</p:attrName>
                                        </p:attrNameLst>
                                      </p:cBhvr>
                                      <p:to>
                                        <p:strVal val="visible"/>
                                      </p:to>
                                    </p:set>
                                    <p:anim calcmode="lin" valueType="num">
                                      <p:cBhvr>
                                        <p:cTn id="27" dur="2500" fill="hold"/>
                                        <p:tgtEl>
                                          <p:spTgt spid="220">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2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9" presetID="15" grpId="2" fill="hold">
                                  <p:stCondLst>
                                    <p:cond delay="0"/>
                                  </p:stCondLst>
                                  <p:iterate type="el" backwards="0">
                                    <p:tmAbs val="0"/>
                                  </p:iterate>
                                  <p:childTnLst>
                                    <p:set>
                                      <p:cBhvr>
                                        <p:cTn id="32" fill="hold"/>
                                        <p:tgtEl>
                                          <p:spTgt spid="223"/>
                                        </p:tgtEl>
                                        <p:attrNameLst>
                                          <p:attrName>style.visibility</p:attrName>
                                        </p:attrNameLst>
                                      </p:cBhvr>
                                      <p:to>
                                        <p:strVal val="visible"/>
                                      </p:to>
                                    </p:set>
                                    <p:anim calcmode="lin" valueType="num">
                                      <p:cBhvr>
                                        <p:cTn id="33" dur="1000" fill="hold"/>
                                        <p:tgtEl>
                                          <p:spTgt spid="223"/>
                                        </p:tgtEl>
                                        <p:attrNameLst>
                                          <p:attrName>ppt_w</p:attrName>
                                        </p:attrNameLst>
                                      </p:cBhvr>
                                      <p:tavLst>
                                        <p:tav tm="0">
                                          <p:val>
                                            <p:fltVal val="0"/>
                                          </p:val>
                                        </p:tav>
                                        <p:tav tm="100000">
                                          <p:val>
                                            <p:strVal val="#ppt_w"/>
                                          </p:val>
                                        </p:tav>
                                      </p:tavLst>
                                    </p:anim>
                                    <p:anim calcmode="lin" valueType="num">
                                      <p:cBhvr>
                                        <p:cTn id="34" dur="1000" fill="hold"/>
                                        <p:tgtEl>
                                          <p:spTgt spid="223"/>
                                        </p:tgtEl>
                                        <p:attrNameLst>
                                          <p:attrName>ppt_h</p:attrName>
                                        </p:attrNameLst>
                                      </p:cBhvr>
                                      <p:tavLst>
                                        <p:tav tm="0">
                                          <p:val>
                                            <p:fltVal val="0"/>
                                          </p:val>
                                        </p:tav>
                                        <p:tav tm="100000">
                                          <p:val>
                                            <p:strVal val="#ppt_h"/>
                                          </p:val>
                                        </p:tav>
                                      </p:tavLst>
                                    </p:anim>
                                    <p:anim calcmode="lin" valueType="num">
                                      <p:cBhvr>
                                        <p:cTn id="35" dur="1000" fill="hold"/>
                                        <p:tgtEl>
                                          <p:spTgt spid="223"/>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2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P build="whole" bldLvl="1" animBg="1" rev="0" advAuto="0" spid="223" grpId="2"/>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Many believers go about as defeated Christians.…"/>
          <p:cNvSpPr txBox="1"/>
          <p:nvPr/>
        </p:nvSpPr>
        <p:spPr>
          <a:xfrm>
            <a:off x="376208" y="2558477"/>
            <a:ext cx="12731272" cy="70269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65758" indent="-365758" algn="l" defTabSz="457200">
              <a:spcBef>
                <a:spcPts val="1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చాలా మంది విశ్వాసులు ఓడిపోయిన క్రైస్తవులుగా వెళతారు.</a:t>
            </a:r>
          </a:p>
          <a:p>
            <a:pPr marL="365758" indent="-365758" algn="l" defTabSz="457200">
              <a:spcBef>
                <a:spcPts val="1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క్రమం తప్పకుండా పాపాన్ని అధిగమించడం ద్వారా మరియు సిలువ సత్యాన్ని ధృవీకరించడం ద్వారా చర్చి పవిత్ర జీవితాలను గడపవచ్చు.</a:t>
            </a:r>
          </a:p>
          <a:p>
            <a:pPr marL="365758" indent="-365758" algn="l" defTabSz="457200">
              <a:spcBef>
                <a:spcPts val="1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టెంప్టేషన్ మరియు పాపాన్ని అధిగమించడానికి చర్చి విశ్వాసాన్ని స్వీకరించినప్పుడు, ఆమె తన శక్తివంతమైన దేవునిపై ఆధారపడటం మరియు పునరుజ్జీవనం పొందడం ఎలాగో నేర్చుకుంటుంది.</a:t>
            </a:r>
          </a:p>
          <a:p>
            <a:pPr marL="365758" indent="-365758" algn="l" defTabSz="457200">
              <a:spcBef>
                <a:spcPts val="15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700">
                <a:solidFill>
                  <a:srgbClr val="000000"/>
                </a:solidFill>
                <a:effectLst/>
                <a:latin typeface="Helvetica Light"/>
                <a:ea typeface="Helvetica Light"/>
                <a:cs typeface="Helvetica Light"/>
                <a:sym typeface="Helvetica Light"/>
              </a:defRPr>
            </a:pPr>
            <a:r>
              <a:t>వారి జీవితాలలో దేవుని శక్తిని చూసిన నాయకుల నుండి శిక్షణ తప్పక వస్తుంది.</a:t>
            </a:r>
          </a:p>
        </p:txBody>
      </p:sp>
      <p:grpSp>
        <p:nvGrpSpPr>
          <p:cNvPr id="228" name="Group"/>
          <p:cNvGrpSpPr/>
          <p:nvPr/>
        </p:nvGrpSpPr>
        <p:grpSpPr>
          <a:xfrm>
            <a:off x="3347935" y="1477532"/>
            <a:ext cx="6308933" cy="1702223"/>
            <a:chOff x="0" y="151977"/>
            <a:chExt cx="6308932" cy="1702222"/>
          </a:xfrm>
        </p:grpSpPr>
        <p:sp>
          <p:nvSpPr>
            <p:cNvPr id="226" name="Rounded Rectangle"/>
            <p:cNvSpPr/>
            <p:nvPr/>
          </p:nvSpPr>
          <p:spPr>
            <a:xfrm>
              <a:off x="0" y="151977"/>
              <a:ext cx="6308933" cy="864446"/>
            </a:xfrm>
            <a:prstGeom prst="roundRect">
              <a:avLst>
                <a:gd name="adj" fmla="val 22037"/>
              </a:avLst>
            </a:prstGeom>
            <a:noFill/>
            <a:ln w="50800" cap="flat">
              <a:solidFill>
                <a:srgbClr val="000000"/>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effectLst/>
                  <a:latin typeface="Times New Roman"/>
                  <a:ea typeface="Times New Roman"/>
                  <a:cs typeface="Times New Roman"/>
                  <a:sym typeface="Times New Roman"/>
                </a:defRPr>
              </a:pPr>
            </a:p>
          </p:txBody>
        </p:sp>
        <p:sp>
          <p:nvSpPr>
            <p:cNvPr id="227" name="Summary"/>
            <p:cNvSpPr/>
            <p:nvPr/>
          </p:nvSpPr>
          <p:spPr>
            <a:xfrm>
              <a:off x="3342454" y="58419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సారాంశం</a:t>
              </a:r>
            </a:p>
          </p:txBody>
        </p:sp>
      </p:grpSp>
    </p:spTree>
  </p:cSld>
  <p:clrMapOvr>
    <a:masterClrMapping/>
  </p:clrMapOvr>
  <mc:AlternateContent xmlns:mc="http://schemas.openxmlformats.org/markup-compatibility/2006">
    <mc:Choice xmlns:p14="http://schemas.microsoft.com/office/powerpoint/2010/main" Requires="p14">
      <p:transition spd="slow" advClick="1" p14:dur="1200">
        <p:cover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225">
                                            <p:bg/>
                                          </p:spTgt>
                                        </p:tgtEl>
                                        <p:attrNameLst>
                                          <p:attrName>style.visibility</p:attrName>
                                        </p:attrNameLst>
                                      </p:cBhvr>
                                      <p:to>
                                        <p:strVal val="visible"/>
                                      </p:to>
                                    </p:set>
                                    <p:anim calcmode="lin" valueType="num">
                                      <p:cBhvr>
                                        <p:cTn id="7" dur="2750" fill="hold"/>
                                        <p:tgtEl>
                                          <p:spTgt spid="225">
                                            <p:bg/>
                                          </p:spTgt>
                                        </p:tgtEl>
                                        <p:attrNameLst>
                                          <p:attrName>ppt_x</p:attrName>
                                        </p:attrNameLst>
                                      </p:cBhvr>
                                      <p:tavLst>
                                        <p:tav tm="0">
                                          <p:val>
                                            <p:strVal val="0-#ppt_w/2"/>
                                          </p:val>
                                        </p:tav>
                                        <p:tav tm="100000">
                                          <p:val>
                                            <p:strVal val="#ppt_x"/>
                                          </p:val>
                                        </p:tav>
                                      </p:tavLst>
                                    </p:anim>
                                    <p:anim calcmode="lin" valueType="num">
                                      <p:cBhvr>
                                        <p:cTn id="8" dur="2750" fill="hold"/>
                                        <p:tgtEl>
                                          <p:spTgt spid="225">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225">
                                            <p:txEl>
                                              <p:pRg st="0" end="0"/>
                                            </p:txEl>
                                          </p:spTgt>
                                        </p:tgtEl>
                                        <p:attrNameLst>
                                          <p:attrName>style.visibility</p:attrName>
                                        </p:attrNameLst>
                                      </p:cBhvr>
                                      <p:to>
                                        <p:strVal val="visible"/>
                                      </p:to>
                                    </p:set>
                                    <p:anim calcmode="lin" valueType="num">
                                      <p:cBhvr>
                                        <p:cTn id="11" dur="2750" fill="hold"/>
                                        <p:tgtEl>
                                          <p:spTgt spid="225">
                                            <p:txEl>
                                              <p:pRg st="0" end="0"/>
                                            </p:txEl>
                                          </p:spTgt>
                                        </p:tgtEl>
                                        <p:attrNameLst>
                                          <p:attrName>ppt_x</p:attrName>
                                        </p:attrNameLst>
                                      </p:cBhvr>
                                      <p:tavLst>
                                        <p:tav tm="0">
                                          <p:val>
                                            <p:strVal val="0-#ppt_w/2"/>
                                          </p:val>
                                        </p:tav>
                                        <p:tav tm="100000">
                                          <p:val>
                                            <p:strVal val="#ppt_x"/>
                                          </p:val>
                                        </p:tav>
                                      </p:tavLst>
                                    </p:anim>
                                    <p:anim calcmode="lin" valueType="num">
                                      <p:cBhvr>
                                        <p:cTn id="12" dur="2750" fill="hold"/>
                                        <p:tgtEl>
                                          <p:spTgt spid="22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750"/>
                            </p:stCondLst>
                            <p:childTnLst>
                              <p:par>
                                <p:cTn id="14" presetClass="entr" nodeType="afterEffect" presetSubtype="8" presetID="2" grpId="1" fill="hold">
                                  <p:stCondLst>
                                    <p:cond delay="0"/>
                                  </p:stCondLst>
                                  <p:iterate type="el" backwards="0">
                                    <p:tmAbs val="0"/>
                                  </p:iterate>
                                  <p:childTnLst>
                                    <p:set>
                                      <p:cBhvr>
                                        <p:cTn id="15" fill="hold"/>
                                        <p:tgtEl>
                                          <p:spTgt spid="225">
                                            <p:txEl>
                                              <p:pRg st="1" end="1"/>
                                            </p:txEl>
                                          </p:spTgt>
                                        </p:tgtEl>
                                        <p:attrNameLst>
                                          <p:attrName>style.visibility</p:attrName>
                                        </p:attrNameLst>
                                      </p:cBhvr>
                                      <p:to>
                                        <p:strVal val="visible"/>
                                      </p:to>
                                    </p:set>
                                    <p:anim calcmode="lin" valueType="num">
                                      <p:cBhvr>
                                        <p:cTn id="16" dur="2750" fill="hold"/>
                                        <p:tgtEl>
                                          <p:spTgt spid="225">
                                            <p:txEl>
                                              <p:pRg st="1" end="1"/>
                                            </p:txEl>
                                          </p:spTgt>
                                        </p:tgtEl>
                                        <p:attrNameLst>
                                          <p:attrName>ppt_x</p:attrName>
                                        </p:attrNameLst>
                                      </p:cBhvr>
                                      <p:tavLst>
                                        <p:tav tm="0">
                                          <p:val>
                                            <p:strVal val="0-#ppt_w/2"/>
                                          </p:val>
                                        </p:tav>
                                        <p:tav tm="100000">
                                          <p:val>
                                            <p:strVal val="#ppt_x"/>
                                          </p:val>
                                        </p:tav>
                                      </p:tavLst>
                                    </p:anim>
                                    <p:anim calcmode="lin" valueType="num">
                                      <p:cBhvr>
                                        <p:cTn id="17" dur="2750" fill="hold"/>
                                        <p:tgtEl>
                                          <p:spTgt spid="225">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500"/>
                            </p:stCondLst>
                            <p:childTnLst>
                              <p:par>
                                <p:cTn id="19" presetClass="entr" nodeType="afterEffect" presetSubtype="8" presetID="2" grpId="1" fill="hold">
                                  <p:stCondLst>
                                    <p:cond delay="0"/>
                                  </p:stCondLst>
                                  <p:iterate type="el" backwards="0">
                                    <p:tmAbs val="0"/>
                                  </p:iterate>
                                  <p:childTnLst>
                                    <p:set>
                                      <p:cBhvr>
                                        <p:cTn id="20" fill="hold"/>
                                        <p:tgtEl>
                                          <p:spTgt spid="225">
                                            <p:txEl>
                                              <p:pRg st="2" end="2"/>
                                            </p:txEl>
                                          </p:spTgt>
                                        </p:tgtEl>
                                        <p:attrNameLst>
                                          <p:attrName>style.visibility</p:attrName>
                                        </p:attrNameLst>
                                      </p:cBhvr>
                                      <p:to>
                                        <p:strVal val="visible"/>
                                      </p:to>
                                    </p:set>
                                    <p:anim calcmode="lin" valueType="num">
                                      <p:cBhvr>
                                        <p:cTn id="21" dur="2750" fill="hold"/>
                                        <p:tgtEl>
                                          <p:spTgt spid="225">
                                            <p:txEl>
                                              <p:pRg st="2" end="2"/>
                                            </p:txEl>
                                          </p:spTgt>
                                        </p:tgtEl>
                                        <p:attrNameLst>
                                          <p:attrName>ppt_x</p:attrName>
                                        </p:attrNameLst>
                                      </p:cBhvr>
                                      <p:tavLst>
                                        <p:tav tm="0">
                                          <p:val>
                                            <p:strVal val="0-#ppt_w/2"/>
                                          </p:val>
                                        </p:tav>
                                        <p:tav tm="100000">
                                          <p:val>
                                            <p:strVal val="#ppt_x"/>
                                          </p:val>
                                        </p:tav>
                                      </p:tavLst>
                                    </p:anim>
                                    <p:anim calcmode="lin" valueType="num">
                                      <p:cBhvr>
                                        <p:cTn id="22" dur="2750" fill="hold"/>
                                        <p:tgtEl>
                                          <p:spTgt spid="225">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8250"/>
                            </p:stCondLst>
                            <p:childTnLst>
                              <p:par>
                                <p:cTn id="24" presetClass="entr" nodeType="afterEffect" presetSubtype="8" presetID="2" grpId="1" fill="hold">
                                  <p:stCondLst>
                                    <p:cond delay="0"/>
                                  </p:stCondLst>
                                  <p:iterate type="el" backwards="0">
                                    <p:tmAbs val="0"/>
                                  </p:iterate>
                                  <p:childTnLst>
                                    <p:set>
                                      <p:cBhvr>
                                        <p:cTn id="25" fill="hold"/>
                                        <p:tgtEl>
                                          <p:spTgt spid="225">
                                            <p:txEl>
                                              <p:pRg st="3" end="3"/>
                                            </p:txEl>
                                          </p:spTgt>
                                        </p:tgtEl>
                                        <p:attrNameLst>
                                          <p:attrName>style.visibility</p:attrName>
                                        </p:attrNameLst>
                                      </p:cBhvr>
                                      <p:to>
                                        <p:strVal val="visible"/>
                                      </p:to>
                                    </p:set>
                                    <p:anim calcmode="lin" valueType="num">
                                      <p:cBhvr>
                                        <p:cTn id="26" dur="2750" fill="hold"/>
                                        <p:tgtEl>
                                          <p:spTgt spid="225">
                                            <p:txEl>
                                              <p:pRg st="3" end="3"/>
                                            </p:txEl>
                                          </p:spTgt>
                                        </p:tgtEl>
                                        <p:attrNameLst>
                                          <p:attrName>ppt_x</p:attrName>
                                        </p:attrNameLst>
                                      </p:cBhvr>
                                      <p:tavLst>
                                        <p:tav tm="0">
                                          <p:val>
                                            <p:strVal val="0-#ppt_w/2"/>
                                          </p:val>
                                        </p:tav>
                                        <p:tav tm="100000">
                                          <p:val>
                                            <p:strVal val="#ppt_x"/>
                                          </p:val>
                                        </p:tav>
                                      </p:tavLst>
                                    </p:anim>
                                    <p:anim calcmode="lin" valueType="num">
                                      <p:cBhvr>
                                        <p:cTn id="27" dur="2750" fill="hold"/>
                                        <p:tgtEl>
                                          <p:spTgt spid="22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5"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Are you an overcomer? What area do you need to pay special attention to?…"/>
          <p:cNvSpPr txBox="1"/>
          <p:nvPr/>
        </p:nvSpPr>
        <p:spPr>
          <a:xfrm>
            <a:off x="303660" y="2805964"/>
            <a:ext cx="12205031" cy="65773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685800" indent="-685800" algn="l" defTabSz="457200">
              <a:spcBef>
                <a:spcPts val="1300"/>
              </a:spcBef>
              <a:buSzPct val="100000"/>
              <a:buFont typeface="Helvetica Ligh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నీవు జయించువాడా? మీరు ఏ ప్రాంతంలో ప్రత్యేక శ్రద్ధ వహించాలి?</a:t>
            </a:r>
          </a:p>
          <a:p>
            <a:pPr marL="685800" indent="-685800" algn="l" defTabSz="457200">
              <a:spcBef>
                <a:spcPts val="1300"/>
              </a:spcBef>
              <a:buSzPct val="100000"/>
              <a:buFont typeface="Helvetica Ligh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ప్రతి విధమైన శోధనను అధిగమించడానికి ఒక యౌవన విశ్వాసికి శిక్షణ ఇవ్వడానికి మీరు ఎంతవరకు సన్నద్ధమయ్యారు?</a:t>
            </a:r>
          </a:p>
          <a:p>
            <a:pPr marL="685800" indent="-685800" algn="l" defTabSz="457200">
              <a:spcBef>
                <a:spcPts val="1300"/>
              </a:spcBef>
              <a:buSzPct val="100000"/>
              <a:buFont typeface="Helvetica Light"/>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మీరు శిష్యులుగా ఉండగల ఒకరి నుండి ఇద్దరు యౌవన విశ్వాసులను పరిగణించండి. మీరు ఎదుర్కొనే ఒకటి లేదా రెండు సమస్యలు ఏమిటి?</a:t>
            </a:r>
          </a:p>
        </p:txBody>
      </p:sp>
      <p:grpSp>
        <p:nvGrpSpPr>
          <p:cNvPr id="233" name="Application"/>
          <p:cNvGrpSpPr/>
          <p:nvPr/>
        </p:nvGrpSpPr>
        <p:grpSpPr>
          <a:xfrm>
            <a:off x="3155335" y="1532664"/>
            <a:ext cx="6791006" cy="1250093"/>
            <a:chOff x="0" y="0"/>
            <a:chExt cx="6791004" cy="1250092"/>
          </a:xfrm>
        </p:grpSpPr>
        <p:sp>
          <p:nvSpPr>
            <p:cNvPr id="231" name="Rectangle"/>
            <p:cNvSpPr/>
            <p:nvPr/>
          </p:nvSpPr>
          <p:spPr>
            <a:xfrm>
              <a:off x="0" y="0"/>
              <a:ext cx="6791005" cy="1250093"/>
            </a:xfrm>
            <a:prstGeom prst="rect">
              <a:avLst/>
            </a:prstGeom>
            <a:blipFill rotWithShape="1">
              <a:blip r:embed="rId2"/>
              <a:srcRect l="0" t="0" r="0" b="0"/>
              <a:tile tx="0" ty="0" sx="100000" sy="100000" flip="none" algn="tl"/>
            </a:blipFill>
            <a:ln w="12700" cap="flat">
              <a:noFill/>
              <a:miter lim="400000"/>
            </a:ln>
            <a:effectLst>
              <a:outerShdw sx="100000" sy="100000" kx="0" ky="0" algn="b" rotWithShape="0" blurRad="12700" dist="25400" dir="0">
                <a:srgbClr val="000000">
                  <a:alpha val="75000"/>
                </a:srgbClr>
              </a:outerShdw>
            </a:effectLst>
          </p:spPr>
          <p:txBody>
            <a:bodyPr wrap="square" lIns="50800" tIns="50800" rIns="50800" bIns="50800" numCol="1" anchor="ctr">
              <a:noAutofit/>
            </a:bodyPr>
            <a:lstStyle/>
            <a:p>
              <a:pPr>
                <a:defRPr b="1" sz="6000">
                  <a:effectLst/>
                </a:defRPr>
              </a:pPr>
            </a:p>
          </p:txBody>
        </p:sp>
        <p:sp>
          <p:nvSpPr>
            <p:cNvPr id="232" name="అప్లికేషన్/అన్వియించు"/>
            <p:cNvSpPr/>
            <p:nvPr/>
          </p:nvSpPr>
          <p:spPr>
            <a:xfrm>
              <a:off x="0" y="57685"/>
              <a:ext cx="679100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5500"/>
              </a:lvl1pPr>
            </a:lstStyle>
            <a:p>
              <a:pPr>
                <a:defRPr>
                  <a:effectLst/>
                </a:defRPr>
              </a:pPr>
              <a:r>
                <a:t>అప్లికేషన్/అన్వియించు</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230">
                                            <p:bg/>
                                          </p:spTgt>
                                        </p:tgtEl>
                                        <p:attrNameLst>
                                          <p:attrName>style.visibility</p:attrName>
                                        </p:attrNameLst>
                                      </p:cBhvr>
                                      <p:to>
                                        <p:strVal val="visible"/>
                                      </p:to>
                                    </p:set>
                                    <p:animEffect filter="wipe(up)" transition="in">
                                      <p:cBhvr>
                                        <p:cTn id="7" dur="2000"/>
                                        <p:tgtEl>
                                          <p:spTgt spid="230">
                                            <p:bg/>
                                          </p:spTgt>
                                        </p:tgtEl>
                                      </p:cBhvr>
                                    </p:animEffect>
                                  </p:childTnLst>
                                </p:cTn>
                              </p:par>
                              <p:par>
                                <p:cTn id="8" presetClass="entr" nodeType="withEffect" presetSubtype="1" presetID="22" grpId="1" fill="hold">
                                  <p:stCondLst>
                                    <p:cond delay="0"/>
                                  </p:stCondLst>
                                  <p:iterate type="el" backwards="0">
                                    <p:tmAbs val="0"/>
                                  </p:iterate>
                                  <p:childTnLst>
                                    <p:set>
                                      <p:cBhvr>
                                        <p:cTn id="9" fill="hold"/>
                                        <p:tgtEl>
                                          <p:spTgt spid="230">
                                            <p:txEl>
                                              <p:pRg st="0" end="0"/>
                                            </p:txEl>
                                          </p:spTgt>
                                        </p:tgtEl>
                                        <p:attrNameLst>
                                          <p:attrName>style.visibility</p:attrName>
                                        </p:attrNameLst>
                                      </p:cBhvr>
                                      <p:to>
                                        <p:strVal val="visible"/>
                                      </p:to>
                                    </p:set>
                                    <p:animEffect filter="wipe(up)" transition="in">
                                      <p:cBhvr>
                                        <p:cTn id="10" dur="2000"/>
                                        <p:tgtEl>
                                          <p:spTgt spid="230">
                                            <p:txEl>
                                              <p:pRg st="0" end="0"/>
                                            </p:txEl>
                                          </p:spTgt>
                                        </p:tgtEl>
                                      </p:cBhvr>
                                    </p:animEffect>
                                  </p:childTnLst>
                                </p:cTn>
                              </p:par>
                            </p:childTnLst>
                          </p:cTn>
                        </p:par>
                        <p:par>
                          <p:cTn id="11" fill="hold">
                            <p:stCondLst>
                              <p:cond delay="2000"/>
                            </p:stCondLst>
                            <p:childTnLst>
                              <p:par>
                                <p:cTn id="12" presetClass="entr" nodeType="afterEffect" presetSubtype="1" presetID="22" grpId="1" fill="hold">
                                  <p:stCondLst>
                                    <p:cond delay="0"/>
                                  </p:stCondLst>
                                  <p:iterate type="el" backwards="0">
                                    <p:tmAbs val="0"/>
                                  </p:iterate>
                                  <p:childTnLst>
                                    <p:set>
                                      <p:cBhvr>
                                        <p:cTn id="13" fill="hold"/>
                                        <p:tgtEl>
                                          <p:spTgt spid="230">
                                            <p:txEl>
                                              <p:pRg st="1" end="1"/>
                                            </p:txEl>
                                          </p:spTgt>
                                        </p:tgtEl>
                                        <p:attrNameLst>
                                          <p:attrName>style.visibility</p:attrName>
                                        </p:attrNameLst>
                                      </p:cBhvr>
                                      <p:to>
                                        <p:strVal val="visible"/>
                                      </p:to>
                                    </p:set>
                                    <p:animEffect filter="wipe(up)" transition="in">
                                      <p:cBhvr>
                                        <p:cTn id="14" dur="2000"/>
                                        <p:tgtEl>
                                          <p:spTgt spid="230">
                                            <p:txEl>
                                              <p:pRg st="1" end="1"/>
                                            </p:txEl>
                                          </p:spTgt>
                                        </p:tgtEl>
                                      </p:cBhvr>
                                    </p:animEffect>
                                  </p:childTnLst>
                                </p:cTn>
                              </p:par>
                            </p:childTnLst>
                          </p:cTn>
                        </p:par>
                        <p:par>
                          <p:cTn id="15" fill="hold">
                            <p:stCondLst>
                              <p:cond delay="4000"/>
                            </p:stCondLst>
                            <p:childTnLst>
                              <p:par>
                                <p:cTn id="16" presetClass="entr" nodeType="afterEffect" presetSubtype="1" presetID="22" grpId="1" fill="hold">
                                  <p:stCondLst>
                                    <p:cond delay="0"/>
                                  </p:stCondLst>
                                  <p:iterate type="el" backwards="0">
                                    <p:tmAbs val="0"/>
                                  </p:iterate>
                                  <p:childTnLst>
                                    <p:set>
                                      <p:cBhvr>
                                        <p:cTn id="17" fill="hold"/>
                                        <p:tgtEl>
                                          <p:spTgt spid="230">
                                            <p:txEl>
                                              <p:pRg st="2" end="2"/>
                                            </p:txEl>
                                          </p:spTgt>
                                        </p:tgtEl>
                                        <p:attrNameLst>
                                          <p:attrName>style.visibility</p:attrName>
                                        </p:attrNameLst>
                                      </p:cBhvr>
                                      <p:to>
                                        <p:strVal val="visible"/>
                                      </p:to>
                                    </p:set>
                                    <p:animEffect filter="wipe(up)" transition="in">
                                      <p:cBhvr>
                                        <p:cTn id="18" dur="2000"/>
                                        <p:tgtEl>
                                          <p:spTgt spid="230">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0"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TextBox 4"/>
          <p:cNvSpPr txBox="1"/>
          <p:nvPr/>
        </p:nvSpPr>
        <p:spPr>
          <a:xfrm>
            <a:off x="6438286" y="9277491"/>
            <a:ext cx="118699" cy="26009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219200">
              <a:lnSpc>
                <a:spcPts val="2100"/>
              </a:lnSpc>
              <a:defRPr sz="1600">
                <a:solidFill>
                  <a:srgbClr val="000000"/>
                </a:solidFill>
                <a:latin typeface="Helvetica Light"/>
                <a:ea typeface="Helvetica Light"/>
                <a:cs typeface="Helvetica Light"/>
                <a:sym typeface="Helvetica Light"/>
              </a:defRPr>
            </a:lvl1pPr>
          </a:lstStyle>
          <a:p>
            <a:pPr>
              <a:defRPr>
                <a:effectLst/>
              </a:defRPr>
            </a:pPr>
            <a:r>
              <a:t>1</a:t>
            </a:r>
          </a:p>
        </p:txBody>
      </p:sp>
      <p:sp>
        <p:nvSpPr>
          <p:cNvPr id="236" name="TextBox 5"/>
          <p:cNvSpPr txBox="1"/>
          <p:nvPr/>
        </p:nvSpPr>
        <p:spPr>
          <a:xfrm>
            <a:off x="398040" y="7932087"/>
            <a:ext cx="9979649" cy="1641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defTabSz="1219200">
              <a:lnSpc>
                <a:spcPts val="6500"/>
              </a:lnSpc>
              <a:defRPr sz="3500">
                <a:effectLst/>
                <a:latin typeface="Times New Roman"/>
                <a:ea typeface="Times New Roman"/>
                <a:cs typeface="Times New Roman"/>
                <a:sym typeface="Times New Roman"/>
              </a:defRPr>
            </a:pPr>
            <a:r>
              <a:t>పాల్ బక్నెల్</a:t>
            </a:r>
            <a:endParaRPr>
              <a:latin typeface="Calibri"/>
              <a:ea typeface="Calibri"/>
              <a:cs typeface="Calibri"/>
              <a:sym typeface="Calibri"/>
            </a:endParaRPr>
          </a:p>
          <a:p>
            <a:pPr algn="l" defTabSz="1219200">
              <a:lnSpc>
                <a:spcPts val="6500"/>
              </a:lnSpc>
              <a:defRPr sz="3500">
                <a:effectLst/>
                <a:latin typeface="Times New Roman"/>
                <a:ea typeface="Times New Roman"/>
                <a:cs typeface="Times New Roman"/>
                <a:sym typeface="Times New Roman"/>
              </a:defRPr>
            </a:pPr>
            <a:r>
              <a:t>మోసెస్ డి అబ్బూరి - అనువదించబడింది</a:t>
            </a:r>
          </a:p>
        </p:txBody>
      </p:sp>
      <p:sp>
        <p:nvSpPr>
          <p:cNvPr id="237" name="TextBox 6"/>
          <p:cNvSpPr txBox="1"/>
          <p:nvPr/>
        </p:nvSpPr>
        <p:spPr>
          <a:xfrm>
            <a:off x="11129519" y="8433454"/>
            <a:ext cx="1633651" cy="1200133"/>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219200">
              <a:lnSpc>
                <a:spcPts val="9800"/>
              </a:lnSpc>
              <a:defRPr sz="7000"/>
            </a:lvl1pPr>
          </a:lstStyle>
          <a:p>
            <a:pPr>
              <a:defRPr>
                <a:effectLst/>
              </a:defRPr>
            </a:pPr>
            <a:r>
              <a:t>#11</a:t>
            </a:r>
          </a:p>
        </p:txBody>
      </p:sp>
      <p:sp>
        <p:nvSpPr>
          <p:cNvPr id="238" name="TextBox 7"/>
          <p:cNvSpPr txBox="1"/>
          <p:nvPr/>
        </p:nvSpPr>
        <p:spPr>
          <a:xfrm>
            <a:off x="65829" y="3539502"/>
            <a:ext cx="12873143" cy="3257297"/>
          </a:xfrm>
          <a:prstGeom prst="rect">
            <a:avLst/>
          </a:prstGeom>
          <a:ln w="12700">
            <a:miter lim="400000"/>
          </a:ln>
          <a:effectLst>
            <a:outerShdw sx="100000" sy="100000" kx="0" ky="0" algn="b" rotWithShape="0" blurRad="101600" dist="44584" dir="7082051">
              <a:srgbClr val="000000">
                <a:alpha val="99075"/>
              </a:srgbClr>
            </a:outerShdw>
          </a:effectLst>
          <a:extLst>
            <a:ext uri="{C572A759-6A51-4108-AA02-DFA0A04FC94B}">
              <ma14:wrappingTextBoxFlag xmlns:ma14="http://schemas.microsoft.com/office/mac/drawingml/2011/main" val="1"/>
            </a:ext>
          </a:extLst>
        </p:spPr>
        <p:txBody>
          <a:bodyPr lIns="0" tIns="0" rIns="0" bIns="0">
            <a:spAutoFit/>
          </a:bodyPr>
          <a:lstStyle>
            <a:lvl1pPr defTabSz="1219200">
              <a:lnSpc>
                <a:spcPct val="120000"/>
              </a:lnSpc>
              <a:defRPr sz="8100">
                <a:solidFill>
                  <a:srgbClr val="CDDADB"/>
                </a:solidFill>
                <a:latin typeface="Helvetica Condensed Medium"/>
                <a:ea typeface="Helvetica Condensed Medium"/>
                <a:cs typeface="Helvetica Condensed Medium"/>
                <a:sym typeface="Helvetica Condensed Medium"/>
              </a:defRPr>
            </a:lvl1pPr>
          </a:lstStyle>
          <a:p>
            <a:pPr>
              <a:defRPr>
                <a:effectLst/>
              </a:defRPr>
            </a:pPr>
            <a:r>
              <a:t>కొత్త మరియు యువ విశ్వాసులను సన్నద్ధం చేయడం</a:t>
            </a:r>
          </a:p>
        </p:txBody>
      </p:sp>
      <p:sp>
        <p:nvSpPr>
          <p:cNvPr id="239" name="TextBox 8"/>
          <p:cNvSpPr txBox="1"/>
          <p:nvPr/>
        </p:nvSpPr>
        <p:spPr>
          <a:xfrm>
            <a:off x="4351056" y="8086158"/>
            <a:ext cx="5608468" cy="58152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defTabSz="1219200">
              <a:lnSpc>
                <a:spcPts val="4200"/>
              </a:lnSpc>
              <a:defRPr sz="5300">
                <a:solidFill>
                  <a:srgbClr val="C9D5DB"/>
                </a:solidFill>
                <a:uFill>
                  <a:solidFill>
                    <a:srgbClr val="0000FF"/>
                  </a:solidFill>
                </a:uFill>
                <a:hlinkClick r:id="rId2" invalidUrl="" action="" tgtFrame="" tooltip="" history="1" highlightClick="0" endSnd="0"/>
              </a:defRPr>
            </a:lvl1pPr>
          </a:lstStyle>
          <a:p>
            <a:pPr>
              <a:defRPr>
                <a:solidFill>
                  <a:srgbClr val="CFD1DB"/>
                </a:solidFill>
                <a:effectLst/>
              </a:defRPr>
            </a:pPr>
            <a:r>
              <a:rPr>
                <a:solidFill>
                  <a:srgbClr val="C9D5DB"/>
                </a:solidFill>
                <a:hlinkClick r:id="rId2" invalidUrl="" action="" tgtFrame="" tooltip="" history="1" highlightClick="0" endSnd="0"/>
              </a:rPr>
              <a:t>www.bffbible.org</a:t>
            </a:r>
          </a:p>
        </p:txBody>
      </p:sp>
      <p:sp>
        <p:nvSpPr>
          <p:cNvPr id="240" name="The Life Core"/>
          <p:cNvSpPr txBox="1"/>
          <p:nvPr/>
        </p:nvSpPr>
        <p:spPr>
          <a:xfrm>
            <a:off x="-2105028" y="-78213"/>
            <a:ext cx="17214856" cy="2482426"/>
          </a:xfrm>
          <a:prstGeom prst="rect">
            <a:avLst/>
          </a:prstGeom>
          <a:ln w="12700">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lIns="67733" tIns="67733" rIns="67733" bIns="67733" anchor="ctr">
            <a:spAutoFit/>
          </a:bodyPr>
          <a:lstStyle>
            <a:lvl1pPr defTabSz="609600">
              <a:spcBef>
                <a:spcPts val="36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b="1" sz="13200">
                <a:effectLst>
                  <a:outerShdw sx="100000" sy="100000" kx="0" ky="0" algn="b" rotWithShape="0" blurRad="12700" dist="25400" dir="18900000">
                    <a:srgbClr val="000000"/>
                  </a:outerShdw>
                </a:effectLst>
                <a:latin typeface="Times New Roman"/>
                <a:ea typeface="Times New Roman"/>
                <a:cs typeface="Times New Roman"/>
                <a:sym typeface="Times New Roman"/>
              </a:defRPr>
            </a:lvl1pPr>
          </a:lstStyle>
          <a:p>
            <a:pPr/>
            <a:r>
              <a:t> జీవితం మూలము</a:t>
            </a:r>
          </a:p>
        </p:txBody>
      </p:sp>
      <p:grpSp>
        <p:nvGrpSpPr>
          <p:cNvPr id="244" name="Group"/>
          <p:cNvGrpSpPr/>
          <p:nvPr/>
        </p:nvGrpSpPr>
        <p:grpSpPr>
          <a:xfrm>
            <a:off x="355728" y="2055302"/>
            <a:ext cx="12293344" cy="1033347"/>
            <a:chOff x="0" y="0"/>
            <a:chExt cx="12293343" cy="1033345"/>
          </a:xfrm>
        </p:grpSpPr>
        <p:sp>
          <p:nvSpPr>
            <p:cNvPr id="241" name="Our Limitations"/>
            <p:cNvSpPr txBox="1"/>
            <p:nvPr/>
          </p:nvSpPr>
          <p:spPr>
            <a:xfrm>
              <a:off x="223052" y="0"/>
              <a:ext cx="11942779" cy="905086"/>
            </a:xfrm>
            <a:prstGeom prst="rect">
              <a:avLst/>
            </a:prstGeom>
            <a:noFill/>
            <a:ln w="12700" cap="flat">
              <a:noFill/>
              <a:miter lim="400000"/>
            </a:ln>
            <a:effectLst>
              <a:outerShdw sx="100000" sy="100000" kx="0" ky="0" algn="b" rotWithShape="0" blurRad="76200" dist="25400" dir="5400000">
                <a:srgbClr val="000000">
                  <a:alpha val="50000"/>
                </a:srgbClr>
              </a:outerShdw>
            </a:effectLst>
            <a:extLst>
              <a:ext uri="{C572A759-6A51-4108-AA02-DFA0A04FC94B}">
                <ma14:wrappingTextBoxFlag xmlns:ma14="http://schemas.microsoft.com/office/mac/drawingml/2011/main" val="1"/>
              </a:ext>
            </a:extLst>
          </p:spPr>
          <p:txBody>
            <a:bodyPr wrap="square" lIns="67733" tIns="67733" rIns="67733" bIns="67733" numCol="1" anchor="ctr">
              <a:spAutoFit/>
            </a:bodyPr>
            <a:lstStyle>
              <a:lvl1pPr defTabSz="609600">
                <a:lnSpc>
                  <a:spcPct val="110000"/>
                </a:lnSpc>
                <a:spcBef>
                  <a:spcPts val="2100"/>
                </a:spcBef>
                <a:tabLst>
                  <a:tab pos="469900" algn="l"/>
                  <a:tab pos="939800" algn="l"/>
                  <a:tab pos="1422400" algn="l"/>
                  <a:tab pos="1892300" algn="l"/>
                  <a:tab pos="2362200" algn="l"/>
                  <a:tab pos="2844800" algn="l"/>
                  <a:tab pos="3314700" algn="l"/>
                  <a:tab pos="3784600" algn="l"/>
                  <a:tab pos="4267200" algn="l"/>
                  <a:tab pos="4737100" algn="l"/>
                  <a:tab pos="5207000" algn="l"/>
                  <a:tab pos="5689600" algn="l"/>
                </a:tabLst>
                <a:defRPr spc="-88" sz="4400">
                  <a:solidFill>
                    <a:srgbClr val="B6CCDB"/>
                  </a:solidFill>
                  <a:latin typeface="Helvetica Condensed Medium"/>
                  <a:ea typeface="Helvetica Condensed Medium"/>
                  <a:cs typeface="Helvetica Condensed Medium"/>
                  <a:sym typeface="Helvetica Condensed Medium"/>
                </a:defRPr>
              </a:lvl1pPr>
            </a:lstStyle>
            <a:p>
              <a:pPr>
                <a:defRPr>
                  <a:effectLst/>
                </a:defRPr>
              </a:pPr>
              <a:r>
                <a:t> కనుగొనడం - గొప్ప శిక్షణ యొక్క హృదయం కనుగొనడం</a:t>
              </a:r>
            </a:p>
          </p:txBody>
        </p:sp>
        <p:sp>
          <p:nvSpPr>
            <p:cNvPr id="242" name="Line"/>
            <p:cNvSpPr/>
            <p:nvPr/>
          </p:nvSpPr>
          <p:spPr>
            <a:xfrm>
              <a:off x="-1" y="17822"/>
              <a:ext cx="12197801" cy="2"/>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45718" tIns="45718" rIns="45718" bIns="45718" numCol="1" anchor="t">
              <a:noAutofit/>
            </a:bodyPr>
            <a:lstStyle/>
            <a:p>
              <a:pPr/>
            </a:p>
          </p:txBody>
        </p:sp>
        <p:sp>
          <p:nvSpPr>
            <p:cNvPr id="243" name="Line"/>
            <p:cNvSpPr/>
            <p:nvPr/>
          </p:nvSpPr>
          <p:spPr>
            <a:xfrm>
              <a:off x="95541" y="1033344"/>
              <a:ext cx="12197802" cy="2"/>
            </a:xfrm>
            <a:prstGeom prst="line">
              <a:avLst/>
            </a:prstGeom>
            <a:noFill/>
            <a:ln w="25400" cap="flat">
              <a:solidFill>
                <a:srgbClr val="DFFFF5"/>
              </a:solidFill>
              <a:prstDash val="solid"/>
              <a:round/>
            </a:ln>
            <a:effectLst>
              <a:outerShdw sx="100000" sy="100000" kx="0" ky="0" algn="b" rotWithShape="0" blurRad="50800" dist="25400" dir="5400000">
                <a:srgbClr val="000000">
                  <a:alpha val="50000"/>
                </a:srgbClr>
              </a:outerShdw>
            </a:effectLst>
          </p:spPr>
          <p:txBody>
            <a:bodyPr wrap="square" lIns="45718" tIns="45718" rIns="45718" bIns="45718"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slow" advClick="1" p14:dur="1200">
        <p:pull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 name="Our care for new believers greatly influences the whole process of training.…"/>
          <p:cNvSpPr txBox="1"/>
          <p:nvPr/>
        </p:nvSpPr>
        <p:spPr>
          <a:xfrm>
            <a:off x="360107" y="2086007"/>
            <a:ext cx="12381462" cy="2329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384918" indent="-384918"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00000"/>
                </a:solidFill>
                <a:effectLst/>
                <a:latin typeface="Helvetica Light"/>
                <a:ea typeface="Helvetica Light"/>
                <a:cs typeface="Helvetica Light"/>
                <a:sym typeface="Helvetica Light"/>
              </a:defRPr>
            </a:pPr>
            <a:r>
              <a:t>కొత్త విశ్వాసుల పట్ల మన శ్రద్ధ శిక్షణ మొత్తం ప్రక్రియను బాగా ప్రభావితం చేaస్తుంది.</a:t>
            </a:r>
            <a:endParaRPr sz="4100"/>
          </a:p>
          <a:p>
            <a:pPr marL="384918" indent="-384918"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00000"/>
                </a:solidFill>
                <a:effectLst/>
                <a:latin typeface="Helvetica Light"/>
                <a:ea typeface="Helvetica Light"/>
                <a:cs typeface="Helvetica Light"/>
                <a:sym typeface="Helvetica Light"/>
              </a:defRPr>
            </a:pPr>
            <a:r>
              <a:t>కొత్త విశ్వాసులకు ఎలా శిక్షణ ఇవ్వాలనే దానిపై ఆలోచనలు </a:t>
            </a:r>
          </a:p>
        </p:txBody>
      </p:sp>
      <p:sp>
        <p:nvSpPr>
          <p:cNvPr id="55" name="Regeneration starts a lifelong sanctifying work in every believer.…"/>
          <p:cNvSpPr txBox="1"/>
          <p:nvPr/>
        </p:nvSpPr>
        <p:spPr>
          <a:xfrm>
            <a:off x="373424" y="4493495"/>
            <a:ext cx="3720391" cy="46977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384918" indent="-384918"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latin typeface="Helvetica Light"/>
                <a:ea typeface="Helvetica Light"/>
                <a:cs typeface="Helvetica Light"/>
                <a:sym typeface="Helvetica Light"/>
              </a:defRPr>
            </a:lvl1pPr>
          </a:lstStyle>
          <a:p>
            <a:pPr>
              <a:defRPr>
                <a:effectLst/>
              </a:defRPr>
            </a:pPr>
            <a:r>
              <a:t>పునర్జన్మ ప్రతి విశ్వాసిలో జీవితకాల పవిత్రీకరణ పనిని ప్రారంభిస్తుంది.</a:t>
            </a:r>
          </a:p>
        </p:txBody>
      </p:sp>
      <p:sp>
        <p:nvSpPr>
          <p:cNvPr id="56" name="Equipping New Believers"/>
          <p:cNvSpPr txBox="1"/>
          <p:nvPr/>
        </p:nvSpPr>
        <p:spPr>
          <a:xfrm>
            <a:off x="110110" y="1251059"/>
            <a:ext cx="9445575" cy="7543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3600">
                <a:solidFill>
                  <a:srgbClr val="000000"/>
                </a:solidFill>
                <a:latin typeface="Times New Roman"/>
                <a:ea typeface="Times New Roman"/>
                <a:cs typeface="Times New Roman"/>
                <a:sym typeface="Times New Roman"/>
              </a:defRPr>
            </a:lvl1pPr>
          </a:lstStyle>
          <a:p>
            <a:pPr>
              <a:defRPr>
                <a:effectLst/>
              </a:defRPr>
            </a:pPr>
            <a:r>
              <a:t>కొత్త విశ్వాసులను సన్నద్ధం చేయడం</a:t>
            </a:r>
          </a:p>
        </p:txBody>
      </p:sp>
      <p:pic>
        <p:nvPicPr>
          <p:cNvPr id="57" name="1-Discover_Chichewa.png" descr="1-Discover_Chichewa.png"/>
          <p:cNvPicPr>
            <a:picLocks noChangeAspect="1"/>
          </p:cNvPicPr>
          <p:nvPr/>
        </p:nvPicPr>
        <p:blipFill>
          <a:blip r:embed="rId2">
            <a:extLst/>
          </a:blip>
          <a:stretch>
            <a:fillRect/>
          </a:stretch>
        </p:blipFill>
        <p:spPr>
          <a:xfrm>
            <a:off x="4059894" y="4714195"/>
            <a:ext cx="8960913" cy="505584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54">
                                            <p:bg/>
                                          </p:spTgt>
                                        </p:tgtEl>
                                        <p:attrNameLst>
                                          <p:attrName>style.visibility</p:attrName>
                                        </p:attrNameLst>
                                      </p:cBhvr>
                                      <p:to>
                                        <p:strVal val="visible"/>
                                      </p:to>
                                    </p:set>
                                    <p:anim calcmode="lin" valueType="num">
                                      <p:cBhvr>
                                        <p:cTn id="7" dur="2500" fill="hold"/>
                                        <p:tgtEl>
                                          <p:spTgt spid="54">
                                            <p:bg/>
                                          </p:spTgt>
                                        </p:tgtEl>
                                        <p:attrNameLst>
                                          <p:attrName>ppt_x</p:attrName>
                                        </p:attrNameLst>
                                      </p:cBhvr>
                                      <p:tavLst>
                                        <p:tav tm="0">
                                          <p:val>
                                            <p:strVal val="#ppt_x"/>
                                          </p:val>
                                        </p:tav>
                                        <p:tav tm="100000">
                                          <p:val>
                                            <p:strVal val="#ppt_x"/>
                                          </p:val>
                                        </p:tav>
                                      </p:tavLst>
                                    </p:anim>
                                    <p:anim calcmode="lin" valueType="num">
                                      <p:cBhvr>
                                        <p:cTn id="8" dur="2500" fill="hold"/>
                                        <p:tgtEl>
                                          <p:spTgt spid="5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54">
                                            <p:txEl>
                                              <p:pRg st="0" end="0"/>
                                            </p:txEl>
                                          </p:spTgt>
                                        </p:tgtEl>
                                        <p:attrNameLst>
                                          <p:attrName>style.visibility</p:attrName>
                                        </p:attrNameLst>
                                      </p:cBhvr>
                                      <p:to>
                                        <p:strVal val="visible"/>
                                      </p:to>
                                    </p:set>
                                    <p:anim calcmode="lin" valueType="num">
                                      <p:cBhvr>
                                        <p:cTn id="11" dur="2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54">
                                            <p:txEl>
                                              <p:pRg st="1" end="1"/>
                                            </p:txEl>
                                          </p:spTgt>
                                        </p:tgtEl>
                                        <p:attrNameLst>
                                          <p:attrName>style.visibility</p:attrName>
                                        </p:attrNameLst>
                                      </p:cBhvr>
                                      <p:to>
                                        <p:strVal val="visible"/>
                                      </p:to>
                                    </p:set>
                                    <p:anim calcmode="lin" valueType="num">
                                      <p:cBhvr>
                                        <p:cTn id="16" dur="2500" fill="hold"/>
                                        <p:tgtEl>
                                          <p:spTgt spid="54">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 grpId="2" fill="hold">
                                  <p:stCondLst>
                                    <p:cond delay="0"/>
                                  </p:stCondLst>
                                  <p:iterate type="el" backwards="0">
                                    <p:tmAbs val="0"/>
                                  </p:iterate>
                                  <p:childTnLst>
                                    <p:set>
                                      <p:cBhvr>
                                        <p:cTn id="21" fill="hold"/>
                                        <p:tgtEl>
                                          <p:spTgt spid="55"/>
                                        </p:tgtEl>
                                        <p:attrNameLst>
                                          <p:attrName>style.visibility</p:attrName>
                                        </p:attrNameLst>
                                      </p:cBhvr>
                                      <p:to>
                                        <p:strVal val="visible"/>
                                      </p:to>
                                    </p:set>
                                    <p:anim calcmode="lin" valueType="num">
                                      <p:cBhvr>
                                        <p:cTn id="22" dur="1000" fill="hold"/>
                                        <p:tgtEl>
                                          <p:spTgt spid="55"/>
                                        </p:tgtEl>
                                        <p:attrNameLst>
                                          <p:attrName>ppt_x</p:attrName>
                                        </p:attrNameLst>
                                      </p:cBhvr>
                                      <p:tavLst>
                                        <p:tav tm="0">
                                          <p:val>
                                            <p:strVal val="0-#ppt_w/2"/>
                                          </p:val>
                                        </p:tav>
                                        <p:tav tm="100000">
                                          <p:val>
                                            <p:strVal val="#ppt_x"/>
                                          </p:val>
                                        </p:tav>
                                      </p:tavLst>
                                    </p:anim>
                                    <p:anim calcmode="lin" valueType="num">
                                      <p:cBhvr>
                                        <p:cTn id="23"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 grpId="2"/>
      <p:bldP build="p" bldLvl="5" animBg="1" rev="0" advAuto="0" spid="54"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1 John 2:12-14"/>
          <p:cNvSpPr txBox="1"/>
          <p:nvPr/>
        </p:nvSpPr>
        <p:spPr>
          <a:xfrm>
            <a:off x="3990393" y="1176805"/>
            <a:ext cx="5595316" cy="1179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100">
                <a:solidFill>
                  <a:srgbClr val="000000"/>
                </a:solidFill>
                <a:latin typeface="Times New Roman"/>
                <a:ea typeface="Times New Roman"/>
                <a:cs typeface="Times New Roman"/>
                <a:sym typeface="Times New Roman"/>
              </a:defRPr>
            </a:lvl1pPr>
          </a:lstStyle>
          <a:p>
            <a:pPr>
              <a:defRPr>
                <a:effectLst/>
              </a:defRPr>
            </a:pPr>
            <a:r>
              <a:t>1 యోహా 2:12-14</a:t>
            </a:r>
          </a:p>
        </p:txBody>
      </p:sp>
      <p:sp>
        <p:nvSpPr>
          <p:cNvPr id="247" name="I am writing to you, little children, because your sins are forgiven you for His name’s sake. I am writing to you, fathers, because you know Him who has been from the beginning. I am writing to you, young men, because you have overcome the evil one.…"/>
          <p:cNvSpPr txBox="1"/>
          <p:nvPr/>
        </p:nvSpPr>
        <p:spPr>
          <a:xfrm>
            <a:off x="259235" y="2471094"/>
            <a:ext cx="12583204" cy="69434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 (1 y 2:12-14,చిన్న పిల్లలారా, ఆయన నామముబట్టి మీ పాపములు క్షమింపబడినవి గనుక మీకు వ్రాయుచున్నాను</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13. తండ్రులారా, మీరు ఆదినుండి యున్నవానిని ఎరిగి యున్నారు గనుక మీకు వ్రాయుచున్నాను. ¸యౌవనస్థు లారా, మీరు దుష్టుని జయించియున్నారు గనుక మీకు వ్రాయుచున్నాను.</a:t>
            </a:r>
          </a:p>
          <a:p>
            <a:pPr algn="just" defTabSz="457200">
              <a:lnSpc>
                <a:spcPct val="11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14. చిన్న పిల్లలారా, మీరు తండ్రిని ఎరిగియున్నారు గనుక మీకు వ్రాయుచున్నాను. తండ్రులారా, మీరు ఆదినుండి యున్నవానిని ఎరిగి యున్నారు గనుక మీకు వ్రాయుచున్నాను. యౌవనస్థులారా, మీరు బలవంతులు, దేవునివాక్యము మీయందు నిలుచుచున్నది; మీరు దుష్టుని జయించియున్నారు గనుక మీకు వ్రాయుచున్నాను</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6" presetID="18" grpId="1" fill="hold">
                                  <p:stCondLst>
                                    <p:cond delay="0"/>
                                  </p:stCondLst>
                                  <p:iterate type="el" backwards="0">
                                    <p:tmAbs val="0"/>
                                  </p:iterate>
                                  <p:childTnLst>
                                    <p:set>
                                      <p:cBhvr>
                                        <p:cTn id="6" fill="hold"/>
                                        <p:tgtEl>
                                          <p:spTgt spid="247"/>
                                        </p:tgtEl>
                                        <p:attrNameLst>
                                          <p:attrName>style.visibility</p:attrName>
                                        </p:attrNameLst>
                                      </p:cBhvr>
                                      <p:to>
                                        <p:strVal val="visible"/>
                                      </p:to>
                                    </p:set>
                                    <p:animEffect filter="strips(downRight)" transition="in">
                                      <p:cBhvr>
                                        <p:cTn id="7" dur="2500"/>
                                        <p:tgtEl>
                                          <p:spTgt spid="2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 name="God’s Work in the New Believer"/>
          <p:cNvSpPr txBox="1"/>
          <p:nvPr/>
        </p:nvSpPr>
        <p:spPr>
          <a:xfrm>
            <a:off x="49300" y="1241437"/>
            <a:ext cx="7070653" cy="10147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5100">
                <a:solidFill>
                  <a:srgbClr val="000000"/>
                </a:solidFill>
                <a:latin typeface="Times New Roman"/>
                <a:ea typeface="Times New Roman"/>
                <a:cs typeface="Times New Roman"/>
                <a:sym typeface="Times New Roman"/>
              </a:defRPr>
            </a:lvl1pPr>
          </a:lstStyle>
          <a:p>
            <a:pPr>
              <a:defRPr>
                <a:effectLst/>
              </a:defRPr>
            </a:pPr>
            <a:r>
              <a:t>కొత్త విశ్వాసిలో దేవుని పని</a:t>
            </a:r>
          </a:p>
        </p:txBody>
      </p:sp>
      <p:sp>
        <p:nvSpPr>
          <p:cNvPr id="60" name="He ‘poured out’ the Holy Spirit refers to God’s constant work in our lives.…"/>
          <p:cNvSpPr txBox="1"/>
          <p:nvPr/>
        </p:nvSpPr>
        <p:spPr>
          <a:xfrm>
            <a:off x="108383" y="2382111"/>
            <a:ext cx="6952487" cy="64604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88386" indent="-288386"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ఆయన పరిశుద్ధాత్మను ‘కుమ్మరించాడు’ అనేది మన జీవితాల్లో దేవుని స్థిరమైన పనిని సూచిస్తుంది.</a:t>
            </a:r>
          </a:p>
          <a:p>
            <a:pPr marL="288386" indent="-288386"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క్లిష్టమైన సంరక్షణను అందించడానికి కుటుంబాలు సర్దుబాటు చేస్తాయి.</a:t>
            </a:r>
          </a:p>
          <a:p>
            <a:pPr marL="288386" indent="-288386"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పెద్ద వైఖరి సమస్య: "శిష్యుడు కాదు, నేను బాగానే ఉన్నాను.“</a:t>
            </a:r>
          </a:p>
          <a:p>
            <a:pPr marL="288386" indent="-288386"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00000"/>
                </a:solidFill>
                <a:effectLst/>
                <a:latin typeface="Helvetica Light"/>
                <a:ea typeface="Helvetica Light"/>
                <a:cs typeface="Helvetica Light"/>
                <a:sym typeface="Helvetica Light"/>
              </a:defRPr>
            </a:pPr>
            <a:r>
              <a:t>క్రమశిక్షణ లేని విశ్వాసులు ఇంకా అనేక సమస్యలను ఎదుర్కొంటారు.</a:t>
            </a:r>
          </a:p>
        </p:txBody>
      </p:sp>
      <p:sp>
        <p:nvSpPr>
          <p:cNvPr id="61" name="“He saved us, not on the basis of deeds which we have done in righteousness, but according to His mercy, by the washing of regeneration and renewing by the Holy Spirit, whom He poured out upon us richly through Jesus Christ our Savior” (Titus 3:5-6)."/>
          <p:cNvSpPr/>
          <p:nvPr/>
        </p:nvSpPr>
        <p:spPr>
          <a:xfrm>
            <a:off x="7148072" y="2110546"/>
            <a:ext cx="5607475" cy="7406640"/>
          </a:xfrm>
          <a:prstGeom prst="rect">
            <a:avLst/>
          </a:prstGeom>
          <a:blipFill>
            <a:blip r:embed="rId2"/>
          </a:blipFill>
          <a:ln w="12700">
            <a:miter lim="400000"/>
          </a:ln>
          <a:effectLst>
            <a:outerShdw sx="100000" sy="100000" kx="0" ky="0" algn="b" rotWithShape="0" blurRad="190500" dist="8455" dir="5400000">
              <a:srgbClr val="000000"/>
            </a:outerShdw>
          </a:effectLst>
          <a:extLst>
            <a:ext uri="{C572A759-6A51-4108-AA02-DFA0A04FC94B}">
              <ma14:wrappingTextBoxFlag xmlns:ma14="http://schemas.microsoft.com/office/mac/drawingml/2011/main" val="1"/>
            </a:ext>
          </a:extLst>
        </p:spPr>
        <p:txBody>
          <a:bodyPr lIns="165100" tIns="165100" rIns="165100" bIns="165100" anchor="ctr">
            <a:spAutoFit/>
          </a:bodyPr>
          <a:lstStyle/>
          <a:p>
            <a:pPr>
              <a:spcBef>
                <a:spcPts val="1400"/>
              </a:spcBef>
              <a:defRPr sz="2800">
                <a:effectLst/>
                <a:latin typeface="Times New Roman"/>
                <a:ea typeface="Times New Roman"/>
                <a:cs typeface="Times New Roman"/>
                <a:sym typeface="Times New Roman"/>
              </a:defRPr>
            </a:pPr>
            <a:r>
              <a:t>5 మన నీతిక్రియల మూలంగా కాక, తన కనికరం మూలంగా నూతన జన్మ సంబంధమైన స్నానం ద్వారా, పరిశుద్ధాత్మ మనకు నూతన స్వభావం కలిగించడం ద్వారా దేవుడు మనలను రక్షించాడు.</a:t>
            </a:r>
          </a:p>
          <a:p>
            <a:pPr>
              <a:spcBef>
                <a:spcPts val="1400"/>
              </a:spcBef>
              <a:defRPr sz="2800">
                <a:effectLst/>
                <a:latin typeface="Times New Roman"/>
                <a:ea typeface="Times New Roman"/>
                <a:cs typeface="Times New Roman"/>
                <a:sym typeface="Times New Roman"/>
              </a:defRPr>
            </a:pPr>
            <a:r>
              <a:t>6 దేవుడు తన కృప ద్వారా మనం నీతిమంతులుగా తీర్చబడి నిత్యజీవాన్ని గూర్చిన నిరీక్షణ బట్టి వారసులు కావడం కోసం, మన రక్షకుడు యేసు క్రీస్తు ద్వారా తన పరిశుద్ధాత్మను మన మీద ధారాళంగా కుమ్మరించాడు.తీతు3:5-6</a:t>
            </a:r>
          </a:p>
        </p:txBody>
      </p:sp>
    </p:spTree>
  </p:cSld>
  <p:clrMapOvr>
    <a:masterClrMapping/>
  </p:clrMapOvr>
  <mc:AlternateContent xmlns:mc="http://schemas.openxmlformats.org/markup-compatibility/2006">
    <mc:Choice xmlns:p14="http://schemas.microsoft.com/office/powerpoint/2010/main" Requires="p14">
      <p:transition spd="slow" advClick="1" p14:dur="1200">
        <p:blind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32" presetID="23" grpId="1" fill="hold">
                                  <p:stCondLst>
                                    <p:cond delay="0"/>
                                  </p:stCondLst>
                                  <p:iterate type="el" backwards="0">
                                    <p:tmAbs val="0"/>
                                  </p:iterate>
                                  <p:childTnLst>
                                    <p:set>
                                      <p:cBhvr>
                                        <p:cTn id="6" fill="hold"/>
                                        <p:tgtEl>
                                          <p:spTgt spid="61"/>
                                        </p:tgtEl>
                                        <p:attrNameLst>
                                          <p:attrName>style.visibility</p:attrName>
                                        </p:attrNameLst>
                                      </p:cBhvr>
                                      <p:to>
                                        <p:strVal val="visible"/>
                                      </p:to>
                                    </p:set>
                                    <p:anim calcmode="lin" valueType="num">
                                      <p:cBhvr>
                                        <p:cTn id="7" dur="1000" fill="hold"/>
                                        <p:tgtEl>
                                          <p:spTgt spid="61"/>
                                        </p:tgtEl>
                                        <p:attrNameLst>
                                          <p:attrName>ppt_w</p:attrName>
                                        </p:attrNameLst>
                                      </p:cBhvr>
                                      <p:tavLst>
                                        <p:tav tm="0">
                                          <p:val>
                                            <p:strVal val="4*#ppt_w"/>
                                          </p:val>
                                        </p:tav>
                                        <p:tav tm="100000">
                                          <p:val>
                                            <p:strVal val="#ppt_w"/>
                                          </p:val>
                                        </p:tav>
                                      </p:tavLst>
                                    </p:anim>
                                    <p:anim calcmode="lin" valueType="num">
                                      <p:cBhvr>
                                        <p:cTn id="8" dur="1000" fill="hold"/>
                                        <p:tgtEl>
                                          <p:spTgt spid="61"/>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60">
                                            <p:bg/>
                                          </p:spTgt>
                                        </p:tgtEl>
                                        <p:attrNameLst>
                                          <p:attrName>style.visibility</p:attrName>
                                        </p:attrNameLst>
                                      </p:cBhvr>
                                      <p:to>
                                        <p:strVal val="visible"/>
                                      </p:to>
                                    </p:set>
                                    <p:anim calcmode="lin" valueType="num">
                                      <p:cBhvr>
                                        <p:cTn id="13" dur="2500" fill="hold"/>
                                        <p:tgtEl>
                                          <p:spTgt spid="60">
                                            <p:bg/>
                                          </p:spTgt>
                                        </p:tgtEl>
                                        <p:attrNameLst>
                                          <p:attrName>ppt_x</p:attrName>
                                        </p:attrNameLst>
                                      </p:cBhvr>
                                      <p:tavLst>
                                        <p:tav tm="0">
                                          <p:val>
                                            <p:strVal val="#ppt_x"/>
                                          </p:val>
                                        </p:tav>
                                        <p:tav tm="100000">
                                          <p:val>
                                            <p:strVal val="#ppt_x"/>
                                          </p:val>
                                        </p:tav>
                                      </p:tavLst>
                                    </p:anim>
                                    <p:anim calcmode="lin" valueType="num">
                                      <p:cBhvr>
                                        <p:cTn id="14" dur="2500" fill="hold"/>
                                        <p:tgtEl>
                                          <p:spTgt spid="60">
                                            <p:bg/>
                                          </p:spTgt>
                                        </p:tgtEl>
                                        <p:attrNameLst>
                                          <p:attrName>ppt_y</p:attrName>
                                        </p:attrNameLst>
                                      </p:cBhvr>
                                      <p:tavLst>
                                        <p:tav tm="0">
                                          <p:val>
                                            <p:strVal val="1+#ppt_h/2"/>
                                          </p:val>
                                        </p:tav>
                                        <p:tav tm="100000">
                                          <p:val>
                                            <p:strVal val="#ppt_y"/>
                                          </p:val>
                                        </p:tav>
                                      </p:tavLst>
                                    </p:anim>
                                  </p:childTnLst>
                                </p:cTn>
                              </p:par>
                              <p:par>
                                <p:cTn id="15" presetClass="entr" nodeType="withEffect" presetSubtype="4" presetID="2" grpId="2" fill="hold">
                                  <p:stCondLst>
                                    <p:cond delay="0"/>
                                  </p:stCondLst>
                                  <p:iterate type="el" backwards="0">
                                    <p:tmAbs val="0"/>
                                  </p:iterate>
                                  <p:childTnLst>
                                    <p:set>
                                      <p:cBhvr>
                                        <p:cTn id="16" fill="hold"/>
                                        <p:tgtEl>
                                          <p:spTgt spid="60">
                                            <p:txEl>
                                              <p:pRg st="0" end="0"/>
                                            </p:txEl>
                                          </p:spTgt>
                                        </p:tgtEl>
                                        <p:attrNameLst>
                                          <p:attrName>style.visibility</p:attrName>
                                        </p:attrNameLst>
                                      </p:cBhvr>
                                      <p:to>
                                        <p:strVal val="visible"/>
                                      </p:to>
                                    </p:set>
                                    <p:anim calcmode="lin" valueType="num">
                                      <p:cBhvr>
                                        <p:cTn id="17" dur="2500" fill="hold"/>
                                        <p:tgtEl>
                                          <p:spTgt spid="60">
                                            <p:txEl>
                                              <p:pRg st="0" end="0"/>
                                            </p:txEl>
                                          </p:spTgt>
                                        </p:tgtEl>
                                        <p:attrNameLst>
                                          <p:attrName>ppt_x</p:attrName>
                                        </p:attrNameLst>
                                      </p:cBhvr>
                                      <p:tavLst>
                                        <p:tav tm="0">
                                          <p:val>
                                            <p:strVal val="#ppt_x"/>
                                          </p:val>
                                        </p:tav>
                                        <p:tav tm="100000">
                                          <p:val>
                                            <p:strVal val="#ppt_x"/>
                                          </p:val>
                                        </p:tav>
                                      </p:tavLst>
                                    </p:anim>
                                    <p:anim calcmode="lin" valueType="num">
                                      <p:cBhvr>
                                        <p:cTn id="18" dur="2500" fill="hold"/>
                                        <p:tgtEl>
                                          <p:spTgt spid="60">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Class="entr" nodeType="afterEffect" presetSubtype="4" presetID="2" grpId="2" fill="hold">
                                  <p:stCondLst>
                                    <p:cond delay="0"/>
                                  </p:stCondLst>
                                  <p:iterate type="el" backwards="0">
                                    <p:tmAbs val="0"/>
                                  </p:iterate>
                                  <p:childTnLst>
                                    <p:set>
                                      <p:cBhvr>
                                        <p:cTn id="21" fill="hold"/>
                                        <p:tgtEl>
                                          <p:spTgt spid="60">
                                            <p:txEl>
                                              <p:pRg st="1" end="1"/>
                                            </p:txEl>
                                          </p:spTgt>
                                        </p:tgtEl>
                                        <p:attrNameLst>
                                          <p:attrName>style.visibility</p:attrName>
                                        </p:attrNameLst>
                                      </p:cBhvr>
                                      <p:to>
                                        <p:strVal val="visible"/>
                                      </p:to>
                                    </p:set>
                                    <p:anim calcmode="lin" valueType="num">
                                      <p:cBhvr>
                                        <p:cTn id="22" dur="2500" fill="hold"/>
                                        <p:tgtEl>
                                          <p:spTgt spid="60">
                                            <p:txEl>
                                              <p:pRg st="1" end="1"/>
                                            </p:txEl>
                                          </p:spTgt>
                                        </p:tgtEl>
                                        <p:attrNameLst>
                                          <p:attrName>ppt_x</p:attrName>
                                        </p:attrNameLst>
                                      </p:cBhvr>
                                      <p:tavLst>
                                        <p:tav tm="0">
                                          <p:val>
                                            <p:strVal val="#ppt_x"/>
                                          </p:val>
                                        </p:tav>
                                        <p:tav tm="100000">
                                          <p:val>
                                            <p:strVal val="#ppt_x"/>
                                          </p:val>
                                        </p:tav>
                                      </p:tavLst>
                                    </p:anim>
                                    <p:anim calcmode="lin" valueType="num">
                                      <p:cBhvr>
                                        <p:cTn id="23" dur="2500" fill="hold"/>
                                        <p:tgtEl>
                                          <p:spTgt spid="60">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0"/>
                            </p:stCondLst>
                            <p:childTnLst>
                              <p:par>
                                <p:cTn id="25" presetClass="entr" nodeType="afterEffect" presetSubtype="4" presetID="2" grpId="2" fill="hold">
                                  <p:stCondLst>
                                    <p:cond delay="0"/>
                                  </p:stCondLst>
                                  <p:iterate type="el" backwards="0">
                                    <p:tmAbs val="0"/>
                                  </p:iterate>
                                  <p:childTnLst>
                                    <p:set>
                                      <p:cBhvr>
                                        <p:cTn id="26" fill="hold"/>
                                        <p:tgtEl>
                                          <p:spTgt spid="60">
                                            <p:txEl>
                                              <p:pRg st="2" end="2"/>
                                            </p:txEl>
                                          </p:spTgt>
                                        </p:tgtEl>
                                        <p:attrNameLst>
                                          <p:attrName>style.visibility</p:attrName>
                                        </p:attrNameLst>
                                      </p:cBhvr>
                                      <p:to>
                                        <p:strVal val="visible"/>
                                      </p:to>
                                    </p:set>
                                    <p:anim calcmode="lin" valueType="num">
                                      <p:cBhvr>
                                        <p:cTn id="27" dur="2500" fill="hold"/>
                                        <p:tgtEl>
                                          <p:spTgt spid="60">
                                            <p:txEl>
                                              <p:pRg st="2" end="2"/>
                                            </p:txEl>
                                          </p:spTgt>
                                        </p:tgtEl>
                                        <p:attrNameLst>
                                          <p:attrName>ppt_x</p:attrName>
                                        </p:attrNameLst>
                                      </p:cBhvr>
                                      <p:tavLst>
                                        <p:tav tm="0">
                                          <p:val>
                                            <p:strVal val="#ppt_x"/>
                                          </p:val>
                                        </p:tav>
                                        <p:tav tm="100000">
                                          <p:val>
                                            <p:strVal val="#ppt_x"/>
                                          </p:val>
                                        </p:tav>
                                      </p:tavLst>
                                    </p:anim>
                                    <p:anim calcmode="lin" valueType="num">
                                      <p:cBhvr>
                                        <p:cTn id="28" dur="2500" fill="hold"/>
                                        <p:tgtEl>
                                          <p:spTgt spid="6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2" fill="hold">
                                  <p:stCondLst>
                                    <p:cond delay="0"/>
                                  </p:stCondLst>
                                  <p:iterate type="el" backwards="0">
                                    <p:tmAbs val="0"/>
                                  </p:iterate>
                                  <p:childTnLst>
                                    <p:set>
                                      <p:cBhvr>
                                        <p:cTn id="32" fill="hold"/>
                                        <p:tgtEl>
                                          <p:spTgt spid="60">
                                            <p:txEl>
                                              <p:pRg st="3" end="3"/>
                                            </p:txEl>
                                          </p:spTgt>
                                        </p:tgtEl>
                                        <p:attrNameLst>
                                          <p:attrName>style.visibility</p:attrName>
                                        </p:attrNameLst>
                                      </p:cBhvr>
                                      <p:to>
                                        <p:strVal val="visible"/>
                                      </p:to>
                                    </p:set>
                                    <p:anim calcmode="lin" valueType="num">
                                      <p:cBhvr>
                                        <p:cTn id="33" dur="2500" fill="hold"/>
                                        <p:tgtEl>
                                          <p:spTgt spid="60">
                                            <p:txEl>
                                              <p:pRg st="3" end="3"/>
                                            </p:txEl>
                                          </p:spTgt>
                                        </p:tgtEl>
                                        <p:attrNameLst>
                                          <p:attrName>ppt_x</p:attrName>
                                        </p:attrNameLst>
                                      </p:cBhvr>
                                      <p:tavLst>
                                        <p:tav tm="0">
                                          <p:val>
                                            <p:strVal val="#ppt_x"/>
                                          </p:val>
                                        </p:tav>
                                        <p:tav tm="100000">
                                          <p:val>
                                            <p:strVal val="#ppt_x"/>
                                          </p:val>
                                        </p:tav>
                                      </p:tavLst>
                                    </p:anim>
                                    <p:anim calcmode="lin" valueType="num">
                                      <p:cBhvr>
                                        <p:cTn id="34" dur="2500" fill="hold"/>
                                        <p:tgtEl>
                                          <p:spTgt spid="6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1" grpId="1"/>
      <p:bldP build="p" bldLvl="5" animBg="1" rev="0" advAuto="0" spid="60"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 name="Convince Others"/>
          <p:cNvSpPr txBox="1"/>
          <p:nvPr/>
        </p:nvSpPr>
        <p:spPr>
          <a:xfrm>
            <a:off x="149972" y="1362861"/>
            <a:ext cx="6547306" cy="9550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4800">
                <a:solidFill>
                  <a:srgbClr val="000000"/>
                </a:solidFill>
                <a:latin typeface="Times New Roman"/>
                <a:ea typeface="Times New Roman"/>
                <a:cs typeface="Times New Roman"/>
                <a:sym typeface="Times New Roman"/>
              </a:defRPr>
            </a:lvl1pPr>
          </a:lstStyle>
          <a:p>
            <a:pPr>
              <a:defRPr>
                <a:effectLst/>
              </a:defRPr>
            </a:pPr>
            <a:r>
              <a:t>ఇతరులను ఒప్పించండి</a:t>
            </a:r>
          </a:p>
        </p:txBody>
      </p:sp>
      <p:sp>
        <p:nvSpPr>
          <p:cNvPr id="64" name="Always pray…"/>
          <p:cNvSpPr txBox="1"/>
          <p:nvPr/>
        </p:nvSpPr>
        <p:spPr>
          <a:xfrm>
            <a:off x="265751" y="2130997"/>
            <a:ext cx="5834034" cy="678053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183776" indent="-183776"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ఎల్లప్పుడూ ప్రార్థించండి</a:t>
            </a:r>
          </a:p>
          <a:p>
            <a:pPr marL="183776" indent="-183776"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కొత్త జన్మలను కోరుకోండి - కోల్పోయిన వాటిని వెతకండి</a:t>
            </a:r>
          </a:p>
          <a:p>
            <a:pPr marL="183776" indent="-183776"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విస్తరించిన అవకాశాల కోసం ప్రభువును వెతకండి.</a:t>
            </a:r>
          </a:p>
          <a:p>
            <a:pPr marL="183776" indent="-183776" algn="l" defTabSz="457200">
              <a:spcBef>
                <a:spcPts val="14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చాలా మందికి సమాధానం ఇవ్వండి “ఏమిటి ఉంటే….?” ప్రశ్నలు.</a:t>
            </a:r>
          </a:p>
        </p:txBody>
      </p:sp>
      <p:grpSp>
        <p:nvGrpSpPr>
          <p:cNvPr id="67" name="Group"/>
          <p:cNvGrpSpPr/>
          <p:nvPr/>
        </p:nvGrpSpPr>
        <p:grpSpPr>
          <a:xfrm>
            <a:off x="6961168" y="1417134"/>
            <a:ext cx="5952918" cy="8209876"/>
            <a:chOff x="0" y="0"/>
            <a:chExt cx="5952917" cy="8209874"/>
          </a:xfrm>
        </p:grpSpPr>
        <p:sp>
          <p:nvSpPr>
            <p:cNvPr id="65" name="Rounded Rectangle"/>
            <p:cNvSpPr/>
            <p:nvPr/>
          </p:nvSpPr>
          <p:spPr>
            <a:xfrm>
              <a:off x="-1" y="0"/>
              <a:ext cx="5952919" cy="8209876"/>
            </a:xfrm>
            <a:prstGeom prst="roundRect">
              <a:avLst>
                <a:gd name="adj" fmla="val 12565"/>
              </a:avLst>
            </a:prstGeom>
            <a:blipFill rotWithShape="1">
              <a:blip r:embed="rId2"/>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effectLst/>
                  <a:latin typeface="Helvetica Light"/>
                  <a:ea typeface="Helvetica Light"/>
                  <a:cs typeface="Helvetica Light"/>
                  <a:sym typeface="Helvetica Light"/>
                </a:defRPr>
              </a:pPr>
            </a:p>
          </p:txBody>
        </p:sp>
        <p:sp>
          <p:nvSpPr>
            <p:cNvPr id="66" name="(1) Convince God’s people of the need to train new believers.…"/>
            <p:cNvSpPr txBox="1"/>
            <p:nvPr/>
          </p:nvSpPr>
          <p:spPr>
            <a:xfrm>
              <a:off x="392659" y="278315"/>
              <a:ext cx="5033557" cy="76479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t">
              <a:spAutoFit/>
            </a:bodyPr>
            <a:lstStyle/>
            <a:p>
              <a:pPr marL="742948" indent="-742948" algn="l">
                <a:spcBef>
                  <a:spcPts val="300"/>
                </a:spcBef>
                <a:buSzPct val="100000"/>
                <a:buAutoNum type="arabicParenBoth" startAt="1"/>
                <a:defRPr sz="2800">
                  <a:effectLst/>
                  <a:latin typeface="Helvetica Light"/>
                  <a:ea typeface="Helvetica Light"/>
                  <a:cs typeface="Helvetica Light"/>
                  <a:sym typeface="Helvetica Light"/>
                </a:defRPr>
              </a:pPr>
              <a:r>
                <a:t>కొత్త విశ్వాసులకు శిక్షణ ఇవ్వవలసిన అవసరాన్ని దేవుని ప్రజలను ఒప్పించండి.</a:t>
              </a:r>
              <a:endParaRPr sz="3600"/>
            </a:p>
            <a:p>
              <a:pPr marL="742948" indent="-742948" algn="l">
                <a:spcBef>
                  <a:spcPts val="300"/>
                </a:spcBef>
                <a:buSzPct val="100000"/>
                <a:buAutoNum type="arabicParenBoth" startAt="1"/>
                <a:defRPr sz="2800">
                  <a:effectLst/>
                  <a:latin typeface="Helvetica Light"/>
                  <a:ea typeface="Helvetica Light"/>
                  <a:cs typeface="Helvetica Light"/>
                  <a:sym typeface="Helvetica Light"/>
                </a:defRPr>
              </a:pPr>
              <a:r>
                <a:t>కొత్త విశ్వాసులకు ఎలా శిక్షణ ఇవ్వాలో వారిని సన్నద్ధం చేయండి.</a:t>
              </a:r>
              <a:endParaRPr sz="3600"/>
            </a:p>
            <a:p>
              <a:pPr marL="742948" indent="-742948" algn="l">
                <a:spcBef>
                  <a:spcPts val="300"/>
                </a:spcBef>
                <a:buSzPct val="100000"/>
                <a:buAutoNum type="arabicParenBoth" startAt="1"/>
                <a:defRPr sz="2800">
                  <a:effectLst/>
                  <a:latin typeface="Helvetica Light"/>
                  <a:ea typeface="Helvetica Light"/>
                  <a:cs typeface="Helvetica Light"/>
                  <a:sym typeface="Helvetica Light"/>
                </a:defRPr>
              </a:pPr>
              <a:r>
                <a:t>కొత్త విశ్వాసులకు శిక్షణ ఇవ్వడానికి సూచించిన మెటీరియల్‌లను సరఫరా చేయండి. </a:t>
              </a:r>
              <a:endParaRPr sz="3600"/>
            </a:p>
            <a:p>
              <a:pPr marL="742948" indent="-742948" algn="l">
                <a:spcBef>
                  <a:spcPts val="300"/>
                </a:spcBef>
                <a:buSzPct val="100000"/>
                <a:buAutoNum type="arabicParenBoth" startAt="1"/>
                <a:defRPr sz="2800">
                  <a:effectLst/>
                  <a:latin typeface="Helvetica Light"/>
                  <a:ea typeface="Helvetica Light"/>
                  <a:cs typeface="Helvetica Light"/>
                  <a:sym typeface="Helvetica Light"/>
                </a:defRPr>
              </a:pPr>
              <a:r>
                <a:t>కొత్త విశ్వాసులకు సేవ చేయడానికి శిక్షణ ఇవ్వండి-క్రిస్ లాగా సేవ చేయడానికి జన్మించారుt.</a:t>
              </a:r>
            </a:p>
          </p:txBody>
        </p:sp>
      </p:grpSp>
      <p:pic>
        <p:nvPicPr>
          <p:cNvPr id="68" name="3xEBothWeb300.jpg" descr="3xEBothWeb300.jpg"/>
          <p:cNvPicPr>
            <a:picLocks noChangeAspect="1"/>
          </p:cNvPicPr>
          <p:nvPr/>
        </p:nvPicPr>
        <p:blipFill>
          <a:blip r:embed="rId3">
            <a:extLst/>
          </a:blip>
          <a:srcRect l="1434" t="701" r="1372" b="1698"/>
          <a:stretch>
            <a:fillRect/>
          </a:stretch>
        </p:blipFill>
        <p:spPr>
          <a:xfrm>
            <a:off x="4700081" y="7222622"/>
            <a:ext cx="2555695" cy="2566403"/>
          </a:xfrm>
          <a:custGeom>
            <a:avLst/>
            <a:gdLst/>
            <a:ahLst/>
            <a:cxnLst>
              <a:cxn ang="0">
                <a:pos x="wd2" y="hd2"/>
              </a:cxn>
              <a:cxn ang="5400000">
                <a:pos x="wd2" y="hd2"/>
              </a:cxn>
              <a:cxn ang="10800000">
                <a:pos x="wd2" y="hd2"/>
              </a:cxn>
              <a:cxn ang="16200000">
                <a:pos x="wd2" y="hd2"/>
              </a:cxn>
            </a:cxnLst>
            <a:rect l="0" t="0" r="r" b="b"/>
            <a:pathLst>
              <a:path w="21552" h="21546" fill="norm" stroke="1" extrusionOk="0">
                <a:moveTo>
                  <a:pt x="11808" y="7"/>
                </a:moveTo>
                <a:cubicBezTo>
                  <a:pt x="11558" y="26"/>
                  <a:pt x="11173" y="92"/>
                  <a:pt x="10573" y="213"/>
                </a:cubicBezTo>
                <a:cubicBezTo>
                  <a:pt x="9970" y="335"/>
                  <a:pt x="9192" y="488"/>
                  <a:pt x="8846" y="550"/>
                </a:cubicBezTo>
                <a:cubicBezTo>
                  <a:pt x="8501" y="611"/>
                  <a:pt x="8101" y="692"/>
                  <a:pt x="7959" y="730"/>
                </a:cubicBezTo>
                <a:cubicBezTo>
                  <a:pt x="7817" y="767"/>
                  <a:pt x="7520" y="828"/>
                  <a:pt x="7297" y="866"/>
                </a:cubicBezTo>
                <a:cubicBezTo>
                  <a:pt x="7073" y="905"/>
                  <a:pt x="6341" y="1052"/>
                  <a:pt x="5670" y="1193"/>
                </a:cubicBezTo>
                <a:cubicBezTo>
                  <a:pt x="3601" y="1628"/>
                  <a:pt x="1968" y="1950"/>
                  <a:pt x="1122" y="2089"/>
                </a:cubicBezTo>
                <a:cubicBezTo>
                  <a:pt x="509" y="2190"/>
                  <a:pt x="58" y="2353"/>
                  <a:pt x="14" y="2492"/>
                </a:cubicBezTo>
                <a:cubicBezTo>
                  <a:pt x="-30" y="2629"/>
                  <a:pt x="8" y="2853"/>
                  <a:pt x="422" y="4961"/>
                </a:cubicBezTo>
                <a:cubicBezTo>
                  <a:pt x="541" y="5568"/>
                  <a:pt x="672" y="6261"/>
                  <a:pt x="713" y="6504"/>
                </a:cubicBezTo>
                <a:cubicBezTo>
                  <a:pt x="754" y="6747"/>
                  <a:pt x="835" y="7193"/>
                  <a:pt x="894" y="7497"/>
                </a:cubicBezTo>
                <a:cubicBezTo>
                  <a:pt x="953" y="7800"/>
                  <a:pt x="1117" y="8648"/>
                  <a:pt x="1259" y="9376"/>
                </a:cubicBezTo>
                <a:cubicBezTo>
                  <a:pt x="1497" y="10597"/>
                  <a:pt x="1592" y="11026"/>
                  <a:pt x="1935" y="12465"/>
                </a:cubicBezTo>
                <a:cubicBezTo>
                  <a:pt x="2002" y="12748"/>
                  <a:pt x="2103" y="13280"/>
                  <a:pt x="2159" y="13644"/>
                </a:cubicBezTo>
                <a:cubicBezTo>
                  <a:pt x="2215" y="14009"/>
                  <a:pt x="2329" y="14619"/>
                  <a:pt x="2410" y="15004"/>
                </a:cubicBezTo>
                <a:cubicBezTo>
                  <a:pt x="2628" y="16034"/>
                  <a:pt x="3289" y="19223"/>
                  <a:pt x="3414" y="19852"/>
                </a:cubicBezTo>
                <a:cubicBezTo>
                  <a:pt x="3588" y="20727"/>
                  <a:pt x="3709" y="20832"/>
                  <a:pt x="4375" y="20668"/>
                </a:cubicBezTo>
                <a:cubicBezTo>
                  <a:pt x="4537" y="20628"/>
                  <a:pt x="4969" y="20531"/>
                  <a:pt x="5335" y="20452"/>
                </a:cubicBezTo>
                <a:cubicBezTo>
                  <a:pt x="5701" y="20372"/>
                  <a:pt x="6598" y="20171"/>
                  <a:pt x="7330" y="20008"/>
                </a:cubicBezTo>
                <a:cubicBezTo>
                  <a:pt x="8946" y="19649"/>
                  <a:pt x="8995" y="19646"/>
                  <a:pt x="8997" y="19915"/>
                </a:cubicBezTo>
                <a:cubicBezTo>
                  <a:pt x="8998" y="20174"/>
                  <a:pt x="9238" y="21340"/>
                  <a:pt x="9315" y="21461"/>
                </a:cubicBezTo>
                <a:cubicBezTo>
                  <a:pt x="9395" y="21587"/>
                  <a:pt x="9571" y="21577"/>
                  <a:pt x="10275" y="21408"/>
                </a:cubicBezTo>
                <a:cubicBezTo>
                  <a:pt x="10804" y="21280"/>
                  <a:pt x="11784" y="21072"/>
                  <a:pt x="13615" y="20695"/>
                </a:cubicBezTo>
                <a:cubicBezTo>
                  <a:pt x="13900" y="20636"/>
                  <a:pt x="14480" y="20523"/>
                  <a:pt x="14907" y="20445"/>
                </a:cubicBezTo>
                <a:cubicBezTo>
                  <a:pt x="15334" y="20367"/>
                  <a:pt x="15951" y="20253"/>
                  <a:pt x="16276" y="20192"/>
                </a:cubicBezTo>
                <a:cubicBezTo>
                  <a:pt x="16601" y="20130"/>
                  <a:pt x="17212" y="20032"/>
                  <a:pt x="17632" y="19972"/>
                </a:cubicBezTo>
                <a:cubicBezTo>
                  <a:pt x="18051" y="19912"/>
                  <a:pt x="18417" y="19849"/>
                  <a:pt x="18445" y="19832"/>
                </a:cubicBezTo>
                <a:cubicBezTo>
                  <a:pt x="18473" y="19814"/>
                  <a:pt x="18760" y="19763"/>
                  <a:pt x="19084" y="19719"/>
                </a:cubicBezTo>
                <a:cubicBezTo>
                  <a:pt x="19745" y="19628"/>
                  <a:pt x="21095" y="19313"/>
                  <a:pt x="21384" y="19182"/>
                </a:cubicBezTo>
                <a:cubicBezTo>
                  <a:pt x="21550" y="19106"/>
                  <a:pt x="21570" y="19062"/>
                  <a:pt x="21541" y="18799"/>
                </a:cubicBezTo>
                <a:cubicBezTo>
                  <a:pt x="21505" y="18478"/>
                  <a:pt x="21379" y="17799"/>
                  <a:pt x="21266" y="17323"/>
                </a:cubicBezTo>
                <a:cubicBezTo>
                  <a:pt x="21228" y="17161"/>
                  <a:pt x="21113" y="16563"/>
                  <a:pt x="21009" y="15997"/>
                </a:cubicBezTo>
                <a:cubicBezTo>
                  <a:pt x="20904" y="15430"/>
                  <a:pt x="20786" y="14836"/>
                  <a:pt x="20748" y="14674"/>
                </a:cubicBezTo>
                <a:cubicBezTo>
                  <a:pt x="20709" y="14512"/>
                  <a:pt x="20592" y="13914"/>
                  <a:pt x="20487" y="13348"/>
                </a:cubicBezTo>
                <a:cubicBezTo>
                  <a:pt x="20381" y="12781"/>
                  <a:pt x="20217" y="11921"/>
                  <a:pt x="20122" y="11435"/>
                </a:cubicBezTo>
                <a:cubicBezTo>
                  <a:pt x="20026" y="10950"/>
                  <a:pt x="19858" y="10089"/>
                  <a:pt x="19750" y="9523"/>
                </a:cubicBezTo>
                <a:cubicBezTo>
                  <a:pt x="19643" y="8956"/>
                  <a:pt x="19461" y="8010"/>
                  <a:pt x="19345" y="7424"/>
                </a:cubicBezTo>
                <a:cubicBezTo>
                  <a:pt x="19229" y="6837"/>
                  <a:pt x="19065" y="5976"/>
                  <a:pt x="18977" y="5511"/>
                </a:cubicBezTo>
                <a:cubicBezTo>
                  <a:pt x="18890" y="5046"/>
                  <a:pt x="18770" y="4435"/>
                  <a:pt x="18713" y="4152"/>
                </a:cubicBezTo>
                <a:cubicBezTo>
                  <a:pt x="18655" y="3868"/>
                  <a:pt x="18571" y="3435"/>
                  <a:pt x="18525" y="3192"/>
                </a:cubicBezTo>
                <a:cubicBezTo>
                  <a:pt x="18479" y="2949"/>
                  <a:pt x="18394" y="2519"/>
                  <a:pt x="18338" y="2236"/>
                </a:cubicBezTo>
                <a:cubicBezTo>
                  <a:pt x="18281" y="1952"/>
                  <a:pt x="18203" y="1549"/>
                  <a:pt x="18164" y="1336"/>
                </a:cubicBezTo>
                <a:cubicBezTo>
                  <a:pt x="18125" y="1123"/>
                  <a:pt x="18071" y="910"/>
                  <a:pt x="18043" y="866"/>
                </a:cubicBezTo>
                <a:cubicBezTo>
                  <a:pt x="17984" y="771"/>
                  <a:pt x="17507" y="823"/>
                  <a:pt x="16521" y="1030"/>
                </a:cubicBezTo>
                <a:cubicBezTo>
                  <a:pt x="16141" y="1109"/>
                  <a:pt x="15481" y="1242"/>
                  <a:pt x="15055" y="1323"/>
                </a:cubicBezTo>
                <a:cubicBezTo>
                  <a:pt x="14628" y="1404"/>
                  <a:pt x="14014" y="1522"/>
                  <a:pt x="13689" y="1586"/>
                </a:cubicBezTo>
                <a:cubicBezTo>
                  <a:pt x="12566" y="1808"/>
                  <a:pt x="12632" y="1812"/>
                  <a:pt x="12578" y="1489"/>
                </a:cubicBezTo>
                <a:cubicBezTo>
                  <a:pt x="12483" y="919"/>
                  <a:pt x="12296" y="173"/>
                  <a:pt x="12226" y="83"/>
                </a:cubicBezTo>
                <a:cubicBezTo>
                  <a:pt x="12172" y="13"/>
                  <a:pt x="12058" y="-13"/>
                  <a:pt x="11808" y="7"/>
                </a:cubicBezTo>
                <a:close/>
              </a:path>
            </a:pathLst>
          </a:cu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64">
                                            <p:bg/>
                                          </p:spTgt>
                                        </p:tgtEl>
                                        <p:attrNameLst>
                                          <p:attrName>style.visibility</p:attrName>
                                        </p:attrNameLst>
                                      </p:cBhvr>
                                      <p:to>
                                        <p:strVal val="visible"/>
                                      </p:to>
                                    </p:set>
                                    <p:anim calcmode="lin" valueType="num">
                                      <p:cBhvr>
                                        <p:cTn id="7" dur="2500" fill="hold"/>
                                        <p:tgtEl>
                                          <p:spTgt spid="64">
                                            <p:bg/>
                                          </p:spTgt>
                                        </p:tgtEl>
                                        <p:attrNameLst>
                                          <p:attrName>ppt_x</p:attrName>
                                        </p:attrNameLst>
                                      </p:cBhvr>
                                      <p:tavLst>
                                        <p:tav tm="0">
                                          <p:val>
                                            <p:strVal val="#ppt_x"/>
                                          </p:val>
                                        </p:tav>
                                        <p:tav tm="100000">
                                          <p:val>
                                            <p:strVal val="#ppt_x"/>
                                          </p:val>
                                        </p:tav>
                                      </p:tavLst>
                                    </p:anim>
                                    <p:anim calcmode="lin" valueType="num">
                                      <p:cBhvr>
                                        <p:cTn id="8" dur="2500" fill="hold"/>
                                        <p:tgtEl>
                                          <p:spTgt spid="64">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64">
                                            <p:txEl>
                                              <p:pRg st="0" end="0"/>
                                            </p:txEl>
                                          </p:spTgt>
                                        </p:tgtEl>
                                        <p:attrNameLst>
                                          <p:attrName>style.visibility</p:attrName>
                                        </p:attrNameLst>
                                      </p:cBhvr>
                                      <p:to>
                                        <p:strVal val="visible"/>
                                      </p:to>
                                    </p:set>
                                    <p:anim calcmode="lin" valueType="num">
                                      <p:cBhvr>
                                        <p:cTn id="11" dur="2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64">
                                            <p:txEl>
                                              <p:pRg st="1" end="1"/>
                                            </p:txEl>
                                          </p:spTgt>
                                        </p:tgtEl>
                                        <p:attrNameLst>
                                          <p:attrName>style.visibility</p:attrName>
                                        </p:attrNameLst>
                                      </p:cBhvr>
                                      <p:to>
                                        <p:strVal val="visible"/>
                                      </p:to>
                                    </p:set>
                                    <p:anim calcmode="lin" valueType="num">
                                      <p:cBhvr>
                                        <p:cTn id="16" dur="2500" fill="hold"/>
                                        <p:tgtEl>
                                          <p:spTgt spid="64">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6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64">
                                            <p:txEl>
                                              <p:pRg st="2" end="2"/>
                                            </p:txEl>
                                          </p:spTgt>
                                        </p:tgtEl>
                                        <p:attrNameLst>
                                          <p:attrName>style.visibility</p:attrName>
                                        </p:attrNameLst>
                                      </p:cBhvr>
                                      <p:to>
                                        <p:strVal val="visible"/>
                                      </p:to>
                                    </p:set>
                                    <p:anim calcmode="lin" valueType="num">
                                      <p:cBhvr>
                                        <p:cTn id="22" dur="2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6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64">
                                            <p:txEl>
                                              <p:pRg st="3" end="3"/>
                                            </p:txEl>
                                          </p:spTgt>
                                        </p:tgtEl>
                                        <p:attrNameLst>
                                          <p:attrName>style.visibility</p:attrName>
                                        </p:attrNameLst>
                                      </p:cBhvr>
                                      <p:to>
                                        <p:strVal val="visible"/>
                                      </p:to>
                                    </p:set>
                                    <p:anim calcmode="lin" valueType="num">
                                      <p:cBhvr>
                                        <p:cTn id="28" dur="2500" fill="hold"/>
                                        <p:tgtEl>
                                          <p:spTgt spid="64">
                                            <p:txEl>
                                              <p:pRg st="3" end="3"/>
                                            </p:txEl>
                                          </p:spTgt>
                                        </p:tgtEl>
                                        <p:attrNameLst>
                                          <p:attrName>ppt_x</p:attrName>
                                        </p:attrNameLst>
                                      </p:cBhvr>
                                      <p:tavLst>
                                        <p:tav tm="0">
                                          <p:val>
                                            <p:strVal val="#ppt_x"/>
                                          </p:val>
                                        </p:tav>
                                        <p:tav tm="100000">
                                          <p:val>
                                            <p:strVal val="#ppt_x"/>
                                          </p:val>
                                        </p:tav>
                                      </p:tavLst>
                                    </p:anim>
                                    <p:anim calcmode="lin" valueType="num">
                                      <p:cBhvr>
                                        <p:cTn id="29" dur="2500" fill="hold"/>
                                        <p:tgtEl>
                                          <p:spTgt spid="64">
                                            <p:txEl>
                                              <p:pRg st="3" end="3"/>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Class="entr" nodeType="afterEffect" presetSubtype="9" presetID="15" grpId="2" fill="hold">
                                  <p:stCondLst>
                                    <p:cond delay="0"/>
                                  </p:stCondLst>
                                  <p:iterate type="el" backwards="0">
                                    <p:tmAbs val="0"/>
                                  </p:iterate>
                                  <p:childTnLst>
                                    <p:set>
                                      <p:cBhvr>
                                        <p:cTn id="32" fill="hold"/>
                                        <p:tgtEl>
                                          <p:spTgt spid="67"/>
                                        </p:tgtEl>
                                        <p:attrNameLst>
                                          <p:attrName>style.visibility</p:attrName>
                                        </p:attrNameLst>
                                      </p:cBhvr>
                                      <p:to>
                                        <p:strVal val="visible"/>
                                      </p:to>
                                    </p:set>
                                    <p:anim calcmode="lin" valueType="num">
                                      <p:cBhvr>
                                        <p:cTn id="33" dur="1000" fill="hold"/>
                                        <p:tgtEl>
                                          <p:spTgt spid="67"/>
                                        </p:tgtEl>
                                        <p:attrNameLst>
                                          <p:attrName>ppt_w</p:attrName>
                                        </p:attrNameLst>
                                      </p:cBhvr>
                                      <p:tavLst>
                                        <p:tav tm="0">
                                          <p:val>
                                            <p:fltVal val="0"/>
                                          </p:val>
                                        </p:tav>
                                        <p:tav tm="100000">
                                          <p:val>
                                            <p:strVal val="#ppt_w"/>
                                          </p:val>
                                        </p:tav>
                                      </p:tavLst>
                                    </p:anim>
                                    <p:anim calcmode="lin" valueType="num">
                                      <p:cBhvr>
                                        <p:cTn id="34" dur="1000" fill="hold"/>
                                        <p:tgtEl>
                                          <p:spTgt spid="67"/>
                                        </p:tgtEl>
                                        <p:attrNameLst>
                                          <p:attrName>ppt_h</p:attrName>
                                        </p:attrNameLst>
                                      </p:cBhvr>
                                      <p:tavLst>
                                        <p:tav tm="0">
                                          <p:val>
                                            <p:fltVal val="0"/>
                                          </p:val>
                                        </p:tav>
                                        <p:tav tm="100000">
                                          <p:val>
                                            <p:strVal val="#ppt_h"/>
                                          </p:val>
                                        </p:tav>
                                      </p:tavLst>
                                    </p:anim>
                                    <p:anim calcmode="lin" valueType="num">
                                      <p:cBhvr>
                                        <p:cTn id="35"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3500"/>
                            </p:stCondLst>
                            <p:childTnLst>
                              <p:par>
                                <p:cTn id="38" presetClass="entr" nodeType="afterEffect" presetSubtype="16" presetID="23" grpId="3" fill="hold">
                                  <p:stCondLst>
                                    <p:cond delay="0"/>
                                  </p:stCondLst>
                                  <p:iterate type="el" backwards="0">
                                    <p:tmAbs val="0"/>
                                  </p:iterate>
                                  <p:childTnLst>
                                    <p:set>
                                      <p:cBhvr>
                                        <p:cTn id="39" fill="hold"/>
                                        <p:tgtEl>
                                          <p:spTgt spid="68"/>
                                        </p:tgtEl>
                                        <p:attrNameLst>
                                          <p:attrName>style.visibility</p:attrName>
                                        </p:attrNameLst>
                                      </p:cBhvr>
                                      <p:to>
                                        <p:strVal val="visible"/>
                                      </p:to>
                                    </p:set>
                                    <p:anim calcmode="lin" valueType="num">
                                      <p:cBhvr>
                                        <p:cTn id="40" dur="2500" fill="hold"/>
                                        <p:tgtEl>
                                          <p:spTgt spid="68"/>
                                        </p:tgtEl>
                                        <p:attrNameLst>
                                          <p:attrName>ppt_w</p:attrName>
                                        </p:attrNameLst>
                                      </p:cBhvr>
                                      <p:tavLst>
                                        <p:tav tm="0">
                                          <p:val>
                                            <p:fltVal val="0"/>
                                          </p:val>
                                        </p:tav>
                                        <p:tav tm="100000">
                                          <p:val>
                                            <p:strVal val="#ppt_w"/>
                                          </p:val>
                                        </p:tav>
                                      </p:tavLst>
                                    </p:anim>
                                    <p:anim calcmode="lin" valueType="num">
                                      <p:cBhvr>
                                        <p:cTn id="41" dur="2500" fill="hold"/>
                                        <p:tgtEl>
                                          <p:spTgt spid="6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8" grpId="3"/>
      <p:bldP build="whole" bldLvl="1" animBg="1" rev="0" advAuto="0" spid="67" grpId="2"/>
      <p:bldP build="p" bldLvl="5" animBg="1" rev="0" advAuto="0" spid="64"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 name="Supply Others to Train"/>
          <p:cNvSpPr txBox="1"/>
          <p:nvPr/>
        </p:nvSpPr>
        <p:spPr>
          <a:xfrm>
            <a:off x="309060" y="1128462"/>
            <a:ext cx="11527537"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శిక్షణకు ఇతరులకు సరఫరా చేయండి</a:t>
            </a:r>
          </a:p>
        </p:txBody>
      </p:sp>
      <p:sp>
        <p:nvSpPr>
          <p:cNvPr id="71" name="New believer discipleship is missing…"/>
          <p:cNvSpPr txBox="1"/>
          <p:nvPr/>
        </p:nvSpPr>
        <p:spPr>
          <a:xfrm>
            <a:off x="233463" y="2382321"/>
            <a:ext cx="4314816" cy="55524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74320" indent="-274320"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00000"/>
                </a:solidFill>
                <a:effectLst/>
                <a:latin typeface="Helvetica Light"/>
                <a:ea typeface="Helvetica Light"/>
                <a:cs typeface="Helvetica Light"/>
                <a:sym typeface="Helvetica Light"/>
              </a:defRPr>
            </a:pPr>
            <a:r>
              <a:t>కొత్త విశ్వాసి శిష్యరికం లేదు</a:t>
            </a:r>
            <a:endParaRPr sz="3900"/>
          </a:p>
          <a:p>
            <a:pPr marL="274320" indent="-274320"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00000"/>
                </a:solidFill>
                <a:effectLst/>
                <a:latin typeface="Helvetica Light"/>
                <a:ea typeface="Helvetica Light"/>
                <a:cs typeface="Helvetica Light"/>
                <a:sym typeface="Helvetica Light"/>
              </a:defRPr>
            </a:pPr>
            <a:r>
              <a:t>క్యాంపస్ సమూహాలకు శిష్యత్వం ఉంది (అవి వృద్ధి చెందడానికి కారణం)</a:t>
            </a:r>
            <a:endParaRPr sz="3900"/>
          </a:p>
          <a:p>
            <a:pPr marL="274320" indent="-274320"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00000"/>
                </a:solidFill>
                <a:effectLst/>
                <a:latin typeface="Helvetica Light"/>
                <a:ea typeface="Helvetica Light"/>
                <a:cs typeface="Helvetica Light"/>
                <a:sym typeface="Helvetica Light"/>
              </a:defRPr>
            </a:pPr>
            <a:r>
              <a:t>చర్చిలు తరచుగా ఉండవు మరియు మంచి నాయకులను కలిగి ఉండవు</a:t>
            </a:r>
            <a:endParaRPr sz="3900"/>
          </a:p>
          <a:p>
            <a:pPr marL="274320" indent="-274320"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00000"/>
                </a:solidFill>
                <a:effectLst/>
                <a:latin typeface="Helvetica Light"/>
                <a:ea typeface="Helvetica Light"/>
                <a:cs typeface="Helvetica Light"/>
                <a:sym typeface="Helvetica Light"/>
              </a:defRPr>
            </a:pPr>
            <a:r>
              <a:t>ప్రతి చర్చి వనరులను అనుకూలీకరించాలి.</a:t>
            </a:r>
          </a:p>
        </p:txBody>
      </p:sp>
      <p:sp>
        <p:nvSpPr>
          <p:cNvPr id="72" name="“I am writing to you, little children, because your sins are forgiven you for His name’s sake…. I have written to you, children, because you know the Father.” (1 John 2:12-13)."/>
          <p:cNvSpPr txBox="1"/>
          <p:nvPr/>
        </p:nvSpPr>
        <p:spPr>
          <a:xfrm>
            <a:off x="3986731" y="6761373"/>
            <a:ext cx="8842662" cy="29603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457200">
              <a:spcBef>
                <a:spcPts val="1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solidFill>
                  <a:srgbClr val="000000"/>
                </a:solidFill>
                <a:effectLst/>
                <a:latin typeface="Helvetica Light"/>
                <a:ea typeface="Helvetica Light"/>
                <a:cs typeface="Helvetica Light"/>
                <a:sym typeface="Helvetica Light"/>
              </a:defRPr>
            </a:pPr>
            <a:r>
              <a:t>“చిన్న పిల్లలారా, ఆయన నామముబట్టి మీ పాపములు క్షమింపబడినవి గనుక మీకు వ్రాయుచున్నాను</a:t>
            </a:r>
          </a:p>
          <a:p>
            <a:pPr defTabSz="457200">
              <a:spcBef>
                <a:spcPts val="13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900">
                <a:solidFill>
                  <a:srgbClr val="000000"/>
                </a:solidFill>
                <a:effectLst/>
                <a:latin typeface="Helvetica Light"/>
                <a:ea typeface="Helvetica Light"/>
                <a:cs typeface="Helvetica Light"/>
                <a:sym typeface="Helvetica Light"/>
              </a:defRPr>
            </a:pPr>
            <a:r>
              <a:t>“తండ్రీలారా, మీరు ఆదినుండి యున్నవానిని ఎరిగియున్నారు గనుక మీకు వ్రాయుచున్నాను. యౌవనస్థులారా, మీరు దుష్టుని జయించియున్నారు గనుక మీకు వ్రాయుచున్నాను.”</a:t>
            </a:r>
          </a:p>
        </p:txBody>
      </p:sp>
      <p:pic>
        <p:nvPicPr>
          <p:cNvPr id="73" name="New-Goals_Telugu.png" descr="New-Goals_Telugu.png"/>
          <p:cNvPicPr>
            <a:picLocks noChangeAspect="1"/>
          </p:cNvPicPr>
          <p:nvPr/>
        </p:nvPicPr>
        <p:blipFill>
          <a:blip r:embed="rId2">
            <a:extLst/>
          </a:blip>
          <a:stretch>
            <a:fillRect/>
          </a:stretch>
        </p:blipFill>
        <p:spPr>
          <a:xfrm>
            <a:off x="5459129" y="2260751"/>
            <a:ext cx="6368526" cy="4206157"/>
          </a:xfrm>
          <a:prstGeom prst="rect">
            <a:avLst/>
          </a:prstGeom>
          <a:ln w="63500">
            <a:solidFill>
              <a:srgbClr val="000000"/>
            </a:solidFill>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71">
                                            <p:bg/>
                                          </p:spTgt>
                                        </p:tgtEl>
                                        <p:attrNameLst>
                                          <p:attrName>style.visibility</p:attrName>
                                        </p:attrNameLst>
                                      </p:cBhvr>
                                      <p:to>
                                        <p:strVal val="visible"/>
                                      </p:to>
                                    </p:set>
                                    <p:anim calcmode="lin" valueType="num">
                                      <p:cBhvr>
                                        <p:cTn id="7" dur="2500" fill="hold"/>
                                        <p:tgtEl>
                                          <p:spTgt spid="71">
                                            <p:bg/>
                                          </p:spTgt>
                                        </p:tgtEl>
                                        <p:attrNameLst>
                                          <p:attrName>ppt_x</p:attrName>
                                        </p:attrNameLst>
                                      </p:cBhvr>
                                      <p:tavLst>
                                        <p:tav tm="0">
                                          <p:val>
                                            <p:strVal val="#ppt_x"/>
                                          </p:val>
                                        </p:tav>
                                        <p:tav tm="100000">
                                          <p:val>
                                            <p:strVal val="#ppt_x"/>
                                          </p:val>
                                        </p:tav>
                                      </p:tavLst>
                                    </p:anim>
                                    <p:anim calcmode="lin" valueType="num">
                                      <p:cBhvr>
                                        <p:cTn id="8" dur="2500" fill="hold"/>
                                        <p:tgtEl>
                                          <p:spTgt spid="71">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71">
                                            <p:txEl>
                                              <p:pRg st="0" end="0"/>
                                            </p:txEl>
                                          </p:spTgt>
                                        </p:tgtEl>
                                        <p:attrNameLst>
                                          <p:attrName>style.visibility</p:attrName>
                                        </p:attrNameLst>
                                      </p:cBhvr>
                                      <p:to>
                                        <p:strVal val="visible"/>
                                      </p:to>
                                    </p:set>
                                    <p:anim calcmode="lin" valueType="num">
                                      <p:cBhvr>
                                        <p:cTn id="11" dur="25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7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71">
                                            <p:txEl>
                                              <p:pRg st="1" end="1"/>
                                            </p:txEl>
                                          </p:spTgt>
                                        </p:tgtEl>
                                        <p:attrNameLst>
                                          <p:attrName>style.visibility</p:attrName>
                                        </p:attrNameLst>
                                      </p:cBhvr>
                                      <p:to>
                                        <p:strVal val="visible"/>
                                      </p:to>
                                    </p:set>
                                    <p:anim calcmode="lin" valueType="num">
                                      <p:cBhvr>
                                        <p:cTn id="16" dur="2500" fill="hold"/>
                                        <p:tgtEl>
                                          <p:spTgt spid="71">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7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9" presetID="15" grpId="2" fill="hold">
                                  <p:stCondLst>
                                    <p:cond delay="0"/>
                                  </p:stCondLst>
                                  <p:iterate type="el" backwards="0">
                                    <p:tmAbs val="0"/>
                                  </p:iterate>
                                  <p:childTnLst>
                                    <p:set>
                                      <p:cBhvr>
                                        <p:cTn id="20" fill="hold"/>
                                        <p:tgtEl>
                                          <p:spTgt spid="72"/>
                                        </p:tgtEl>
                                        <p:attrNameLst>
                                          <p:attrName>style.visibility</p:attrName>
                                        </p:attrNameLst>
                                      </p:cBhvr>
                                      <p:to>
                                        <p:strVal val="visible"/>
                                      </p:to>
                                    </p:set>
                                    <p:anim calcmode="lin" valueType="num">
                                      <p:cBhvr>
                                        <p:cTn id="21" dur="1000" fill="hold"/>
                                        <p:tgtEl>
                                          <p:spTgt spid="72"/>
                                        </p:tgtEl>
                                        <p:attrNameLst>
                                          <p:attrName>ppt_w</p:attrName>
                                        </p:attrNameLst>
                                      </p:cBhvr>
                                      <p:tavLst>
                                        <p:tav tm="0">
                                          <p:val>
                                            <p:fltVal val="0"/>
                                          </p:val>
                                        </p:tav>
                                        <p:tav tm="100000">
                                          <p:val>
                                            <p:strVal val="#ppt_w"/>
                                          </p:val>
                                        </p:tav>
                                      </p:tavLst>
                                    </p:anim>
                                    <p:anim calcmode="lin" valueType="num">
                                      <p:cBhvr>
                                        <p:cTn id="22" dur="1000" fill="hold"/>
                                        <p:tgtEl>
                                          <p:spTgt spid="72"/>
                                        </p:tgtEl>
                                        <p:attrNameLst>
                                          <p:attrName>ppt_h</p:attrName>
                                        </p:attrNameLst>
                                      </p:cBhvr>
                                      <p:tavLst>
                                        <p:tav tm="0">
                                          <p:val>
                                            <p:fltVal val="0"/>
                                          </p:val>
                                        </p:tav>
                                        <p:tav tm="100000">
                                          <p:val>
                                            <p:strVal val="#ppt_h"/>
                                          </p:val>
                                        </p:tav>
                                      </p:tavLst>
                                    </p:anim>
                                    <p:anim calcmode="lin" valueType="num">
                                      <p:cBhvr>
                                        <p:cTn id="23"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4" presetID="2" grpId="1" fill="hold">
                                  <p:stCondLst>
                                    <p:cond delay="0"/>
                                  </p:stCondLst>
                                  <p:iterate type="el" backwards="0">
                                    <p:tmAbs val="0"/>
                                  </p:iterate>
                                  <p:childTnLst>
                                    <p:set>
                                      <p:cBhvr>
                                        <p:cTn id="28" fill="hold"/>
                                        <p:tgtEl>
                                          <p:spTgt spid="71">
                                            <p:txEl>
                                              <p:pRg st="2" end="2"/>
                                            </p:txEl>
                                          </p:spTgt>
                                        </p:tgtEl>
                                        <p:attrNameLst>
                                          <p:attrName>style.visibility</p:attrName>
                                        </p:attrNameLst>
                                      </p:cBhvr>
                                      <p:to>
                                        <p:strVal val="visible"/>
                                      </p:to>
                                    </p:set>
                                    <p:anim calcmode="lin" valueType="num">
                                      <p:cBhvr>
                                        <p:cTn id="29" dur="2500" fill="hold"/>
                                        <p:tgtEl>
                                          <p:spTgt spid="71">
                                            <p:txEl>
                                              <p:pRg st="2" end="2"/>
                                            </p:txEl>
                                          </p:spTgt>
                                        </p:tgtEl>
                                        <p:attrNameLst>
                                          <p:attrName>ppt_x</p:attrName>
                                        </p:attrNameLst>
                                      </p:cBhvr>
                                      <p:tavLst>
                                        <p:tav tm="0">
                                          <p:val>
                                            <p:strVal val="#ppt_x"/>
                                          </p:val>
                                        </p:tav>
                                        <p:tav tm="100000">
                                          <p:val>
                                            <p:strVal val="#ppt_x"/>
                                          </p:val>
                                        </p:tav>
                                      </p:tavLst>
                                    </p:anim>
                                    <p:anim calcmode="lin" valueType="num">
                                      <p:cBhvr>
                                        <p:cTn id="30" dur="2500" fill="hold"/>
                                        <p:tgtEl>
                                          <p:spTgt spid="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1" fill="hold">
                                  <p:stCondLst>
                                    <p:cond delay="0"/>
                                  </p:stCondLst>
                                  <p:iterate type="el" backwards="0">
                                    <p:tmAbs val="0"/>
                                  </p:iterate>
                                  <p:childTnLst>
                                    <p:set>
                                      <p:cBhvr>
                                        <p:cTn id="34" fill="hold"/>
                                        <p:tgtEl>
                                          <p:spTgt spid="71">
                                            <p:txEl>
                                              <p:pRg st="3" end="3"/>
                                            </p:txEl>
                                          </p:spTgt>
                                        </p:tgtEl>
                                        <p:attrNameLst>
                                          <p:attrName>style.visibility</p:attrName>
                                        </p:attrNameLst>
                                      </p:cBhvr>
                                      <p:to>
                                        <p:strVal val="visible"/>
                                      </p:to>
                                    </p:set>
                                    <p:anim calcmode="lin" valueType="num">
                                      <p:cBhvr>
                                        <p:cTn id="35" dur="2500" fill="hold"/>
                                        <p:tgtEl>
                                          <p:spTgt spid="71">
                                            <p:txEl>
                                              <p:pRg st="3" end="3"/>
                                            </p:txEl>
                                          </p:spTgt>
                                        </p:tgtEl>
                                        <p:attrNameLst>
                                          <p:attrName>ppt_x</p:attrName>
                                        </p:attrNameLst>
                                      </p:cBhvr>
                                      <p:tavLst>
                                        <p:tav tm="0">
                                          <p:val>
                                            <p:strVal val="#ppt_x"/>
                                          </p:val>
                                        </p:tav>
                                        <p:tav tm="100000">
                                          <p:val>
                                            <p:strVal val="#ppt_x"/>
                                          </p:val>
                                        </p:tav>
                                      </p:tavLst>
                                    </p:anim>
                                    <p:anim calcmode="lin" valueType="num">
                                      <p:cBhvr>
                                        <p:cTn id="36" dur="2500" fill="hold"/>
                                        <p:tgtEl>
                                          <p:spTgt spid="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1" grpId="1"/>
      <p:bldP build="whole" bldLvl="1" animBg="1" rev="0" advAuto="0" spid="72"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 name="Specialized Caring"/>
          <p:cNvSpPr txBox="1"/>
          <p:nvPr/>
        </p:nvSpPr>
        <p:spPr>
          <a:xfrm>
            <a:off x="155562" y="1212637"/>
            <a:ext cx="4944619" cy="1168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ప్రత్యేక సంరక్షణ</a:t>
            </a:r>
          </a:p>
        </p:txBody>
      </p:sp>
      <p:sp>
        <p:nvSpPr>
          <p:cNvPr id="76" name="Prioritize the new believer…"/>
          <p:cNvSpPr txBox="1"/>
          <p:nvPr/>
        </p:nvSpPr>
        <p:spPr>
          <a:xfrm>
            <a:off x="373594" y="2478181"/>
            <a:ext cx="6967689" cy="70434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49936" indent="-249936"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00000"/>
                </a:solidFill>
                <a:effectLst/>
                <a:latin typeface="Helvetica Light"/>
                <a:ea typeface="Helvetica Light"/>
                <a:cs typeface="Helvetica Light"/>
                <a:sym typeface="Helvetica Light"/>
              </a:defRPr>
            </a:pPr>
            <a:r>
              <a:t>కొత్త విశ్వాసికి ప్రాధాన్యత ఇవ్వండి</a:t>
            </a:r>
            <a:endParaRPr sz="4300"/>
          </a:p>
          <a:p>
            <a:pPr marL="249936" indent="-249936"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00000"/>
                </a:solidFill>
                <a:effectLst/>
                <a:latin typeface="Helvetica Light"/>
                <a:ea typeface="Helvetica Light"/>
                <a:cs typeface="Helvetica Light"/>
                <a:sym typeface="Helvetica Light"/>
              </a:defRPr>
            </a:pPr>
            <a:r>
              <a:t>వారి విశ్వాసాన్ని దృఢపరచాలి మరియు రక్షించాలి</a:t>
            </a:r>
            <a:endParaRPr sz="4300"/>
          </a:p>
          <a:p>
            <a:pPr marL="249936" indent="-249936"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00000"/>
                </a:solidFill>
                <a:effectLst/>
                <a:latin typeface="Helvetica Light"/>
                <a:ea typeface="Helvetica Light"/>
                <a:cs typeface="Helvetica Light"/>
                <a:sym typeface="Helvetica Light"/>
              </a:defRPr>
            </a:pPr>
            <a:r>
              <a:t>అంశాలు: పాపం, క్షమాపణ, క్రీస్తు మరియు విశ్వాసం</a:t>
            </a:r>
            <a:endParaRPr sz="4300"/>
          </a:p>
          <a:p>
            <a:pPr marL="249936" indent="-249936"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00000"/>
                </a:solidFill>
                <a:effectLst/>
                <a:latin typeface="Helvetica Light"/>
                <a:ea typeface="Helvetica Light"/>
                <a:cs typeface="Helvetica Light"/>
                <a:sym typeface="Helvetica Light"/>
              </a:defRPr>
            </a:pPr>
            <a:r>
              <a:t>వారి జీవితాల కోసం దేవుని నిరంతర ప్రేమ మరియు ఏర్పాటు గురించి లోతైన హామీ.</a:t>
            </a:r>
          </a:p>
          <a:p>
            <a:pPr marL="249936" indent="-249936" algn="l" defTabSz="457200">
              <a:spcBef>
                <a:spcPts val="10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400">
                <a:solidFill>
                  <a:srgbClr val="000000"/>
                </a:solidFill>
                <a:effectLst/>
                <a:latin typeface="Helvetica Light"/>
                <a:ea typeface="Helvetica Light"/>
                <a:cs typeface="Helvetica Light"/>
                <a:sym typeface="Helvetica Light"/>
              </a:defRPr>
            </a:pPr>
            <a:r>
              <a:t>ఎవరిని మ్రింగివేయాలని సాతాను వెతుకుతున్నాడు.</a:t>
            </a:r>
          </a:p>
        </p:txBody>
      </p:sp>
      <p:grpSp>
        <p:nvGrpSpPr>
          <p:cNvPr id="79" name="Group"/>
          <p:cNvGrpSpPr/>
          <p:nvPr/>
        </p:nvGrpSpPr>
        <p:grpSpPr>
          <a:xfrm>
            <a:off x="7429753" y="1540308"/>
            <a:ext cx="5426495" cy="7474346"/>
            <a:chOff x="0" y="0"/>
            <a:chExt cx="5426493" cy="7474345"/>
          </a:xfrm>
        </p:grpSpPr>
        <p:sp>
          <p:nvSpPr>
            <p:cNvPr id="77" name="Rounded Rectangle"/>
            <p:cNvSpPr/>
            <p:nvPr/>
          </p:nvSpPr>
          <p:spPr>
            <a:xfrm>
              <a:off x="-1" y="0"/>
              <a:ext cx="5426494" cy="7474346"/>
            </a:xfrm>
            <a:prstGeom prst="roundRect">
              <a:avLst>
                <a:gd name="adj" fmla="val 13217"/>
              </a:avLst>
            </a:prstGeom>
            <a:blipFill rotWithShape="1">
              <a:blip r:embed="rId2"/>
              <a:srcRect l="0" t="0" r="0" b="0"/>
              <a:tile tx="0" ty="0" sx="100000" sy="100000" flip="none" algn="tl"/>
            </a:blip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effectLst/>
                  <a:latin typeface="Helvetica Light"/>
                  <a:ea typeface="Helvetica Light"/>
                  <a:cs typeface="Helvetica Light"/>
                  <a:sym typeface="Helvetica Light"/>
                </a:defRPr>
              </a:pPr>
            </a:p>
          </p:txBody>
        </p:sp>
        <p:sp>
          <p:nvSpPr>
            <p:cNvPr id="78" name="The new believer requires clarification of the gospel, nurturing from the Word of God and help understanding how their new Father cares for them."/>
            <p:cNvSpPr txBox="1"/>
            <p:nvPr/>
          </p:nvSpPr>
          <p:spPr>
            <a:xfrm>
              <a:off x="411934" y="304870"/>
              <a:ext cx="4602624" cy="686460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nSpc>
                  <a:spcPct val="110000"/>
                </a:lnSpc>
                <a:defRPr sz="3600">
                  <a:latin typeface="Helvetica Light"/>
                  <a:ea typeface="Helvetica Light"/>
                  <a:cs typeface="Helvetica Light"/>
                  <a:sym typeface="Helvetica Light"/>
                </a:defRPr>
              </a:lvl1pPr>
            </a:lstStyle>
            <a:p>
              <a:pPr>
                <a:defRPr>
                  <a:effectLst/>
                </a:defRPr>
              </a:pPr>
              <a:r>
                <a:t>కొత్త విశ్వాసికి సువార్త యొక్క వివరణ అవసరం, దేవుని వాక్యం నుండి పెంపొందించడం మరియు వారి కొత్త తండ్రి వారిని ఎలా చూసుకుంటాడో అర్థం చేసుకోవడంలో సహాయం చేస్తుంది.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76">
                                            <p:bg/>
                                          </p:spTgt>
                                        </p:tgtEl>
                                        <p:attrNameLst>
                                          <p:attrName>style.visibility</p:attrName>
                                        </p:attrNameLst>
                                      </p:cBhvr>
                                      <p:to>
                                        <p:strVal val="visible"/>
                                      </p:to>
                                    </p:set>
                                    <p:anim calcmode="lin" valueType="num">
                                      <p:cBhvr>
                                        <p:cTn id="7" dur="2500" fill="hold"/>
                                        <p:tgtEl>
                                          <p:spTgt spid="76">
                                            <p:bg/>
                                          </p:spTgt>
                                        </p:tgtEl>
                                        <p:attrNameLst>
                                          <p:attrName>ppt_x</p:attrName>
                                        </p:attrNameLst>
                                      </p:cBhvr>
                                      <p:tavLst>
                                        <p:tav tm="0">
                                          <p:val>
                                            <p:strVal val="#ppt_x"/>
                                          </p:val>
                                        </p:tav>
                                        <p:tav tm="100000">
                                          <p:val>
                                            <p:strVal val="#ppt_x"/>
                                          </p:val>
                                        </p:tav>
                                      </p:tavLst>
                                    </p:anim>
                                    <p:anim calcmode="lin" valueType="num">
                                      <p:cBhvr>
                                        <p:cTn id="8" dur="2500" fill="hold"/>
                                        <p:tgtEl>
                                          <p:spTgt spid="76">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76">
                                            <p:txEl>
                                              <p:pRg st="0" end="0"/>
                                            </p:txEl>
                                          </p:spTgt>
                                        </p:tgtEl>
                                        <p:attrNameLst>
                                          <p:attrName>style.visibility</p:attrName>
                                        </p:attrNameLst>
                                      </p:cBhvr>
                                      <p:to>
                                        <p:strVal val="visible"/>
                                      </p:to>
                                    </p:set>
                                    <p:anim calcmode="lin" valueType="num">
                                      <p:cBhvr>
                                        <p:cTn id="11" dur="2500" fill="hold"/>
                                        <p:tgtEl>
                                          <p:spTgt spid="76">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76">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76">
                                            <p:txEl>
                                              <p:pRg st="1" end="1"/>
                                            </p:txEl>
                                          </p:spTgt>
                                        </p:tgtEl>
                                        <p:attrNameLst>
                                          <p:attrName>style.visibility</p:attrName>
                                        </p:attrNameLst>
                                      </p:cBhvr>
                                      <p:to>
                                        <p:strVal val="visible"/>
                                      </p:to>
                                    </p:set>
                                    <p:anim calcmode="lin" valueType="num">
                                      <p:cBhvr>
                                        <p:cTn id="16" dur="2500" fill="hold"/>
                                        <p:tgtEl>
                                          <p:spTgt spid="76">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 grpId="1" fill="hold">
                                  <p:stCondLst>
                                    <p:cond delay="0"/>
                                  </p:stCondLst>
                                  <p:iterate type="el" backwards="0">
                                    <p:tmAbs val="0"/>
                                  </p:iterate>
                                  <p:childTnLst>
                                    <p:set>
                                      <p:cBhvr>
                                        <p:cTn id="21" fill="hold"/>
                                        <p:tgtEl>
                                          <p:spTgt spid="76">
                                            <p:txEl>
                                              <p:pRg st="2" end="2"/>
                                            </p:txEl>
                                          </p:spTgt>
                                        </p:tgtEl>
                                        <p:attrNameLst>
                                          <p:attrName>style.visibility</p:attrName>
                                        </p:attrNameLst>
                                      </p:cBhvr>
                                      <p:to>
                                        <p:strVal val="visible"/>
                                      </p:to>
                                    </p:set>
                                    <p:anim calcmode="lin" valueType="num">
                                      <p:cBhvr>
                                        <p:cTn id="22" dur="2500" fill="hold"/>
                                        <p:tgtEl>
                                          <p:spTgt spid="76">
                                            <p:txEl>
                                              <p:pRg st="2" end="2"/>
                                            </p:txEl>
                                          </p:spTgt>
                                        </p:tgtEl>
                                        <p:attrNameLst>
                                          <p:attrName>ppt_x</p:attrName>
                                        </p:attrNameLst>
                                      </p:cBhvr>
                                      <p:tavLst>
                                        <p:tav tm="0">
                                          <p:val>
                                            <p:strVal val="#ppt_x"/>
                                          </p:val>
                                        </p:tav>
                                        <p:tav tm="100000">
                                          <p:val>
                                            <p:strVal val="#ppt_x"/>
                                          </p:val>
                                        </p:tav>
                                      </p:tavLst>
                                    </p:anim>
                                    <p:anim calcmode="lin" valueType="num">
                                      <p:cBhvr>
                                        <p:cTn id="23" dur="2500" fill="hold"/>
                                        <p:tgtEl>
                                          <p:spTgt spid="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1" fill="hold">
                                  <p:stCondLst>
                                    <p:cond delay="0"/>
                                  </p:stCondLst>
                                  <p:iterate type="el" backwards="0">
                                    <p:tmAbs val="0"/>
                                  </p:iterate>
                                  <p:childTnLst>
                                    <p:set>
                                      <p:cBhvr>
                                        <p:cTn id="27" fill="hold"/>
                                        <p:tgtEl>
                                          <p:spTgt spid="76">
                                            <p:txEl>
                                              <p:pRg st="3" end="3"/>
                                            </p:txEl>
                                          </p:spTgt>
                                        </p:tgtEl>
                                        <p:attrNameLst>
                                          <p:attrName>style.visibility</p:attrName>
                                        </p:attrNameLst>
                                      </p:cBhvr>
                                      <p:to>
                                        <p:strVal val="visible"/>
                                      </p:to>
                                    </p:set>
                                    <p:anim calcmode="lin" valueType="num">
                                      <p:cBhvr>
                                        <p:cTn id="28" dur="2500" fill="hold"/>
                                        <p:tgtEl>
                                          <p:spTgt spid="76">
                                            <p:txEl>
                                              <p:pRg st="3" end="3"/>
                                            </p:txEl>
                                          </p:spTgt>
                                        </p:tgtEl>
                                        <p:attrNameLst>
                                          <p:attrName>ppt_x</p:attrName>
                                        </p:attrNameLst>
                                      </p:cBhvr>
                                      <p:tavLst>
                                        <p:tav tm="0">
                                          <p:val>
                                            <p:strVal val="#ppt_x"/>
                                          </p:val>
                                        </p:tav>
                                        <p:tav tm="100000">
                                          <p:val>
                                            <p:strVal val="#ppt_x"/>
                                          </p:val>
                                        </p:tav>
                                      </p:tavLst>
                                    </p:anim>
                                    <p:anim calcmode="lin" valueType="num">
                                      <p:cBhvr>
                                        <p:cTn id="29" dur="2500" fill="hold"/>
                                        <p:tgtEl>
                                          <p:spTgt spid="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4" presetID="2" grpId="1" fill="hold">
                                  <p:stCondLst>
                                    <p:cond delay="0"/>
                                  </p:stCondLst>
                                  <p:iterate type="el" backwards="0">
                                    <p:tmAbs val="0"/>
                                  </p:iterate>
                                  <p:childTnLst>
                                    <p:set>
                                      <p:cBhvr>
                                        <p:cTn id="33" fill="hold"/>
                                        <p:tgtEl>
                                          <p:spTgt spid="76">
                                            <p:txEl>
                                              <p:pRg st="4" end="4"/>
                                            </p:txEl>
                                          </p:spTgt>
                                        </p:tgtEl>
                                        <p:attrNameLst>
                                          <p:attrName>style.visibility</p:attrName>
                                        </p:attrNameLst>
                                      </p:cBhvr>
                                      <p:to>
                                        <p:strVal val="visible"/>
                                      </p:to>
                                    </p:set>
                                    <p:anim calcmode="lin" valueType="num">
                                      <p:cBhvr>
                                        <p:cTn id="34" dur="2500" fill="hold"/>
                                        <p:tgtEl>
                                          <p:spTgt spid="76">
                                            <p:txEl>
                                              <p:pRg st="4" end="4"/>
                                            </p:txEl>
                                          </p:spTgt>
                                        </p:tgtEl>
                                        <p:attrNameLst>
                                          <p:attrName>ppt_x</p:attrName>
                                        </p:attrNameLst>
                                      </p:cBhvr>
                                      <p:tavLst>
                                        <p:tav tm="0">
                                          <p:val>
                                            <p:strVal val="#ppt_x"/>
                                          </p:val>
                                        </p:tav>
                                        <p:tav tm="100000">
                                          <p:val>
                                            <p:strVal val="#ppt_x"/>
                                          </p:val>
                                        </p:tav>
                                      </p:tavLst>
                                    </p:anim>
                                    <p:anim calcmode="lin" valueType="num">
                                      <p:cBhvr>
                                        <p:cTn id="35" dur="2500" fill="hold"/>
                                        <p:tgtEl>
                                          <p:spTgt spid="76">
                                            <p:txEl>
                                              <p:pRg st="4" end="4"/>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Class="entr" nodeType="afterEffect" presetSubtype="8" presetID="2" grpId="2" fill="hold">
                                  <p:stCondLst>
                                    <p:cond delay="0"/>
                                  </p:stCondLst>
                                  <p:iterate type="el" backwards="0">
                                    <p:tmAbs val="0"/>
                                  </p:iterate>
                                  <p:childTnLst>
                                    <p:set>
                                      <p:cBhvr>
                                        <p:cTn id="38" fill="hold"/>
                                        <p:tgtEl>
                                          <p:spTgt spid="79"/>
                                        </p:tgtEl>
                                        <p:attrNameLst>
                                          <p:attrName>style.visibility</p:attrName>
                                        </p:attrNameLst>
                                      </p:cBhvr>
                                      <p:to>
                                        <p:strVal val="visible"/>
                                      </p:to>
                                    </p:set>
                                    <p:anim calcmode="lin" valueType="num">
                                      <p:cBhvr>
                                        <p:cTn id="39" dur="1000" fill="hold"/>
                                        <p:tgtEl>
                                          <p:spTgt spid="79"/>
                                        </p:tgtEl>
                                        <p:attrNameLst>
                                          <p:attrName>ppt_x</p:attrName>
                                        </p:attrNameLst>
                                      </p:cBhvr>
                                      <p:tavLst>
                                        <p:tav tm="0">
                                          <p:val>
                                            <p:strVal val="0-#ppt_w/2"/>
                                          </p:val>
                                        </p:tav>
                                        <p:tav tm="100000">
                                          <p:val>
                                            <p:strVal val="#ppt_x"/>
                                          </p:val>
                                        </p:tav>
                                      </p:tavLst>
                                    </p:anim>
                                    <p:anim calcmode="lin" valueType="num">
                                      <p:cBhvr>
                                        <p:cTn id="40" dur="10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6" grpId="1"/>
      <p:bldP build="whole" bldLvl="1" animBg="1" rev="0" advAuto="0" spid="79"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Protect the Little Ones"/>
          <p:cNvSpPr txBox="1"/>
          <p:nvPr/>
        </p:nvSpPr>
        <p:spPr>
          <a:xfrm>
            <a:off x="287174" y="1146980"/>
            <a:ext cx="7506463"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చిన్నారులను రక్షించండి</a:t>
            </a:r>
          </a:p>
        </p:txBody>
      </p:sp>
      <p:sp>
        <p:nvSpPr>
          <p:cNvPr id="82" name="Legalism and persecution are examples of special needs for explanation of gospel, sanctification, Bible, etc.…"/>
          <p:cNvSpPr txBox="1"/>
          <p:nvPr/>
        </p:nvSpPr>
        <p:spPr>
          <a:xfrm>
            <a:off x="242936" y="2658149"/>
            <a:ext cx="12518929" cy="665734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44502" indent="-244502"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సువార్త, పవిత్రీకరణ, బైబిల్ మొదలైన వాటి వివరణ కోసం ప్రత్యేక అవసరాలకు న్యాయవాదం మరియు హింస ఉదాహరణలు.</a:t>
            </a:r>
          </a:p>
          <a:p>
            <a:pPr marL="244502" indent="-244502"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వారు ఏ 'ప్రపంచం' నుండి రక్షించబడినా, వారికి ఆ ప్రాంతంపై ప్రత్యేక శ్రద్ధ అవసరం. </a:t>
            </a:r>
          </a:p>
          <a:p>
            <a:pPr marL="244502" indent="-244502"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ప్రాథమికాలను ఊహించవద్దు లేదా మర్చిపోవద్దు!</a:t>
            </a:r>
          </a:p>
          <a:p>
            <a:pPr marL="244502" indent="-244502"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దేవుని వాక్యం పట్ల వారి కొత్త కోరికలను గుర్తించడం ద్వారా విశ్వాసాన్ని ఏకీకృతం చేయండి.</a:t>
            </a:r>
          </a:p>
          <a:p>
            <a:pPr marL="244502" indent="-244502" algn="l" defTabSz="457200">
              <a:spcBef>
                <a:spcPts val="16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800">
                <a:solidFill>
                  <a:srgbClr val="000000"/>
                </a:solidFill>
                <a:effectLst/>
                <a:latin typeface="Helvetica Light"/>
                <a:ea typeface="Helvetica Light"/>
                <a:cs typeface="Helvetica Light"/>
                <a:sym typeface="Helvetica Light"/>
              </a:defRPr>
            </a:pPr>
            <a:r>
              <a:t>ఇతరులతో సహవాసం చేయడానికి వారిని మార్గనిర్దేశం చేయండి.</a:t>
            </a:r>
          </a:p>
        </p:txBody>
      </p:sp>
    </p:spTree>
  </p:cSld>
  <p:clrMapOvr>
    <a:masterClrMapping/>
  </p:clrMapOvr>
  <mc:AlternateContent xmlns:mc="http://schemas.openxmlformats.org/markup-compatibility/2006">
    <mc:Choice xmlns:p14="http://schemas.microsoft.com/office/powerpoint/2010/main" Requires="p14">
      <p:transition spd="slow" advClick="1" p14:dur="1200">
        <p:push dir="l"/>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2">
                                            <p:bg/>
                                          </p:spTgt>
                                        </p:tgtEl>
                                        <p:attrNameLst>
                                          <p:attrName>style.visibility</p:attrName>
                                        </p:attrNameLst>
                                      </p:cBhvr>
                                      <p:to>
                                        <p:strVal val="visible"/>
                                      </p:to>
                                    </p:set>
                                    <p:anim calcmode="lin" valueType="num">
                                      <p:cBhvr>
                                        <p:cTn id="7" dur="2500" fill="hold"/>
                                        <p:tgtEl>
                                          <p:spTgt spid="82">
                                            <p:bg/>
                                          </p:spTgt>
                                        </p:tgtEl>
                                        <p:attrNameLst>
                                          <p:attrName>ppt_x</p:attrName>
                                        </p:attrNameLst>
                                      </p:cBhvr>
                                      <p:tavLst>
                                        <p:tav tm="0">
                                          <p:val>
                                            <p:strVal val="#ppt_x"/>
                                          </p:val>
                                        </p:tav>
                                        <p:tav tm="100000">
                                          <p:val>
                                            <p:strVal val="#ppt_x"/>
                                          </p:val>
                                        </p:tav>
                                      </p:tavLst>
                                    </p:anim>
                                    <p:anim calcmode="lin" valueType="num">
                                      <p:cBhvr>
                                        <p:cTn id="8" dur="2500" fill="hold"/>
                                        <p:tgtEl>
                                          <p:spTgt spid="82">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2">
                                            <p:txEl>
                                              <p:pRg st="0" end="0"/>
                                            </p:txEl>
                                          </p:spTgt>
                                        </p:tgtEl>
                                        <p:attrNameLst>
                                          <p:attrName>style.visibility</p:attrName>
                                        </p:attrNameLst>
                                      </p:cBhvr>
                                      <p:to>
                                        <p:strVal val="visible"/>
                                      </p:to>
                                    </p:set>
                                    <p:anim calcmode="lin" valueType="num">
                                      <p:cBhvr>
                                        <p:cTn id="11" dur="2500" fill="hold"/>
                                        <p:tgtEl>
                                          <p:spTgt spid="82">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8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82">
                                            <p:txEl>
                                              <p:pRg st="1" end="1"/>
                                            </p:txEl>
                                          </p:spTgt>
                                        </p:tgtEl>
                                        <p:attrNameLst>
                                          <p:attrName>style.visibility</p:attrName>
                                        </p:attrNameLst>
                                      </p:cBhvr>
                                      <p:to>
                                        <p:strVal val="visible"/>
                                      </p:to>
                                    </p:set>
                                    <p:anim calcmode="lin" valueType="num">
                                      <p:cBhvr>
                                        <p:cTn id="16" dur="2500" fill="hold"/>
                                        <p:tgtEl>
                                          <p:spTgt spid="82">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8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Subtype="4" presetID="2" grpId="1" fill="hold">
                                  <p:stCondLst>
                                    <p:cond delay="0"/>
                                  </p:stCondLst>
                                  <p:iterate type="el" backwards="0">
                                    <p:tmAbs val="0"/>
                                  </p:iterate>
                                  <p:childTnLst>
                                    <p:set>
                                      <p:cBhvr>
                                        <p:cTn id="20" fill="hold"/>
                                        <p:tgtEl>
                                          <p:spTgt spid="82">
                                            <p:txEl>
                                              <p:pRg st="2" end="2"/>
                                            </p:txEl>
                                          </p:spTgt>
                                        </p:tgtEl>
                                        <p:attrNameLst>
                                          <p:attrName>style.visibility</p:attrName>
                                        </p:attrNameLst>
                                      </p:cBhvr>
                                      <p:to>
                                        <p:strVal val="visible"/>
                                      </p:to>
                                    </p:set>
                                    <p:anim calcmode="lin" valueType="num">
                                      <p:cBhvr>
                                        <p:cTn id="21" dur="2500" fill="hold"/>
                                        <p:tgtEl>
                                          <p:spTgt spid="82">
                                            <p:txEl>
                                              <p:pRg st="2" end="2"/>
                                            </p:txEl>
                                          </p:spTgt>
                                        </p:tgtEl>
                                        <p:attrNameLst>
                                          <p:attrName>ppt_x</p:attrName>
                                        </p:attrNameLst>
                                      </p:cBhvr>
                                      <p:tavLst>
                                        <p:tav tm="0">
                                          <p:val>
                                            <p:strVal val="#ppt_x"/>
                                          </p:val>
                                        </p:tav>
                                        <p:tav tm="100000">
                                          <p:val>
                                            <p:strVal val="#ppt_x"/>
                                          </p:val>
                                        </p:tav>
                                      </p:tavLst>
                                    </p:anim>
                                    <p:anim calcmode="lin" valueType="num">
                                      <p:cBhvr>
                                        <p:cTn id="22" dur="2500" fill="hold"/>
                                        <p:tgtEl>
                                          <p:spTgt spid="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 grpId="1" fill="hold">
                                  <p:stCondLst>
                                    <p:cond delay="0"/>
                                  </p:stCondLst>
                                  <p:iterate type="el" backwards="0">
                                    <p:tmAbs val="0"/>
                                  </p:iterate>
                                  <p:childTnLst>
                                    <p:set>
                                      <p:cBhvr>
                                        <p:cTn id="26" fill="hold"/>
                                        <p:tgtEl>
                                          <p:spTgt spid="82">
                                            <p:txEl>
                                              <p:pRg st="3" end="3"/>
                                            </p:txEl>
                                          </p:spTgt>
                                        </p:tgtEl>
                                        <p:attrNameLst>
                                          <p:attrName>style.visibility</p:attrName>
                                        </p:attrNameLst>
                                      </p:cBhvr>
                                      <p:to>
                                        <p:strVal val="visible"/>
                                      </p:to>
                                    </p:set>
                                    <p:anim calcmode="lin" valueType="num">
                                      <p:cBhvr>
                                        <p:cTn id="27" dur="2500" fill="hold"/>
                                        <p:tgtEl>
                                          <p:spTgt spid="82">
                                            <p:txEl>
                                              <p:pRg st="3" end="3"/>
                                            </p:txEl>
                                          </p:spTgt>
                                        </p:tgtEl>
                                        <p:attrNameLst>
                                          <p:attrName>ppt_x</p:attrName>
                                        </p:attrNameLst>
                                      </p:cBhvr>
                                      <p:tavLst>
                                        <p:tav tm="0">
                                          <p:val>
                                            <p:strVal val="#ppt_x"/>
                                          </p:val>
                                        </p:tav>
                                        <p:tav tm="100000">
                                          <p:val>
                                            <p:strVal val="#ppt_x"/>
                                          </p:val>
                                        </p:tav>
                                      </p:tavLst>
                                    </p:anim>
                                    <p:anim calcmode="lin" valueType="num">
                                      <p:cBhvr>
                                        <p:cTn id="28" dur="2500" fill="hold"/>
                                        <p:tgtEl>
                                          <p:spTgt spid="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4" presetID="2" grpId="1" fill="hold">
                                  <p:stCondLst>
                                    <p:cond delay="0"/>
                                  </p:stCondLst>
                                  <p:iterate type="el" backwards="0">
                                    <p:tmAbs val="0"/>
                                  </p:iterate>
                                  <p:childTnLst>
                                    <p:set>
                                      <p:cBhvr>
                                        <p:cTn id="32" fill="hold"/>
                                        <p:tgtEl>
                                          <p:spTgt spid="82">
                                            <p:txEl>
                                              <p:pRg st="4" end="4"/>
                                            </p:txEl>
                                          </p:spTgt>
                                        </p:tgtEl>
                                        <p:attrNameLst>
                                          <p:attrName>style.visibility</p:attrName>
                                        </p:attrNameLst>
                                      </p:cBhvr>
                                      <p:to>
                                        <p:strVal val="visible"/>
                                      </p:to>
                                    </p:set>
                                    <p:anim calcmode="lin" valueType="num">
                                      <p:cBhvr>
                                        <p:cTn id="33" dur="2500" fill="hold"/>
                                        <p:tgtEl>
                                          <p:spTgt spid="82">
                                            <p:txEl>
                                              <p:pRg st="4" end="4"/>
                                            </p:txEl>
                                          </p:spTgt>
                                        </p:tgtEl>
                                        <p:attrNameLst>
                                          <p:attrName>ppt_x</p:attrName>
                                        </p:attrNameLst>
                                      </p:cBhvr>
                                      <p:tavLst>
                                        <p:tav tm="0">
                                          <p:val>
                                            <p:strVal val="#ppt_x"/>
                                          </p:val>
                                        </p:tav>
                                        <p:tav tm="100000">
                                          <p:val>
                                            <p:strVal val="#ppt_x"/>
                                          </p:val>
                                        </p:tav>
                                      </p:tavLst>
                                    </p:anim>
                                    <p:anim calcmode="lin" valueType="num">
                                      <p:cBhvr>
                                        <p:cTn id="34" dur="2500" fill="hold"/>
                                        <p:tgtEl>
                                          <p:spTgt spid="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 name="God’s Constant Love"/>
          <p:cNvSpPr txBox="1"/>
          <p:nvPr/>
        </p:nvSpPr>
        <p:spPr>
          <a:xfrm>
            <a:off x="109657" y="1292939"/>
            <a:ext cx="6704077" cy="116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spcBef>
                <a:spcPts val="160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6000">
                <a:solidFill>
                  <a:srgbClr val="000000"/>
                </a:solidFill>
                <a:latin typeface="Times New Roman"/>
                <a:ea typeface="Times New Roman"/>
                <a:cs typeface="Times New Roman"/>
                <a:sym typeface="Times New Roman"/>
              </a:defRPr>
            </a:lvl1pPr>
          </a:lstStyle>
          <a:p>
            <a:pPr>
              <a:defRPr>
                <a:effectLst/>
              </a:defRPr>
            </a:pPr>
            <a:r>
              <a:t>దేవుని స్థిరమైన ప్రేమ</a:t>
            </a:r>
          </a:p>
        </p:txBody>
      </p:sp>
      <p:sp>
        <p:nvSpPr>
          <p:cNvPr id="85" name="God’s love is constant and real.…"/>
          <p:cNvSpPr txBox="1"/>
          <p:nvPr/>
        </p:nvSpPr>
        <p:spPr>
          <a:xfrm>
            <a:off x="360162" y="2800985"/>
            <a:ext cx="6443765" cy="41516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244502" indent="-244502"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దేవుని ప్రేమ స్థిరమైనది మరియు నిజమైనది. </a:t>
            </a:r>
          </a:p>
          <a:p>
            <a:pPr marL="244502" indent="-244502" algn="l" defTabSz="457200">
              <a:spcBef>
                <a:spcPts val="1800"/>
              </a:spcBef>
              <a:buSzPct val="8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100">
                <a:solidFill>
                  <a:srgbClr val="000000"/>
                </a:solidFill>
                <a:effectLst/>
                <a:latin typeface="Helvetica Light"/>
                <a:ea typeface="Helvetica Light"/>
                <a:cs typeface="Helvetica Light"/>
                <a:sym typeface="Helvetica Light"/>
              </a:defRPr>
            </a:pPr>
            <a:r>
              <a:t>మనం విఫలమైనప్పుడు కూడా దేవుడు క్రీస్తు ద్వారా క్షమాపణను అందించాడు.</a:t>
            </a:r>
          </a:p>
        </p:txBody>
      </p:sp>
      <p:grpSp>
        <p:nvGrpSpPr>
          <p:cNvPr id="88" name="Group"/>
          <p:cNvGrpSpPr/>
          <p:nvPr/>
        </p:nvGrpSpPr>
        <p:grpSpPr>
          <a:xfrm>
            <a:off x="6541471" y="1795306"/>
            <a:ext cx="6260582" cy="7607393"/>
            <a:chOff x="0" y="0"/>
            <a:chExt cx="6260580" cy="7607391"/>
          </a:xfrm>
        </p:grpSpPr>
        <p:sp>
          <p:nvSpPr>
            <p:cNvPr id="86" name="Rounded Rectangle"/>
            <p:cNvSpPr/>
            <p:nvPr/>
          </p:nvSpPr>
          <p:spPr>
            <a:xfrm>
              <a:off x="0" y="0"/>
              <a:ext cx="6260581" cy="7607392"/>
            </a:xfrm>
            <a:prstGeom prst="roundRect">
              <a:avLst>
                <a:gd name="adj" fmla="val 14974"/>
              </a:avLst>
            </a:prstGeom>
            <a:blipFill rotWithShape="1">
              <a:blip r:embed="rId2"/>
              <a:srcRect l="0" t="0" r="0" b="0"/>
              <a:tile tx="0" ty="0" sx="100000" sy="100000" flip="none" algn="tl"/>
            </a:blipFill>
            <a:ln w="12700" cap="flat">
              <a:noFill/>
              <a:miter lim="400000"/>
            </a:ln>
            <a:effectLst>
              <a:outerShdw sx="100000" sy="100000" kx="0" ky="0" algn="b" rotWithShape="0" blurRad="25400" dist="25400" dir="2388334">
                <a:srgbClr val="000000">
                  <a:alpha val="79310"/>
                </a:srgbClr>
              </a:outerShdw>
            </a:effectLst>
          </p:spPr>
          <p:txBody>
            <a:bodyPr wrap="square" lIns="50800" tIns="50800" rIns="50800" bIns="50800" numCol="1" anchor="ctr">
              <a:noAutofit/>
            </a:bodyPr>
            <a:lstStyle/>
            <a:p>
              <a:pPr>
                <a:defRPr sz="2400">
                  <a:effectLst/>
                  <a:latin typeface="Helvetica Light"/>
                  <a:ea typeface="Helvetica Light"/>
                  <a:cs typeface="Helvetica Light"/>
                  <a:sym typeface="Helvetica Light"/>
                </a:defRPr>
              </a:pPr>
            </a:p>
          </p:txBody>
        </p:sp>
        <p:sp>
          <p:nvSpPr>
            <p:cNvPr id="87" name="“My little children, I am writing these things to you that you may not sin. And if anyone sins, we have an Advocate with the Father, Jesus Christ the righteous; and He Himself is the propitiation for our sins; and not for ours only, but also for those of"/>
            <p:cNvSpPr/>
            <p:nvPr/>
          </p:nvSpPr>
          <p:spPr>
            <a:xfrm>
              <a:off x="417043" y="90065"/>
              <a:ext cx="542649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3000">
                  <a:solidFill>
                    <a:srgbClr val="F9FBFB"/>
                  </a:solidFill>
                  <a:effectLst/>
                </a:defRPr>
              </a:pPr>
              <a:r>
                <a:t>"నా చిన్నపిల్లలారా, మీరు పాపము చేయకుండుటకై ఈ సంగతులను మీకు వ్రాయుచున్నాను. ఎవడైనను పాపము చేసిన యెడల నీతిమంతుడైన యేసుక్రీస్తు అను ఉత్తరవాది తండ్రి యొద్ద మనకున్నాడు."</a:t>
              </a:r>
              <a:endParaRPr b="1"/>
            </a:p>
            <a:p>
              <a:pPr>
                <a:defRPr sz="3000">
                  <a:solidFill>
                    <a:srgbClr val="F9FBFB"/>
                  </a:solidFill>
                  <a:effectLst/>
                </a:defRPr>
              </a:pPr>
              <a:r>
                <a:t>2"ఆయనే మన పాపములకు శాంతికరమై యున్నాడు. మన పాపములకు మాత్రమే కాదు, సర్వలోకమునకును శాంతికరమైయున్నాడు.“1. యోహా. 2:1-2</a:t>
              </a:r>
            </a:p>
          </p:txBody>
        </p:sp>
      </p:grpSp>
    </p:spTree>
  </p:cSld>
  <p:clrMapOvr>
    <a:masterClrMapping/>
  </p:clrMapOvr>
  <mc:AlternateContent xmlns:mc="http://schemas.openxmlformats.org/markup-compatibility/2006">
    <mc:Choice xmlns:p14="http://schemas.microsoft.com/office/powerpoint/2010/main" Requires="p14">
      <p:transition spd="slow" advClick="1" p14:dur="1200">
        <p:fade thruBlk="1"/>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5">
                                            <p:bg/>
                                          </p:spTgt>
                                        </p:tgtEl>
                                        <p:attrNameLst>
                                          <p:attrName>style.visibility</p:attrName>
                                        </p:attrNameLst>
                                      </p:cBhvr>
                                      <p:to>
                                        <p:strVal val="visible"/>
                                      </p:to>
                                    </p:set>
                                    <p:anim calcmode="lin" valueType="num">
                                      <p:cBhvr>
                                        <p:cTn id="7" dur="2500" fill="hold"/>
                                        <p:tgtEl>
                                          <p:spTgt spid="85">
                                            <p:bg/>
                                          </p:spTgt>
                                        </p:tgtEl>
                                        <p:attrNameLst>
                                          <p:attrName>ppt_x</p:attrName>
                                        </p:attrNameLst>
                                      </p:cBhvr>
                                      <p:tavLst>
                                        <p:tav tm="0">
                                          <p:val>
                                            <p:strVal val="#ppt_x"/>
                                          </p:val>
                                        </p:tav>
                                        <p:tav tm="100000">
                                          <p:val>
                                            <p:strVal val="#ppt_x"/>
                                          </p:val>
                                        </p:tav>
                                      </p:tavLst>
                                    </p:anim>
                                    <p:anim calcmode="lin" valueType="num">
                                      <p:cBhvr>
                                        <p:cTn id="8" dur="2500" fill="hold"/>
                                        <p:tgtEl>
                                          <p:spTgt spid="85">
                                            <p:bg/>
                                          </p:spTgt>
                                        </p:tgtEl>
                                        <p:attrNameLst>
                                          <p:attrName>ppt_y</p:attrName>
                                        </p:attrNameLst>
                                      </p:cBhvr>
                                      <p:tavLst>
                                        <p:tav tm="0">
                                          <p:val>
                                            <p:strVal val="1+#ppt_h/2"/>
                                          </p:val>
                                        </p:tav>
                                        <p:tav tm="100000">
                                          <p:val>
                                            <p:strVal val="#ppt_y"/>
                                          </p:val>
                                        </p:tav>
                                      </p:tavLst>
                                    </p:anim>
                                  </p:childTnLst>
                                </p:cTn>
                              </p:par>
                              <p:par>
                                <p:cTn id="9" presetClass="entr" nodeType="withEffect" presetSubtype="4" presetID="2" grpId="1" fill="hold">
                                  <p:stCondLst>
                                    <p:cond delay="0"/>
                                  </p:stCondLst>
                                  <p:iterate type="el" backwards="0">
                                    <p:tmAbs val="0"/>
                                  </p:iterate>
                                  <p:childTnLst>
                                    <p:set>
                                      <p:cBhvr>
                                        <p:cTn id="10" fill="hold"/>
                                        <p:tgtEl>
                                          <p:spTgt spid="85">
                                            <p:txEl>
                                              <p:pRg st="0" end="0"/>
                                            </p:txEl>
                                          </p:spTgt>
                                        </p:tgtEl>
                                        <p:attrNameLst>
                                          <p:attrName>style.visibility</p:attrName>
                                        </p:attrNameLst>
                                      </p:cBhvr>
                                      <p:to>
                                        <p:strVal val="visible"/>
                                      </p:to>
                                    </p:set>
                                    <p:anim calcmode="lin" valueType="num">
                                      <p:cBhvr>
                                        <p:cTn id="11" dur="2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2" dur="2500" fill="hold"/>
                                        <p:tgtEl>
                                          <p:spTgt spid="8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Class="entr" nodeType="afterEffect" presetSubtype="4" presetID="2" grpId="1" fill="hold">
                                  <p:stCondLst>
                                    <p:cond delay="0"/>
                                  </p:stCondLst>
                                  <p:iterate type="el" backwards="0">
                                    <p:tmAbs val="0"/>
                                  </p:iterate>
                                  <p:childTnLst>
                                    <p:set>
                                      <p:cBhvr>
                                        <p:cTn id="15" fill="hold"/>
                                        <p:tgtEl>
                                          <p:spTgt spid="85">
                                            <p:txEl>
                                              <p:pRg st="1" end="1"/>
                                            </p:txEl>
                                          </p:spTgt>
                                        </p:tgtEl>
                                        <p:attrNameLst>
                                          <p:attrName>style.visibility</p:attrName>
                                        </p:attrNameLst>
                                      </p:cBhvr>
                                      <p:to>
                                        <p:strVal val="visible"/>
                                      </p:to>
                                    </p:set>
                                    <p:anim calcmode="lin" valueType="num">
                                      <p:cBhvr>
                                        <p:cTn id="16" dur="25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17" dur="2500" fill="hold"/>
                                        <p:tgtEl>
                                          <p:spTgt spid="85">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Class="entr" nodeType="afterEffect" presetID="10" grpId="2" fill="hold">
                                  <p:stCondLst>
                                    <p:cond delay="0"/>
                                  </p:stCondLst>
                                  <p:iterate type="el" backwards="0">
                                    <p:tmAbs val="0"/>
                                  </p:iterate>
                                  <p:childTnLst>
                                    <p:set>
                                      <p:cBhvr>
                                        <p:cTn id="20" fill="hold"/>
                                        <p:tgtEl>
                                          <p:spTgt spid="88"/>
                                        </p:tgtEl>
                                        <p:attrNameLst>
                                          <p:attrName>style.visibility</p:attrName>
                                        </p:attrNameLst>
                                      </p:cBhvr>
                                      <p:to>
                                        <p:strVal val="visible"/>
                                      </p:to>
                                    </p:set>
                                    <p:animEffect filter="fade" transition="in">
                                      <p:cBhvr>
                                        <p:cTn id="21" dur="15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5" grpId="1"/>
      <p:bldP build="whole" bldLvl="1" animBg="1" rev="0" advAuto="0" spid="88" grpId="2"/>
    </p:bldLst>
  </p:timing>
</p:sld>
</file>

<file path=ppt/theme/theme1.xml><?xml version="1.0" encoding="utf-8"?>
<a:theme xmlns:a="http://schemas.openxmlformats.org/drawingml/2006/main" xmlns:r="http://schemas.openxmlformats.org/officeDocument/2006/relationships" name="White">
  <a:themeElements>
    <a:clrScheme name="White">
      <a:dk1>
        <a:srgbClr val="FFFFFF"/>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7200" u="none" kumimoji="0" normalizeH="0">
            <a:ln>
              <a:noFill/>
            </a:ln>
            <a:solidFill>
              <a:srgbClr val="FFFFFF"/>
            </a:solidFill>
            <a:effectLst>
              <a:outerShdw sx="100000" sy="100000" kx="0" ky="0" algn="b" rotWithShape="0" blurRad="25400" dist="25400" dir="840000">
                <a:srgbClr val="000000"/>
              </a:outerShdw>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