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27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4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➡  Have you ever been trained to disciple others? Are you in fact doing it? </a:t>
            </a:r>
          </a:p>
          <a:p>
            <a:pPr/>
            <a:r>
              <a:t>➡  If so, what level of believer were you trained to work with? Explain how. </a:t>
            </a:r>
          </a:p>
          <a:p>
            <a:pPr/>
            <a:r>
              <a:t>➡  If married (if not think about your parents), is your marriage one that you would desire for your children?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"/>
          <p:cNvGrpSpPr/>
          <p:nvPr/>
        </p:nvGrpSpPr>
        <p:grpSpPr>
          <a:xfrm>
            <a:off x="-139704" y="-288530"/>
            <a:ext cx="13238311" cy="1549403"/>
            <a:chOff x="-1" y="0"/>
            <a:chExt cx="13238309" cy="1549402"/>
          </a:xfrm>
        </p:grpSpPr>
        <p:pic>
          <p:nvPicPr>
            <p:cNvPr id="36" name="Lifebg.png" descr="Lifebg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6727" r="710" b="55629"/>
            <a:stretch>
              <a:fillRect/>
            </a:stretch>
          </p:blipFill>
          <p:spPr>
            <a:xfrm>
              <a:off x="139571" y="288528"/>
              <a:ext cx="13098738" cy="1260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" name="The Life Core"/>
            <p:cNvSpPr txBox="1"/>
            <p:nvPr/>
          </p:nvSpPr>
          <p:spPr>
            <a:xfrm>
              <a:off x="-2" y="-1"/>
              <a:ext cx="6502404" cy="1549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rmAutofit fontScale="100000" lnSpcReduction="0"/>
            </a:bodyPr>
            <a:lstStyle>
              <a:lvl1pPr>
                <a:defRPr sz="8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189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The Life Core</a:t>
              </a:r>
            </a:p>
          </p:txBody>
        </p:sp>
      </p:grpSp>
      <p:sp>
        <p:nvSpPr>
          <p:cNvPr id="39" name="#9"/>
          <p:cNvSpPr txBox="1"/>
          <p:nvPr/>
        </p:nvSpPr>
        <p:spPr>
          <a:xfrm>
            <a:off x="12090400" y="781049"/>
            <a:ext cx="69331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#9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rcRect l="0" t="26727" r="711" b="55628"/>
          <a:stretch>
            <a:fillRect/>
          </a:stretch>
        </p:blipFill>
        <p:spPr>
          <a:xfrm>
            <a:off x="-131" y="-1"/>
            <a:ext cx="13098737" cy="12607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he Life Core"/>
          <p:cNvSpPr txBox="1"/>
          <p:nvPr/>
        </p:nvSpPr>
        <p:spPr>
          <a:xfrm>
            <a:off x="195577" y="-248407"/>
            <a:ext cx="6502404" cy="1549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7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  <p:sp>
        <p:nvSpPr>
          <p:cNvPr id="4" name="#9"/>
          <p:cNvSpPr txBox="1"/>
          <p:nvPr/>
        </p:nvSpPr>
        <p:spPr>
          <a:xfrm>
            <a:off x="11963268" y="230901"/>
            <a:ext cx="736601" cy="79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#9</a:t>
            </a: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948462" y="1392656"/>
            <a:ext cx="10403841" cy="177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7258755" y="3170312"/>
            <a:ext cx="5093548" cy="62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6496050" y="9251950"/>
            <a:ext cx="693319" cy="723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l" defTabSz="457200" rtl="0" latinLnBrk="0">
        <a:lnSpc>
          <a:spcPct val="100000"/>
        </a:lnSpc>
        <a:spcBef>
          <a:spcPts val="270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b="0" baseline="0" cap="none" i="0" spc="0" strike="noStrike" sz="41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ffbible.org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e Life Core"/>
          <p:cNvSpPr txBox="1"/>
          <p:nvPr/>
        </p:nvSpPr>
        <p:spPr>
          <a:xfrm>
            <a:off x="325119" y="-183004"/>
            <a:ext cx="12930379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  <p:sp>
        <p:nvSpPr>
          <p:cNvPr id="58" name="Slide Number"/>
          <p:cNvSpPr txBox="1"/>
          <p:nvPr>
            <p:ph type="sldNum" sz="quarter" idx="4294967295"/>
          </p:nvPr>
        </p:nvSpPr>
        <p:spPr>
          <a:xfrm>
            <a:off x="6496048" y="9251950"/>
            <a:ext cx="403811" cy="723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Paul J. Bucknell"/>
          <p:cNvSpPr txBox="1"/>
          <p:nvPr/>
        </p:nvSpPr>
        <p:spPr>
          <a:xfrm>
            <a:off x="431360" y="7761846"/>
            <a:ext cx="4208504" cy="157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lnSpc>
                <a:spcPct val="120000"/>
              </a:lnSpc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</a:lstStyle>
          <a:p>
            <a:pPr/>
            <a:r>
              <a:t>పాల్  బక్నెల్</a:t>
            </a:r>
          </a:p>
          <a:p>
            <a:pPr lvl="1"/>
            <a:r>
              <a:t>మౌజ్ఇజ్. డి .అబ్బూరి</a:t>
            </a:r>
          </a:p>
        </p:txBody>
      </p:sp>
      <p:sp>
        <p:nvSpPr>
          <p:cNvPr id="60" name="సెషన్ #8"/>
          <p:cNvSpPr txBox="1"/>
          <p:nvPr/>
        </p:nvSpPr>
        <p:spPr>
          <a:xfrm>
            <a:off x="11925906" y="8317641"/>
            <a:ext cx="951481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#9</a:t>
            </a:r>
          </a:p>
        </p:txBody>
      </p:sp>
      <p:sp>
        <p:nvSpPr>
          <p:cNvPr id="61" name="Discovering the Heart of Great Training"/>
          <p:cNvSpPr txBox="1"/>
          <p:nvPr/>
        </p:nvSpPr>
        <p:spPr>
          <a:xfrm>
            <a:off x="1226624" y="3364205"/>
            <a:ext cx="11288054" cy="26583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6400">
                <a:solidFill>
                  <a:srgbClr val="B2D4DB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 కనుగొనడం - గొప్ప శిక్షణ యొక్క హృదయం కనుగొనడం</a:t>
            </a:r>
          </a:p>
        </p:txBody>
      </p:sp>
      <p:sp>
        <p:nvSpPr>
          <p:cNvPr id="62" name="Paul J. Bucknell"/>
          <p:cNvSpPr txBox="1"/>
          <p:nvPr/>
        </p:nvSpPr>
        <p:spPr>
          <a:xfrm>
            <a:off x="4605524" y="8483448"/>
            <a:ext cx="5729833" cy="73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u="sng">
                <a:solidFill>
                  <a:schemeClr val="accent1">
                    <a:satOff val="-36923"/>
                    <a:lumOff val="30882"/>
                  </a:schemeClr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81B2DF"/>
                </a:solidFill>
              </a:defRPr>
            </a:pPr>
            <a:r>
              <a:rPr>
                <a:solidFill>
                  <a:schemeClr val="accent1">
                    <a:satOff val="-36923"/>
                    <a:lumOff val="30882"/>
                  </a:schemeClr>
                </a:solidFill>
                <a:hlinkClick r:id="rId2" invalidUrl="" action="" tgtFrame="" tooltip="" history="1" highlightClick="0" endSnd="0"/>
              </a:rPr>
              <a:t>www.bffbible.org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ving God-dependent lives"/>
          <p:cNvSpPr txBox="1"/>
          <p:nvPr/>
        </p:nvSpPr>
        <p:spPr>
          <a:xfrm>
            <a:off x="225241" y="1265405"/>
            <a:ext cx="9649001" cy="11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దేవునిపై ఆధారపడి జీవించడం </a:t>
            </a:r>
          </a:p>
        </p:txBody>
      </p:sp>
      <p:sp>
        <p:nvSpPr>
          <p:cNvPr id="111" name="Foster life, not create it!…"/>
          <p:cNvSpPr txBox="1"/>
          <p:nvPr/>
        </p:nvSpPr>
        <p:spPr>
          <a:xfrm>
            <a:off x="497782" y="2624277"/>
            <a:ext cx="12009236" cy="64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81177" indent="-281177">
              <a:buSzPct val="73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జీవితాన్ని పెంపొందించుకోండి, దానిని సృష్టించవద్దు!</a:t>
            </a:r>
          </a:p>
          <a:p>
            <a:pPr marL="281177" indent="-281177">
              <a:buSzPct val="73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నమ్మకంగా ఉండటంపై దృష్టి పెట్టండి.</a:t>
            </a:r>
          </a:p>
          <a:p>
            <a:pPr marL="281177" indent="-281177">
              <a:buSzPct val="73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సర్వశక్తిమంతుని నీడలో జీవించండి</a:t>
            </a:r>
          </a:p>
          <a:p>
            <a:pPr marL="281177" indent="-281177">
              <a:buSzPct val="73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వినయంగా ఉండాలని గుర్తుంచుకోండి</a:t>
            </a:r>
          </a:p>
          <a:p>
            <a:pPr marL="281177" indent="-281177">
              <a:buSzPct val="73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జీవజలాన్ని ఇతరులకు అందించండి</a:t>
            </a:r>
          </a:p>
          <a:p>
            <a:pPr marL="281177" indent="-281177">
              <a:buSzPct val="73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క్రీస్తు గురువు-గురువు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hecker dir="horz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ong-term goals help us appreciate our small but significant place in teaching.…"/>
          <p:cNvSpPr txBox="1"/>
          <p:nvPr/>
        </p:nvSpPr>
        <p:spPr>
          <a:xfrm>
            <a:off x="165599" y="2512688"/>
            <a:ext cx="12673602" cy="709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5758" indent="-365758">
              <a:spcBef>
                <a:spcPts val="1800"/>
              </a:spcBef>
              <a:buSzPct val="80000"/>
              <a:buChar char="•"/>
              <a:defRPr sz="33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బోధనలో మన చిన్నదైన కానీ ముఖ్యమైన స్థానాన్ని మెచ్చుకోవడానికి దీర్ఘకాలిక లక్ష్యాలు మాకు సహాయపడతాయి.</a:t>
            </a:r>
          </a:p>
          <a:p>
            <a:pPr marL="365758" indent="-365758">
              <a:spcBef>
                <a:spcPts val="1800"/>
              </a:spcBef>
              <a:buSzPct val="80000"/>
              <a:buChar char="•"/>
              <a:defRPr sz="33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మనకు పరిమితులు ఉన్నందున, విశ్వాసి యొక్క ఆత్మను వేగవంతం చేయడానికి మన వనరులను ఎలా ఉత్తమంగా ఉపయోగించాలో మనం వినయంగా దేవుణ్ణి వెతకాలి.</a:t>
            </a:r>
          </a:p>
          <a:p>
            <a:pPr marL="365758" indent="-365758">
              <a:spcBef>
                <a:spcPts val="1800"/>
              </a:spcBef>
              <a:buSzPct val="80000"/>
              <a:buChar char="•"/>
              <a:defRPr sz="33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మనం బోధిస్తాము మరియు విశ్వాసంతో మార్గనిర్దేశం చేస్తాము, తద్వారా దేవుడు మన దగ్గర ఉన్న కొద్దిపాటిని తీసుకుంటాము మరియు దానిని తన గొప్ప మేలు కోసం గుణిస్తాడు.</a:t>
            </a:r>
          </a:p>
          <a:p>
            <a:pPr marL="365758" indent="-365758">
              <a:spcBef>
                <a:spcPts val="1800"/>
              </a:spcBef>
              <a:buSzPct val="80000"/>
              <a:buChar char="•"/>
              <a:defRPr sz="33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ఉత్తమ ఉపాధ్యాయుడు తన నమ్మకమైన సహాయకునిగా ప్రభువు పక్షాన పనిచేయడానికి తన హృదయాన్ని నిర్దేశిస్తాడు. </a:t>
            </a:r>
          </a:p>
        </p:txBody>
      </p:sp>
      <p:grpSp>
        <p:nvGrpSpPr>
          <p:cNvPr id="116" name="Group"/>
          <p:cNvGrpSpPr/>
          <p:nvPr/>
        </p:nvGrpSpPr>
        <p:grpSpPr>
          <a:xfrm>
            <a:off x="3834203" y="1441862"/>
            <a:ext cx="5336396" cy="1714919"/>
            <a:chOff x="0" y="139282"/>
            <a:chExt cx="5336395" cy="1714917"/>
          </a:xfrm>
        </p:grpSpPr>
        <p:sp>
          <p:nvSpPr>
            <p:cNvPr id="114" name="Rounded Rectangle"/>
            <p:cNvSpPr/>
            <p:nvPr/>
          </p:nvSpPr>
          <p:spPr>
            <a:xfrm>
              <a:off x="0" y="139282"/>
              <a:ext cx="5336396" cy="889836"/>
            </a:xfrm>
            <a:prstGeom prst="roundRect">
              <a:avLst>
                <a:gd name="adj" fmla="val 21409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1600"/>
                </a:spcBef>
                <a:defRPr b="1" sz="6000"/>
              </a:pPr>
            </a:p>
          </p:txBody>
        </p:sp>
        <p:sp>
          <p:nvSpPr>
            <p:cNvPr id="115" name="Summary"/>
            <p:cNvSpPr/>
            <p:nvPr/>
          </p:nvSpPr>
          <p:spPr>
            <a:xfrm>
              <a:off x="1063044" y="5841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1600"/>
                </a:spcBef>
                <a:defRPr b="1" sz="6000"/>
              </a:lvl1pPr>
            </a:lstStyle>
            <a:p>
              <a:pPr/>
              <a:r>
                <a:t>సారాంశం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he Source of Life &amp; You"/>
          <p:cNvSpPr txBox="1"/>
          <p:nvPr/>
        </p:nvSpPr>
        <p:spPr>
          <a:xfrm>
            <a:off x="2805895" y="3297570"/>
            <a:ext cx="7393008" cy="11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మూలం  &amp; మీరు</a:t>
            </a:r>
          </a:p>
        </p:txBody>
      </p:sp>
      <p:sp>
        <p:nvSpPr>
          <p:cNvPr id="120" name="The Life Core"/>
          <p:cNvSpPr txBox="1"/>
          <p:nvPr/>
        </p:nvSpPr>
        <p:spPr>
          <a:xfrm>
            <a:off x="-181056" y="494403"/>
            <a:ext cx="1291114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28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జీవితం మూలము</a:t>
            </a:r>
          </a:p>
        </p:txBody>
      </p:sp>
      <p:sp>
        <p:nvSpPr>
          <p:cNvPr id="121" name="Our Limitations"/>
          <p:cNvSpPr txBox="1"/>
          <p:nvPr/>
        </p:nvSpPr>
        <p:spPr>
          <a:xfrm>
            <a:off x="470487" y="6159184"/>
            <a:ext cx="12403137" cy="19265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1673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1600"/>
              </a:spcBef>
              <a:defRPr sz="10300">
                <a:solidFill>
                  <a:srgbClr val="B6CCDB"/>
                </a:solidFill>
              </a:defRPr>
            </a:lvl1pPr>
          </a:lstStyle>
          <a:p>
            <a:pPr/>
            <a:r>
              <a:t>మొత్తం యొక్క భాగాలు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ece-pizza.jpeg" descr="Piece-pizza.jpeg"/>
          <p:cNvPicPr>
            <a:picLocks noChangeAspect="1"/>
          </p:cNvPicPr>
          <p:nvPr/>
        </p:nvPicPr>
        <p:blipFill>
          <a:blip r:embed="rId2">
            <a:extLst/>
          </a:blip>
          <a:srcRect l="1293" t="13316" r="0" b="0"/>
          <a:stretch>
            <a:fillRect/>
          </a:stretch>
        </p:blipFill>
        <p:spPr>
          <a:xfrm>
            <a:off x="4758270" y="2252176"/>
            <a:ext cx="8616560" cy="57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he Parts of the Whole"/>
          <p:cNvSpPr txBox="1"/>
          <p:nvPr/>
        </p:nvSpPr>
        <p:spPr>
          <a:xfrm>
            <a:off x="236716" y="1136304"/>
            <a:ext cx="9319825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800"/>
            </a:lvl1pPr>
          </a:lstStyle>
          <a:p>
            <a:pPr/>
            <a:r>
              <a:t>మొత్తం భాగాలు </a:t>
            </a:r>
          </a:p>
        </p:txBody>
      </p:sp>
      <p:sp>
        <p:nvSpPr>
          <p:cNvPr id="125" name="One problem of training is not knowing how specific steps help with the overall goal.…"/>
          <p:cNvSpPr txBox="1"/>
          <p:nvPr/>
        </p:nvSpPr>
        <p:spPr>
          <a:xfrm>
            <a:off x="121814" y="2510337"/>
            <a:ext cx="5255881" cy="6564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84918" indent="-384918">
              <a:spcBef>
                <a:spcPts val="2500"/>
              </a:spcBef>
              <a:buSzPct val="80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శిక్షణ యొక్క ఒక సమస్య ఏమిటంటే, నిర్దిష్ట దశలు మొత్తం లక్ష్యంతో ఎలా సహాయపడతాయో తెలియకపోవడం.</a:t>
            </a:r>
          </a:p>
          <a:p>
            <a:pPr marL="384918" indent="-384918">
              <a:spcBef>
                <a:spcPts val="2500"/>
              </a:spcBef>
              <a:buSzPct val="80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 యోహాను 2:12-14 యొక్క ప్రాముఖ్యత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r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3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21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  <p:bldP build="whole" bldLvl="1" animBg="1" rev="0" advAuto="0" spid="12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Understanding marks of growth"/>
          <p:cNvSpPr txBox="1"/>
          <p:nvPr/>
        </p:nvSpPr>
        <p:spPr>
          <a:xfrm>
            <a:off x="213653" y="1200127"/>
            <a:ext cx="10902015" cy="11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వృద్ధి మార్కులను అర్థం చేసుకోవడం </a:t>
            </a:r>
          </a:p>
        </p:txBody>
      </p:sp>
      <p:sp>
        <p:nvSpPr>
          <p:cNvPr id="128" name="The analogy of life, articulates life’s source, power, design, and drive.…"/>
          <p:cNvSpPr txBox="1"/>
          <p:nvPr/>
        </p:nvSpPr>
        <p:spPr>
          <a:xfrm>
            <a:off x="279988" y="2540048"/>
            <a:ext cx="6333582" cy="722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95975" indent="-295975">
              <a:spcBef>
                <a:spcPts val="1800"/>
              </a:spcBef>
              <a:buSzPct val="80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జీవితం యొక్క సారూప్యత, జీవితం యొక్క మూలం, శక్తి, రూపకల్పన మరియు డ్రైవ్‌ను తెలియజేస్తుంది.</a:t>
            </a:r>
          </a:p>
          <a:p>
            <a:pPr marL="295975" indent="-295975">
              <a:spcBef>
                <a:spcPts val="1800"/>
              </a:spcBef>
              <a:buSzPct val="80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కొలవగల లక్ష్యాలతో సహాయం చేయదు.</a:t>
            </a:r>
          </a:p>
          <a:p>
            <a:pPr marL="295975" indent="-295975">
              <a:spcBef>
                <a:spcPts val="1800"/>
              </a:spcBef>
              <a:buSzPct val="80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ఎదుగుదలకు భౌతిక దశలు కొలవదగినవి మరియు ఆధ్యాత్మికమైనవి.</a:t>
            </a:r>
          </a:p>
          <a:p>
            <a:pPr marL="295975" indent="-295975">
              <a:spcBef>
                <a:spcPts val="1800"/>
              </a:spcBef>
              <a:buSzPct val="80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ఏదైనా తప్పు జరిగినప్పుడు మనం గమనిస్తాము.</a:t>
            </a:r>
          </a:p>
        </p:txBody>
      </p:sp>
      <p:pic>
        <p:nvPicPr>
          <p:cNvPr id="129" name="Transformation-Telugu.png" descr="Transformation-Telug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7725" y="2731755"/>
            <a:ext cx="6502403" cy="7043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"/>
          <p:cNvSpPr/>
          <p:nvPr/>
        </p:nvSpPr>
        <p:spPr>
          <a:xfrm>
            <a:off x="7815423" y="1478277"/>
            <a:ext cx="4819772" cy="7762242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32" name="Spiritual goals"/>
          <p:cNvSpPr txBox="1"/>
          <p:nvPr/>
        </p:nvSpPr>
        <p:spPr>
          <a:xfrm>
            <a:off x="187140" y="1092369"/>
            <a:ext cx="5753167" cy="11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ఆధ్యాత్మిక లక్ష్యాలు </a:t>
            </a:r>
          </a:p>
        </p:txBody>
      </p:sp>
      <p:sp>
        <p:nvSpPr>
          <p:cNvPr id="133" name="The spiritual life system is given; we work with it.…"/>
          <p:cNvSpPr txBox="1"/>
          <p:nvPr/>
        </p:nvSpPr>
        <p:spPr>
          <a:xfrm>
            <a:off x="293809" y="2379286"/>
            <a:ext cx="7255834" cy="709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12420" indent="-312420">
              <a:spcBef>
                <a:spcPts val="2100"/>
              </a:spcBef>
              <a:buSzPct val="80000"/>
              <a:buChar char="•"/>
              <a:defRPr sz="3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ఆధ్యాత్మిక జీవిత వ్యవస్థ ఇవ్వబడింది; మేము దానితో పని చేస్తాము.</a:t>
            </a:r>
          </a:p>
          <a:p>
            <a:pPr marL="312420" indent="-312420">
              <a:spcBef>
                <a:spcPts val="2100"/>
              </a:spcBef>
              <a:buSzPct val="80000"/>
              <a:buChar char="•"/>
              <a:defRPr sz="3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ఇది కేవలం పనిచేస్తుంది - దేవుడు దానిని సృష్టించాడు</a:t>
            </a:r>
          </a:p>
          <a:p>
            <a:pPr marL="312420" indent="-312420">
              <a:spcBef>
                <a:spcPts val="2100"/>
              </a:spcBef>
              <a:buSzPct val="80000"/>
              <a:buChar char="•"/>
              <a:defRPr sz="3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గ్రోత్ మార్కులు - ఆధ్యాత్మిక విభాగాలు దానిని అంచనా వేయడానికి సహాయపడతాయి.</a:t>
            </a:r>
          </a:p>
          <a:p>
            <a:pPr marL="312420" indent="-312420">
              <a:spcBef>
                <a:spcPts val="2100"/>
              </a:spcBef>
              <a:buSzPct val="80000"/>
              <a:buChar char="•"/>
              <a:defRPr sz="3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ఉపాధ్యాయులు అవసరమైన అభివృద్ధిని ప్రోత్సహిస్తారు.</a:t>
            </a:r>
          </a:p>
          <a:p>
            <a:pPr marL="312420" indent="-312420">
              <a:spcBef>
                <a:spcPts val="2100"/>
              </a:spcBef>
              <a:buSzPct val="80000"/>
              <a:buChar char="•"/>
              <a:defRPr sz="3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జాన్ యొక్క సారూప్యత ఆచరణాత్మకమైనది ఇంకా లోతైనది, బావిలా ఉంటుంది.</a:t>
            </a:r>
          </a:p>
        </p:txBody>
      </p:sp>
      <p:sp>
        <p:nvSpPr>
          <p:cNvPr id="134" name="Paul’s 3 Goals…"/>
          <p:cNvSpPr txBox="1"/>
          <p:nvPr/>
        </p:nvSpPr>
        <p:spPr>
          <a:xfrm>
            <a:off x="7914841" y="1659888"/>
            <a:ext cx="4336838" cy="754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228600">
              <a:spcBef>
                <a:spcPts val="1900"/>
              </a:spcBef>
              <a:defRPr b="1" sz="3600" u="sng"/>
            </a:lvl1pPr>
          </a:lstStyle>
          <a:p>
            <a:pPr/>
            <a:r>
              <a:t>పాల్ యొక్క 3 లక్ష్యం</a:t>
            </a:r>
          </a:p>
        </p:txBody>
      </p:sp>
      <p:sp>
        <p:nvSpPr>
          <p:cNvPr id="135" name="1 తిమోతికి 1 : 5 . ఇందులోని ఉద్దేశ్యం ఏమిటంటే, పవిత్ర హృదయం నుండీ, స్వచ్ఛమైన అంతరాత్మ నుండీ, నిజమైన విశ్వాసం నుండీ ఉద్భవించే ప్రేమను కలిగియుండటమే."/>
          <p:cNvSpPr txBox="1"/>
          <p:nvPr/>
        </p:nvSpPr>
        <p:spPr>
          <a:xfrm>
            <a:off x="7584785" y="2472687"/>
            <a:ext cx="4996951" cy="6342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8612" indent="-349245" algn="ctr">
              <a:spcBef>
                <a:spcPts val="47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1 తిమోతికి 1 : 5 . ఇందులోని ఉద్దేశ్యం ఏమిటంటే, పవిత్ర హృదయం నుండీ, స్వచ్ఛమైన అంతరాత్మ నుండీ, నిజమైన విశ్వాసం నుండీ ఉద్భవించే ప్రేమను కలిగియుండటమే.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reat training’s link"/>
          <p:cNvSpPr txBox="1"/>
          <p:nvPr/>
        </p:nvSpPr>
        <p:spPr>
          <a:xfrm>
            <a:off x="237939" y="1238779"/>
            <a:ext cx="8508237" cy="110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గొప్ప శిక్షణ సంబంధం కనెక్షన్</a:t>
            </a:r>
          </a:p>
        </p:txBody>
      </p:sp>
      <p:sp>
        <p:nvSpPr>
          <p:cNvPr id="138" name="(1) The clarity by which we relate all the parts of growth to God’s overall purpose of spiritual development."/>
          <p:cNvSpPr txBox="1"/>
          <p:nvPr/>
        </p:nvSpPr>
        <p:spPr>
          <a:xfrm>
            <a:off x="435521" y="2533623"/>
            <a:ext cx="11818654" cy="155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(1) ఎదుగుదల యొక్క అన్ని భాగాలను ఆధ్యాత్మిక అభివృద్ధి యొక్క దేవుని మొత్తం ఉద్దేశంతో మనం వివరించే స్పష్టత.</a:t>
            </a:r>
          </a:p>
        </p:txBody>
      </p:sp>
      <p:sp>
        <p:nvSpPr>
          <p:cNvPr id="139" name="(2) The strategic spiritual care and instruction needed at any given moment."/>
          <p:cNvSpPr txBox="1"/>
          <p:nvPr/>
        </p:nvSpPr>
        <p:spPr>
          <a:xfrm>
            <a:off x="386673" y="4565065"/>
            <a:ext cx="4402859" cy="379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 (2) ఏ క్షణంలోనైనా అవసరమైన వ్యూహాత్మక ఆధ్యాత్మిక సంరక్షణ మరియు సూచన.</a:t>
            </a:r>
          </a:p>
        </p:txBody>
      </p:sp>
      <p:sp>
        <p:nvSpPr>
          <p:cNvPr id="140" name="TextBox 2"/>
          <p:cNvSpPr txBox="1"/>
          <p:nvPr/>
        </p:nvSpPr>
        <p:spPr>
          <a:xfrm>
            <a:off x="550718" y="9942245"/>
            <a:ext cx="6069446" cy="159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నాన్ లీడింగ్/దారి చూపు - లీడింగ్ </a:t>
            </a:r>
          </a:p>
        </p:txBody>
      </p:sp>
      <p:pic>
        <p:nvPicPr>
          <p:cNvPr id="141" name="Directional_Telugu.png" descr="Directional_Telug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7580" y="4474722"/>
            <a:ext cx="8056083" cy="44502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01600" dist="42566" dir="6245244">
              <a:srgbClr val="000000">
                <a:alpha val="3397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  <p:bldP build="whole" bldLvl="1" animBg="1" rev="0" advAuto="0" spid="13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d’s goals help us keep everything in perspective.…"/>
          <p:cNvSpPr txBox="1"/>
          <p:nvPr/>
        </p:nvSpPr>
        <p:spPr>
          <a:xfrm>
            <a:off x="305097" y="2911729"/>
            <a:ext cx="11877276" cy="4707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6559" indent="-416559">
              <a:lnSpc>
                <a:spcPct val="110000"/>
              </a:lnSpc>
              <a:spcBef>
                <a:spcPts val="3900"/>
              </a:spcBef>
              <a:buSzPct val="80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భగవంతుని లక్ష్యాలు మనకు ప్రతి విషయాన్ని దృక్కోణంలో ఉంచడంలో సహాయపడతాయి. </a:t>
            </a:r>
          </a:p>
          <a:p>
            <a:pPr marL="416559" indent="-416559">
              <a:lnSpc>
                <a:spcPct val="110000"/>
              </a:lnSpc>
              <a:spcBef>
                <a:spcPts val="3900"/>
              </a:spcBef>
              <a:buSzPct val="80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శిక్షణలో అతిపెద్ద సమస్యలు దీర్ఘకాల లక్ష్యాల నుండి (అంటే దేవుని లక్ష్యాలు) మొత్తం, స్వల్పకాలిక లక్ష్యాల నుండి భాగాలను వేరు చేయడం వలన సంభవిస్తాయి. </a:t>
            </a:r>
          </a:p>
        </p:txBody>
      </p:sp>
      <p:grpSp>
        <p:nvGrpSpPr>
          <p:cNvPr id="146" name="Group"/>
          <p:cNvGrpSpPr/>
          <p:nvPr/>
        </p:nvGrpSpPr>
        <p:grpSpPr>
          <a:xfrm>
            <a:off x="3480015" y="1410909"/>
            <a:ext cx="6308932" cy="1168400"/>
            <a:chOff x="0" y="0"/>
            <a:chExt cx="6308930" cy="1168399"/>
          </a:xfrm>
        </p:grpSpPr>
        <p:sp>
          <p:nvSpPr>
            <p:cNvPr id="144" name="Rounded Rectangle"/>
            <p:cNvSpPr/>
            <p:nvPr/>
          </p:nvSpPr>
          <p:spPr>
            <a:xfrm>
              <a:off x="0" y="91130"/>
              <a:ext cx="6308931" cy="904324"/>
            </a:xfrm>
            <a:prstGeom prst="roundRect">
              <a:avLst>
                <a:gd name="adj" fmla="val 21066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1600"/>
                </a:spcBef>
                <a:defRPr b="1" sz="6000"/>
              </a:pPr>
            </a:p>
          </p:txBody>
        </p:sp>
        <p:sp>
          <p:nvSpPr>
            <p:cNvPr id="145" name="Summary"/>
            <p:cNvSpPr txBox="1"/>
            <p:nvPr/>
          </p:nvSpPr>
          <p:spPr>
            <a:xfrm>
              <a:off x="1925103" y="-2"/>
              <a:ext cx="3210307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1600"/>
                </a:spcBef>
                <a:defRPr b="1" sz="6000"/>
              </a:lvl1pPr>
            </a:lstStyle>
            <a:p>
              <a:pPr/>
              <a:r>
                <a:t>సారాంశం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he Source of Life &amp; You"/>
          <p:cNvSpPr txBox="1"/>
          <p:nvPr/>
        </p:nvSpPr>
        <p:spPr>
          <a:xfrm>
            <a:off x="2805895" y="3297570"/>
            <a:ext cx="7393008" cy="11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మూలం  &amp; మీరు</a:t>
            </a:r>
          </a:p>
        </p:txBody>
      </p:sp>
      <p:sp>
        <p:nvSpPr>
          <p:cNvPr id="150" name="The Life Core"/>
          <p:cNvSpPr txBox="1"/>
          <p:nvPr/>
        </p:nvSpPr>
        <p:spPr>
          <a:xfrm>
            <a:off x="-181056" y="494403"/>
            <a:ext cx="1291114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28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జీవితం మూలము</a:t>
            </a:r>
          </a:p>
        </p:txBody>
      </p:sp>
      <p:sp>
        <p:nvSpPr>
          <p:cNvPr id="151" name="Our Limitations"/>
          <p:cNvSpPr txBox="1"/>
          <p:nvPr/>
        </p:nvSpPr>
        <p:spPr>
          <a:xfrm>
            <a:off x="300832" y="5590225"/>
            <a:ext cx="12403136" cy="19265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1673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1600"/>
              </a:spcBef>
              <a:defRPr sz="10300">
                <a:solidFill>
                  <a:srgbClr val="B6CCDB"/>
                </a:solidFill>
              </a:defRPr>
            </a:lvl1pPr>
          </a:lstStyle>
          <a:p>
            <a:pPr/>
            <a:r>
              <a:t>ఒక ఉద్దేశ్యంతో శిక్షణ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raining with a Purpose"/>
          <p:cNvSpPr txBox="1"/>
          <p:nvPr/>
        </p:nvSpPr>
        <p:spPr>
          <a:xfrm>
            <a:off x="79527" y="1178950"/>
            <a:ext cx="9593637" cy="1203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6200"/>
            </a:lvl1pPr>
          </a:lstStyle>
          <a:p>
            <a:pPr/>
            <a:r>
              <a:t>ఒక ఉద్దేశ్యంతో శిక్షణ </a:t>
            </a:r>
          </a:p>
        </p:txBody>
      </p:sp>
      <p:pic>
        <p:nvPicPr>
          <p:cNvPr id="154" name="Target.jpeg" descr="Targe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7471" y="2442565"/>
            <a:ext cx="8611511" cy="652590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ome dismiss purposes as being unspiritual…"/>
          <p:cNvSpPr txBox="1"/>
          <p:nvPr/>
        </p:nvSpPr>
        <p:spPr>
          <a:xfrm>
            <a:off x="214302" y="2443753"/>
            <a:ext cx="4476583" cy="702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94539" indent="-394539">
              <a:buSzPct val="80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కొందరు ఉద్దేశాలను ఆధ్యాత్మికం కాదని కొట్టిపారేశారు</a:t>
            </a:r>
          </a:p>
          <a:p>
            <a:pPr marL="394539" indent="-394539">
              <a:buSzPct val="80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ఆత్మ చాలా ఉద్దేశ్యమైనది మరియు తండ్రితో కలిసి పని చేస్తుంది</a:t>
            </a:r>
          </a:p>
          <a:p>
            <a:pPr marL="394539" indent="-394539">
              <a:buSzPct val="80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ఆత్మ యొక్క ఉద్దేశ్యాన్ని చూద్దాం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  <p:bldP build="whole" bldLvl="1" animBg="1" rev="0" advAuto="0" spid="15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he Life Core"/>
          <p:cNvSpPr txBox="1"/>
          <p:nvPr/>
        </p:nvSpPr>
        <p:spPr>
          <a:xfrm>
            <a:off x="325118" y="-124883"/>
            <a:ext cx="12399660" cy="278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జీవిత- ప్రధానం</a:t>
            </a:r>
          </a:p>
        </p:txBody>
      </p:sp>
      <p:sp>
        <p:nvSpPr>
          <p:cNvPr id="65" name="Rounded Rectangle"/>
          <p:cNvSpPr/>
          <p:nvPr/>
        </p:nvSpPr>
        <p:spPr>
          <a:xfrm>
            <a:off x="1291772" y="5906199"/>
            <a:ext cx="10238376" cy="986144"/>
          </a:xfrm>
          <a:prstGeom prst="roundRect">
            <a:avLst>
              <a:gd name="adj" fmla="val 19318"/>
            </a:avLst>
          </a:prstGeom>
          <a:ln w="508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66" name="కనుగొనండి ప్రధానం జీవితం ప్రధానం…"/>
          <p:cNvSpPr txBox="1"/>
          <p:nvPr/>
        </p:nvSpPr>
        <p:spPr>
          <a:xfrm>
            <a:off x="1602580" y="2642562"/>
            <a:ext cx="9844736" cy="57510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40000"/>
              </a:lnSpc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కనుగొనండి ప్రధానం జీవితం ప్రధానం</a:t>
            </a:r>
          </a:p>
          <a:p>
            <a:pPr>
              <a:lnSpc>
                <a:spcPct val="140000"/>
              </a:lnSpc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మెచ్చుకోండి ప్రధానాని జీవిత ప్రధానాని</a:t>
            </a:r>
          </a:p>
          <a:p>
            <a:pPr>
              <a:lnSpc>
                <a:spcPct val="140000"/>
              </a:lnSpc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సాధన చెయ్యండి  జీవితం ప్రధానాన్ని</a:t>
            </a:r>
          </a:p>
          <a:p>
            <a:pPr>
              <a:lnSpc>
                <a:spcPct val="140000"/>
              </a:lnSpc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అమలు చేయండి జీవిత ప్రధానాన్నన్ని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ne Goal to make disciples"/>
          <p:cNvSpPr txBox="1"/>
          <p:nvPr/>
        </p:nvSpPr>
        <p:spPr>
          <a:xfrm>
            <a:off x="451159" y="1140108"/>
            <a:ext cx="9460180" cy="11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శిష్యులను చేయడo  ఒక లక్ష్యం </a:t>
            </a:r>
          </a:p>
        </p:txBody>
      </p:sp>
      <p:sp>
        <p:nvSpPr>
          <p:cNvPr id="158" name="Jesus’ goal for us: “Make disciples” (Mat 28:20)…"/>
          <p:cNvSpPr txBox="1"/>
          <p:nvPr/>
        </p:nvSpPr>
        <p:spPr>
          <a:xfrm>
            <a:off x="387825" y="2458438"/>
            <a:ext cx="7937728" cy="723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74320" indent="-274320">
              <a:spcBef>
                <a:spcPts val="2200"/>
              </a:spcBef>
              <a:buSzPct val="80000"/>
              <a:buChar char="•"/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మన కోసం యేసు లక్ష్యం: “శిష్యులను చేయండి” (మత్తయి 28:20)</a:t>
            </a:r>
          </a:p>
          <a:p>
            <a:pPr marL="274320" indent="-274320">
              <a:spcBef>
                <a:spcPts val="2200"/>
              </a:spcBef>
              <a:buSzPct val="80000"/>
              <a:buChar char="•"/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శిష్యత్వం అనేది శిక్షణ యొక్క ప్రత్యేక రూపం (పిల్లల వలె)</a:t>
            </a:r>
          </a:p>
          <a:p>
            <a:pPr marL="274320" indent="-274320">
              <a:spcBef>
                <a:spcPts val="2200"/>
              </a:spcBef>
              <a:buSzPct val="80000"/>
              <a:buChar char="•"/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మన జీవితాలతోనే మొదలవుతుంది</a:t>
            </a:r>
          </a:p>
          <a:p>
            <a:pPr marL="274320" indent="-274320">
              <a:spcBef>
                <a:spcPts val="2200"/>
              </a:spcBef>
              <a:buSzPct val="80000"/>
              <a:buChar char="•"/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మనం ఇదే విశ్వాసం, నైపుణ్యాలు మరియు దృష్టిని ఇతరులకు ఇచ్చామా అని అడగండి</a:t>
            </a:r>
          </a:p>
          <a:p>
            <a:pPr marL="274320" indent="-274320">
              <a:spcBef>
                <a:spcPts val="2200"/>
              </a:spcBef>
              <a:buSzPct val="80000"/>
              <a:buChar char="•"/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ఇతరులకు శిక్షణ ఇవ్వడానికి వారికి శిక్షణ ఇవ్వండి</a:t>
            </a:r>
          </a:p>
        </p:txBody>
      </p:sp>
      <p:grpSp>
        <p:nvGrpSpPr>
          <p:cNvPr id="161" name="Group"/>
          <p:cNvGrpSpPr/>
          <p:nvPr/>
        </p:nvGrpSpPr>
        <p:grpSpPr>
          <a:xfrm>
            <a:off x="8242690" y="2409939"/>
            <a:ext cx="4763367" cy="7331711"/>
            <a:chOff x="0" y="0"/>
            <a:chExt cx="4763366" cy="7331709"/>
          </a:xfrm>
        </p:grpSpPr>
        <p:sp>
          <p:nvSpPr>
            <p:cNvPr id="159" name="Rectangle"/>
            <p:cNvSpPr/>
            <p:nvPr/>
          </p:nvSpPr>
          <p:spPr>
            <a:xfrm>
              <a:off x="0" y="4121"/>
              <a:ext cx="4763367" cy="7323468"/>
            </a:xfrm>
            <a:prstGeom prst="rect">
              <a:avLst/>
            </a:prstGeom>
            <a:solidFill>
              <a:srgbClr val="C3971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spcBef>
                  <a:spcPts val="0"/>
                </a:spcBef>
                <a:tabLst/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0" name="“And the things which you have heard from me in the presence of many witnesses, these entrust to faithful men, who will be able to teach others also”…"/>
            <p:cNvSpPr txBox="1"/>
            <p:nvPr/>
          </p:nvSpPr>
          <p:spPr>
            <a:xfrm>
              <a:off x="19804" y="0"/>
              <a:ext cx="4723759" cy="7331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spcBef>
                  <a:spcPts val="1300"/>
                </a:spcBef>
                <a:defRPr sz="3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నీవు అనేక సాక్షులయెదుట నావలన వినిన సంగతులను ఇతరులకును బోధించుటకు సామర్థ్యముగల నమ్మకమైన మనుష్యులకు అప్పగింపుము,</a:t>
              </a:r>
            </a:p>
            <a:p>
              <a:pPr algn="ctr">
                <a:spcBef>
                  <a:spcPts val="1300"/>
                </a:spcBef>
                <a:defRPr sz="3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(2 తిమో 2:2).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p" bldLvl="5" animBg="1" rev="0" advAuto="0" spid="15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Major-disconect_telugu.png" descr="Major-disconect_telugu.png"/>
          <p:cNvPicPr>
            <a:picLocks noChangeAspect="1"/>
          </p:cNvPicPr>
          <p:nvPr/>
        </p:nvPicPr>
        <p:blipFill>
          <a:blip r:embed="rId2">
            <a:extLst/>
          </a:blip>
          <a:srcRect l="3973" t="0" r="5933" b="0"/>
          <a:stretch>
            <a:fillRect/>
          </a:stretch>
        </p:blipFill>
        <p:spPr>
          <a:xfrm>
            <a:off x="5735778" y="3174342"/>
            <a:ext cx="7274206" cy="550220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Developing greater goals"/>
          <p:cNvSpPr txBox="1"/>
          <p:nvPr/>
        </p:nvSpPr>
        <p:spPr>
          <a:xfrm>
            <a:off x="53445" y="1167095"/>
            <a:ext cx="10294060" cy="110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గొప్ప లక్ష్యాలను అభివృద్ధి చేయడం</a:t>
            </a:r>
          </a:p>
        </p:txBody>
      </p:sp>
      <p:sp>
        <p:nvSpPr>
          <p:cNvPr id="165" name="Okay or great marriage?…"/>
          <p:cNvSpPr txBox="1"/>
          <p:nvPr/>
        </p:nvSpPr>
        <p:spPr>
          <a:xfrm>
            <a:off x="98150" y="2468294"/>
            <a:ext cx="6400720" cy="6694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>
              <a:spcBef>
                <a:spcPts val="1700"/>
              </a:spcBef>
              <a:buSzPct val="80000"/>
              <a:buChar char="•"/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సరే(ఏమి ఇబ్బంది లేదు) లేదా గొప్ప వివాహమా?</a:t>
            </a:r>
          </a:p>
          <a:p>
            <a:pPr marL="228600" indent="-228600">
              <a:spcBef>
                <a:spcPts val="1700"/>
              </a:spcBef>
              <a:buSzPct val="80000"/>
              <a:buChar char="•"/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సరే విద్యార్థులా లేక ఆధ్యాత్మికంగా శిక్షణ పొందిన విద్యార్థులా?</a:t>
            </a:r>
          </a:p>
          <a:p>
            <a:pPr marL="228600" indent="-228600">
              <a:spcBef>
                <a:spcPts val="1700"/>
              </a:spcBef>
              <a:buSzPct val="80000"/>
              <a:buChar char="•"/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మన లక్ష్యాలు ఏమిటి మరియు వాటిని ఎలా చేరుకోవాలి?</a:t>
            </a:r>
          </a:p>
          <a:p>
            <a:pPr marL="228600" indent="-228600">
              <a:spcBef>
                <a:spcPts val="1700"/>
              </a:spcBef>
              <a:buSzPct val="80000"/>
              <a:buChar char="•"/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నా శిష్యత్వ సంక్షోభం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"/>
          <p:cNvSpPr/>
          <p:nvPr/>
        </p:nvSpPr>
        <p:spPr>
          <a:xfrm rot="16200000">
            <a:off x="5402320" y="2089031"/>
            <a:ext cx="2193635" cy="1309255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6F7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8" name="A crisis in the church"/>
          <p:cNvSpPr txBox="1"/>
          <p:nvPr/>
        </p:nvSpPr>
        <p:spPr>
          <a:xfrm>
            <a:off x="164445" y="1258133"/>
            <a:ext cx="5142958" cy="11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చర్చిలో సంక్షోభం </a:t>
            </a:r>
          </a:p>
        </p:txBody>
      </p:sp>
      <p:sp>
        <p:nvSpPr>
          <p:cNvPr id="169" name="Discipleship is not taught or done…"/>
          <p:cNvSpPr txBox="1"/>
          <p:nvPr/>
        </p:nvSpPr>
        <p:spPr>
          <a:xfrm>
            <a:off x="221366" y="2365953"/>
            <a:ext cx="12562068" cy="528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12420" indent="-312420">
              <a:spcBef>
                <a:spcPts val="1900"/>
              </a:spcBef>
              <a:buSzPct val="56000"/>
              <a:buChar char="•"/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శిష్యత్వం బోధించబడదు లేదా చేయబడలేదు</a:t>
            </a:r>
          </a:p>
          <a:p>
            <a:pPr marL="312420" indent="-312420">
              <a:spcBef>
                <a:spcPts val="1900"/>
              </a:spcBef>
              <a:buSzPct val="56000"/>
              <a:buChar char="•"/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"చర్చికి హాజరు"</a:t>
            </a:r>
          </a:p>
          <a:p>
            <a:pPr marL="312420" indent="-312420">
              <a:spcBef>
                <a:spcPts val="1900"/>
              </a:spcBef>
              <a:buSzPct val="56000"/>
              <a:buChar char="•"/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పవిత్రీకరణపై తరగతులు శిష్యత్వానికి వర్తించవు</a:t>
            </a:r>
          </a:p>
          <a:p>
            <a:pPr marL="312420" indent="-312420">
              <a:spcBef>
                <a:spcPts val="1900"/>
              </a:spcBef>
              <a:buSzPct val="56000"/>
              <a:buChar char="•"/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ప్రపంచవ్యాప్త సంక్షోభం</a:t>
            </a:r>
          </a:p>
          <a:p>
            <a:pPr marL="312420" indent="-312420">
              <a:spcBef>
                <a:spcPts val="1900"/>
              </a:spcBef>
              <a:buSzPct val="56000"/>
              <a:buChar char="•"/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మిషన్‌ను పూర్తి చేయడానికి బహుశా యేసుకు ఈ విధేయత అవసరం!</a:t>
            </a:r>
          </a:p>
        </p:txBody>
      </p:sp>
      <p:sp>
        <p:nvSpPr>
          <p:cNvPr id="170" name="The lack of a strong God-given goal allows many smaller and inadequate goals to satisfy our training pursuits."/>
          <p:cNvSpPr txBox="1"/>
          <p:nvPr/>
        </p:nvSpPr>
        <p:spPr>
          <a:xfrm>
            <a:off x="233739" y="7951793"/>
            <a:ext cx="12631123" cy="1590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60000"/>
              </a:lnSpc>
              <a:defRPr sz="31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బలమైన దేవుడు ఇచ్చిన లక్ష్యం లేకపోవటం వలన మన శిక్షణా లక్ష్యాలను సంతృప్తి పరచడానికి అనేక చిన్న మరియు సరిపోని లక్ష్యాలను అనుమతిస్తుంది.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ort term goals must be shaped and connected to God’s greater purposes.…"/>
          <p:cNvSpPr txBox="1"/>
          <p:nvPr/>
        </p:nvSpPr>
        <p:spPr>
          <a:xfrm>
            <a:off x="323927" y="2467338"/>
            <a:ext cx="11765321" cy="725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5693" indent="-485693">
              <a:buSzPct val="66000"/>
              <a:buChar char="•"/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స్వల్పకాలిక లక్ష్యాలు తప్పనిసరిగా ఆకృతి చేయబడాలి మరియు దేవుని గొప్ప ప్రయోజనాలకు అనుసంధానించబడి ఉండాలి.</a:t>
            </a:r>
          </a:p>
          <a:p>
            <a:pPr marL="485693" indent="-485693">
              <a:buSzPct val="66000"/>
              <a:buChar char="•"/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ఇతరులకు శిక్షణ ఇవ్వడానికి ఈ దృష్టిని కలిగి ఉండటానికి మనము ఇతరులకు శిక్షణ ఇవ్వడం అత్యవసరం. </a:t>
            </a:r>
          </a:p>
          <a:p>
            <a:pPr marL="485693" indent="-485693">
              <a:buSzPct val="66000"/>
              <a:buChar char="•"/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క్రైస్తవ జీవితం మరియు అనుభవం యొక్క పూర్తి దృష్టి తగినంతగా అందించబడలేదు. కొద్దిమంది మాత్రమే జాన్ అందించిన ఆచరణాత్మకంగా స్వల్పకాలిక లక్ష్యాలతో దేవుని ఉద్దేశ్యాన్ని అనుసంధానిస్తారు.</a:t>
            </a:r>
          </a:p>
        </p:txBody>
      </p:sp>
      <p:grpSp>
        <p:nvGrpSpPr>
          <p:cNvPr id="175" name="Group"/>
          <p:cNvGrpSpPr/>
          <p:nvPr/>
        </p:nvGrpSpPr>
        <p:grpSpPr>
          <a:xfrm>
            <a:off x="3515569" y="1497709"/>
            <a:ext cx="5382038" cy="1709088"/>
            <a:chOff x="0" y="145112"/>
            <a:chExt cx="5382036" cy="1709087"/>
          </a:xfrm>
        </p:grpSpPr>
        <p:sp>
          <p:nvSpPr>
            <p:cNvPr id="173" name="Rounded Rectangle"/>
            <p:cNvSpPr/>
            <p:nvPr/>
          </p:nvSpPr>
          <p:spPr>
            <a:xfrm>
              <a:off x="0" y="145112"/>
              <a:ext cx="5382037" cy="878176"/>
            </a:xfrm>
            <a:prstGeom prst="roundRect">
              <a:avLst>
                <a:gd name="adj" fmla="val 19318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1600"/>
                </a:spcBef>
                <a:defRPr b="1" sz="6000"/>
              </a:pPr>
            </a:p>
          </p:txBody>
        </p:sp>
        <p:sp>
          <p:nvSpPr>
            <p:cNvPr id="174" name="Summary"/>
            <p:cNvSpPr/>
            <p:nvPr/>
          </p:nvSpPr>
          <p:spPr>
            <a:xfrm>
              <a:off x="1199704" y="5841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1600"/>
                </a:spcBef>
                <a:defRPr b="1" sz="6000"/>
              </a:lvl1pPr>
            </a:lstStyle>
            <a:p>
              <a:pPr/>
              <a:r>
                <a:t>సారాంశం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➡List the major responsibilities in your life, school, work, etc.…"/>
          <p:cNvSpPr txBox="1"/>
          <p:nvPr/>
        </p:nvSpPr>
        <p:spPr>
          <a:xfrm>
            <a:off x="368500" y="2527044"/>
            <a:ext cx="10729015" cy="702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8612" indent="-349245" algn="just">
              <a:lnSpc>
                <a:spcPct val="110000"/>
              </a:lnSpc>
              <a:spcBef>
                <a:spcPts val="28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➡మీ జీవితం, పాఠశాల, పని మొదలైన వాటిలో ప్రధాన బాధ్యతలను జాబితా చేయండి.</a:t>
            </a:r>
          </a:p>
          <a:p>
            <a:pPr marL="348612" indent="-349245" algn="just">
              <a:lnSpc>
                <a:spcPct val="110000"/>
              </a:lnSpc>
              <a:spcBef>
                <a:spcPts val="28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➡  భూమిపై మీ జీవితానికి దేవుని దీర్ఘకాలిక లక్ష్యం ఏమిటి? మీరు ఆధ్యాత్మికంగా మరియు మరింతగా ఎదగడానికి దేవుడు ఇప్పుడు మీపై ఎలా పని చేస్తున్నాడు </a:t>
            </a:r>
          </a:p>
          <a:p>
            <a:pPr marL="348612" indent="-349245" algn="just">
              <a:lnSpc>
                <a:spcPct val="110000"/>
              </a:lnSpc>
              <a:spcBef>
                <a:spcPts val="28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➡ ఇతరులను శిష్యులుగా చేసేందుకు మీరు ఎప్పుడైనా శిక్షణ పొందారా? నిజానికి మీరు చేస్తున్నారా? </a:t>
            </a:r>
          </a:p>
        </p:txBody>
      </p:sp>
      <p:grpSp>
        <p:nvGrpSpPr>
          <p:cNvPr id="182" name="Application"/>
          <p:cNvGrpSpPr/>
          <p:nvPr/>
        </p:nvGrpSpPr>
        <p:grpSpPr>
          <a:xfrm>
            <a:off x="3106899" y="1370056"/>
            <a:ext cx="6791002" cy="1168709"/>
            <a:chOff x="0" y="0"/>
            <a:chExt cx="6791001" cy="1168707"/>
          </a:xfrm>
        </p:grpSpPr>
        <p:sp>
          <p:nvSpPr>
            <p:cNvPr id="180" name="Rectangle"/>
            <p:cNvSpPr/>
            <p:nvPr/>
          </p:nvSpPr>
          <p:spPr>
            <a:xfrm>
              <a:off x="0" y="0"/>
              <a:ext cx="6791002" cy="1168708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76200" dist="31691" dir="3214511">
                <a:srgbClr val="000000">
                  <a:alpha val="47594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spcBef>
                  <a:spcPts val="0"/>
                </a:spcBef>
                <a:tabLst/>
                <a:defRPr b="1" sz="6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అప్లికేషన్/అన్వయిచు"/>
            <p:cNvSpPr/>
            <p:nvPr/>
          </p:nvSpPr>
          <p:spPr>
            <a:xfrm>
              <a:off x="0" y="243598"/>
              <a:ext cx="6791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అప్లికేషన్/అన్వయిచు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20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2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8" dur="2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Our Limitations"/>
          <p:cNvSpPr txBox="1"/>
          <p:nvPr/>
        </p:nvSpPr>
        <p:spPr>
          <a:xfrm>
            <a:off x="1595156" y="5717860"/>
            <a:ext cx="9814488" cy="21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sz="11800">
                <a:solidFill>
                  <a:srgbClr val="B6CCDB"/>
                </a:solidFill>
              </a:defRPr>
            </a:lvl1pPr>
          </a:lstStyle>
          <a:p>
            <a:pPr/>
            <a:r>
              <a:t>మా పరిమితులు</a:t>
            </a:r>
          </a:p>
        </p:txBody>
      </p:sp>
      <p:sp>
        <p:nvSpPr>
          <p:cNvPr id="186" name="#9"/>
          <p:cNvSpPr txBox="1"/>
          <p:nvPr/>
        </p:nvSpPr>
        <p:spPr>
          <a:xfrm>
            <a:off x="11994563" y="8343628"/>
            <a:ext cx="1046380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#9</a:t>
            </a:r>
          </a:p>
        </p:txBody>
      </p:sp>
      <p:sp>
        <p:nvSpPr>
          <p:cNvPr id="187" name="The Source of Life &amp; You"/>
          <p:cNvSpPr txBox="1"/>
          <p:nvPr/>
        </p:nvSpPr>
        <p:spPr>
          <a:xfrm>
            <a:off x="2805895" y="3297570"/>
            <a:ext cx="7393007" cy="11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మూలం  &amp; మీరు</a:t>
            </a:r>
          </a:p>
        </p:txBody>
      </p:sp>
      <p:sp>
        <p:nvSpPr>
          <p:cNvPr id="188" name="The Life Core"/>
          <p:cNvSpPr txBox="1"/>
          <p:nvPr/>
        </p:nvSpPr>
        <p:spPr>
          <a:xfrm>
            <a:off x="-181056" y="494403"/>
            <a:ext cx="1291114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28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జీవితం మూలము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Our Limitations"/>
          <p:cNvSpPr txBox="1"/>
          <p:nvPr/>
        </p:nvSpPr>
        <p:spPr>
          <a:xfrm>
            <a:off x="1595156" y="5717860"/>
            <a:ext cx="9814488" cy="21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sz="11800">
                <a:solidFill>
                  <a:srgbClr val="B6CCDB"/>
                </a:solidFill>
              </a:defRPr>
            </a:lvl1pPr>
          </a:lstStyle>
          <a:p>
            <a:pPr/>
            <a:r>
              <a:t>మా పరిమితులు</a:t>
            </a:r>
          </a:p>
        </p:txBody>
      </p:sp>
      <p:sp>
        <p:nvSpPr>
          <p:cNvPr id="70" name="#9"/>
          <p:cNvSpPr txBox="1"/>
          <p:nvPr/>
        </p:nvSpPr>
        <p:spPr>
          <a:xfrm>
            <a:off x="11711571" y="8446535"/>
            <a:ext cx="104637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#9</a:t>
            </a:r>
          </a:p>
        </p:txBody>
      </p:sp>
      <p:sp>
        <p:nvSpPr>
          <p:cNvPr id="71" name="The Source of Life &amp; You"/>
          <p:cNvSpPr txBox="1"/>
          <p:nvPr/>
        </p:nvSpPr>
        <p:spPr>
          <a:xfrm>
            <a:off x="2805895" y="3297570"/>
            <a:ext cx="7393008" cy="11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మూలం  &amp; మీరు</a:t>
            </a:r>
          </a:p>
        </p:txBody>
      </p:sp>
      <p:sp>
        <p:nvSpPr>
          <p:cNvPr id="72" name="The Life Core"/>
          <p:cNvSpPr txBox="1"/>
          <p:nvPr/>
        </p:nvSpPr>
        <p:spPr>
          <a:xfrm>
            <a:off x="-181056" y="494403"/>
            <a:ext cx="1291114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28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జీవితం మూలము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ur Limitations"/>
          <p:cNvSpPr txBox="1"/>
          <p:nvPr/>
        </p:nvSpPr>
        <p:spPr>
          <a:xfrm>
            <a:off x="-206218" y="1236901"/>
            <a:ext cx="6393933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800"/>
            </a:lvl1pPr>
          </a:lstStyle>
          <a:p>
            <a:pPr/>
            <a:r>
              <a:t>మన పరిమితులు</a:t>
            </a:r>
          </a:p>
        </p:txBody>
      </p:sp>
      <p:sp>
        <p:nvSpPr>
          <p:cNvPr id="75" name="Goal: Christ’s likeness…"/>
          <p:cNvSpPr txBox="1"/>
          <p:nvPr/>
        </p:nvSpPr>
        <p:spPr>
          <a:xfrm>
            <a:off x="504265" y="2589016"/>
            <a:ext cx="4733792" cy="3983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84918" indent="-384918">
              <a:spcBef>
                <a:spcPts val="5400"/>
              </a:spcBef>
              <a:buSzPct val="80000"/>
              <a:buChar char="•"/>
              <a:defRPr sz="43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లక్ష్యం: క్రీస్తు పోలిక</a:t>
            </a:r>
          </a:p>
          <a:p>
            <a:pPr marL="384918" indent="-384918">
              <a:spcBef>
                <a:spcPts val="5400"/>
              </a:spcBef>
              <a:buSzPct val="80000"/>
              <a:buChar char="•"/>
              <a:defRPr sz="43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మరింత నిర్వచించాల్సిన అవసరం ఉంది</a:t>
            </a:r>
          </a:p>
        </p:txBody>
      </p:sp>
      <p:sp>
        <p:nvSpPr>
          <p:cNvPr id="76" name="“We proclaim Him, admonishing every man and teaching every man with all wisdom, so that we may present every man complete in Christ” (Col 1:28)."/>
          <p:cNvSpPr txBox="1"/>
          <p:nvPr/>
        </p:nvSpPr>
        <p:spPr>
          <a:xfrm>
            <a:off x="500413" y="7202654"/>
            <a:ext cx="12003975" cy="218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defRPr sz="31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కొలొ 1:28) ప్రతి మనుష్యుని క్రీస్తునందు సంపూర్ణునిగా చేసి ఆయనయెదుట నిలువబెట్టవలెనని, సమస్తవిధములైన జ్ఞానముతో మేము ప్రతి మనుష్యునికి బుద్ధిచెప్పుచు, ప్రతి మనుష్యునికి బోధించుచు, ఆయనను ప్రకటించుచున్నాము.</a:t>
            </a:r>
          </a:p>
        </p:txBody>
      </p:sp>
      <p:grpSp>
        <p:nvGrpSpPr>
          <p:cNvPr id="81" name="Group"/>
          <p:cNvGrpSpPr/>
          <p:nvPr/>
        </p:nvGrpSpPr>
        <p:grpSpPr>
          <a:xfrm>
            <a:off x="6997259" y="1448421"/>
            <a:ext cx="5773826" cy="4915289"/>
            <a:chOff x="0" y="0"/>
            <a:chExt cx="5773825" cy="4915288"/>
          </a:xfrm>
        </p:grpSpPr>
        <p:pic>
          <p:nvPicPr>
            <p:cNvPr id="77" name="Back1.jpg" descr="Back1.jpg"/>
            <p:cNvPicPr>
              <a:picLocks noChangeAspect="1"/>
            </p:cNvPicPr>
            <p:nvPr/>
          </p:nvPicPr>
          <p:blipFill>
            <a:blip r:embed="rId2">
              <a:alphaModFix amt="40685"/>
              <a:extLst/>
            </a:blip>
            <a:stretch>
              <a:fillRect/>
            </a:stretch>
          </p:blipFill>
          <p:spPr>
            <a:xfrm>
              <a:off x="0" y="244994"/>
              <a:ext cx="5773826" cy="467029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16732"/>
                </a:srgbClr>
              </a:outerShdw>
            </a:effectLst>
          </p:spPr>
        </p:pic>
        <p:sp>
          <p:nvSpPr>
            <p:cNvPr id="78" name="Shape 284"/>
            <p:cNvSpPr/>
            <p:nvPr/>
          </p:nvSpPr>
          <p:spPr>
            <a:xfrm rot="19648383">
              <a:off x="1053074" y="3076764"/>
              <a:ext cx="4651467" cy="23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" y="18135"/>
                  </a:moveTo>
                  <a:lnTo>
                    <a:pt x="21600" y="0"/>
                  </a:lnTo>
                  <a:lnTo>
                    <a:pt x="21525" y="346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63500" dist="50800" dir="3480000">
                <a:srgbClr val="030303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spcBef>
                  <a:spcPts val="0"/>
                </a:spcBef>
                <a:tabLst/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9" name="TextBox 1"/>
            <p:cNvSpPr txBox="1"/>
            <p:nvPr/>
          </p:nvSpPr>
          <p:spPr>
            <a:xfrm rot="19412628">
              <a:off x="-1818" y="1543036"/>
              <a:ext cx="5777460" cy="1772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400">
                  <a:effectLst>
                    <a:outerShdw sx="100000" sy="100000" kx="0" ky="0" algn="b" rotWithShape="0" blurRad="25400" dist="25400" dir="840000">
                      <a:srgbClr val="000000"/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పరిమితులు</a:t>
              </a:r>
            </a:p>
          </p:txBody>
        </p:sp>
        <p:sp>
          <p:nvSpPr>
            <p:cNvPr id="80" name="Shape 284"/>
            <p:cNvSpPr/>
            <p:nvPr/>
          </p:nvSpPr>
          <p:spPr>
            <a:xfrm rot="19648383">
              <a:off x="21869" y="1686968"/>
              <a:ext cx="4651468" cy="23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" y="18135"/>
                  </a:moveTo>
                  <a:lnTo>
                    <a:pt x="21600" y="0"/>
                  </a:lnTo>
                  <a:lnTo>
                    <a:pt x="21525" y="346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63500" dist="50800" dir="3480000">
                <a:srgbClr val="030303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spcBef>
                  <a:spcPts val="0"/>
                </a:spcBef>
                <a:tabLst/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" grpId="1"/>
      <p:bldP build="whole" bldLvl="1" animBg="1" rev="0" advAuto="0" spid="7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LIfetime-Telugu.png" descr="LIfetime-Telug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2047" y="2798043"/>
            <a:ext cx="6060002" cy="569603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Working with our limitations"/>
          <p:cNvSpPr txBox="1"/>
          <p:nvPr/>
        </p:nvSpPr>
        <p:spPr>
          <a:xfrm>
            <a:off x="181113" y="1397631"/>
            <a:ext cx="9899936" cy="110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మా పరిమితులతో పని చేస్తున్నాం </a:t>
            </a:r>
          </a:p>
        </p:txBody>
      </p:sp>
      <p:sp>
        <p:nvSpPr>
          <p:cNvPr id="85" name="God’s goals are beyond what we can do…"/>
          <p:cNvSpPr txBox="1"/>
          <p:nvPr/>
        </p:nvSpPr>
        <p:spPr>
          <a:xfrm>
            <a:off x="257435" y="2808426"/>
            <a:ext cx="8988726" cy="617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74320" indent="-274320">
              <a:spcBef>
                <a:spcPts val="2800"/>
              </a:spcBef>
              <a:buSzPct val="80000"/>
              <a:buChar char="•"/>
              <a:defRPr sz="4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దేవుని లక్ష్యాలు మనం చేయగలిగినదానికి మించినవి</a:t>
            </a:r>
          </a:p>
          <a:p>
            <a:pPr marL="274320" indent="-274320">
              <a:spcBef>
                <a:spcPts val="400"/>
              </a:spcBef>
              <a:buSzPct val="80000"/>
              <a:buChar char="•"/>
              <a:defRPr sz="4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అంగీకరించాలి:</a:t>
            </a:r>
          </a:p>
          <a:p>
            <a:pPr indent="457200">
              <a:spcBef>
                <a:spcPts val="2800"/>
              </a:spcBef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#1 సమయ పరిమితులు</a:t>
            </a:r>
          </a:p>
          <a:p>
            <a:pPr indent="457200">
              <a:spcBef>
                <a:spcPts val="2800"/>
              </a:spcBef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#2 దేవుని సహాయకులు</a:t>
            </a:r>
            <a:endParaRPr sz="4900"/>
          </a:p>
          <a:p>
            <a:pPr marL="274320" indent="-274320">
              <a:spcBef>
                <a:spcPts val="2800"/>
              </a:spcBef>
              <a:buSzPct val="80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మా భాగం చిన్నది అయినప్పటికీ ముఖ్యమైనది.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"/>
          <p:cNvSpPr/>
          <p:nvPr/>
        </p:nvSpPr>
        <p:spPr>
          <a:xfrm>
            <a:off x="5139144" y="2218540"/>
            <a:ext cx="7896215" cy="7579956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6F7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tabLst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8" name="Our Part"/>
          <p:cNvSpPr txBox="1"/>
          <p:nvPr/>
        </p:nvSpPr>
        <p:spPr>
          <a:xfrm>
            <a:off x="563630" y="1365205"/>
            <a:ext cx="5742613" cy="110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మన భాగం (Part) </a:t>
            </a:r>
          </a:p>
        </p:txBody>
      </p:sp>
      <p:sp>
        <p:nvSpPr>
          <p:cNvPr id="89" name="The Spirit imparts what we need to help others (e.g., fellowship, mentoring)…"/>
          <p:cNvSpPr txBox="1"/>
          <p:nvPr/>
        </p:nvSpPr>
        <p:spPr>
          <a:xfrm>
            <a:off x="233043" y="2579519"/>
            <a:ext cx="4917194" cy="652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74320" indent="-274320">
              <a:spcBef>
                <a:spcPts val="2500"/>
              </a:spcBef>
              <a:buSzPct val="80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ఇతరులకు సహాయం చేయడానికి మనకు అవసరమైన వాటిని ఆత్మ అందిస్తుంది (ఉదా., ఫెలోషిప్, మార్గదర్శకత్వం)</a:t>
            </a:r>
          </a:p>
          <a:p>
            <a:pPr marL="274320" indent="-274320">
              <a:spcBef>
                <a:spcPts val="2500"/>
              </a:spcBef>
              <a:buSzPct val="80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అభివృద్ధి కోసం దేవుడిని నమ్మండి</a:t>
            </a:r>
          </a:p>
          <a:p>
            <a:pPr marL="274320" indent="-274320">
              <a:spcBef>
                <a:spcPts val="2500"/>
              </a:spcBef>
              <a:buSzPct val="80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వ్యక్తి ఎల్లప్పుడూ దేవుని ‘గొప్ప పని’</a:t>
            </a:r>
          </a:p>
        </p:txBody>
      </p:sp>
      <p:sp>
        <p:nvSpPr>
          <p:cNvPr id="90" name="ప్రవచనవరమైతే విశ్వాస పరిమాణముచొప్పున ప్రవచింతము;పరిచర్యయైతే పరిచర్యలోను,బోధించువాడైతే బోధించుటలోను, హెచ్చరించువాడైతే హెచ్చరించుటలోను పనికలిగియుందము. పంచిపెట్టువాడు శుద్ధమనస్సుతోను, పైవిచారణ చేయువాడు జాగ్రత్తతోను, కరుణించు వాడు సంతోషముతోను పని జరిగింపవలె"/>
          <p:cNvSpPr txBox="1"/>
          <p:nvPr/>
        </p:nvSpPr>
        <p:spPr>
          <a:xfrm>
            <a:off x="5480006" y="2425213"/>
            <a:ext cx="7214491" cy="716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sz="3700"/>
            </a:pPr>
            <a:r>
              <a:t>ప్రవచనవరమైతే విశ్వాస పరిమాణముచొప్పున ప్రవచింతము;పరిచర్యయైతే పరిచర్యలోను,బోధించువాడైతే బోధించుటలోను, హెచ్చరించువాడైతే హెచ్చరించుటలోను పనికలిగియుందము. పంచిపెట్టువాడు శుద్ధమనస్సుతోను, పైవిచారణ చేయువాడు జాగ్రత్తతోను, కరుణించు వాడు సంతోషముతోను పని జరిగింపవలెను. (</a:t>
            </a:r>
            <a:r>
              <a:t>రొమ్</a:t>
            </a:r>
            <a:r>
              <a:t> 12:7-8)</a:t>
            </a:r>
          </a:p>
        </p:txBody>
      </p:sp>
      <p:sp>
        <p:nvSpPr>
          <p:cNvPr id="91" name="Gifts and Training"/>
          <p:cNvSpPr txBox="1"/>
          <p:nvPr/>
        </p:nvSpPr>
        <p:spPr>
          <a:xfrm>
            <a:off x="6211456" y="1673173"/>
            <a:ext cx="861404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228600">
              <a:defRPr b="1" sz="4000"/>
            </a:lvl1pPr>
          </a:lstStyle>
          <a:p>
            <a:pPr/>
            <a:r>
              <a:t>బహుమతులు మరియు శిక్షణ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2"/>
      <p:bldP build="p" bldLvl="5" animBg="1" rev="0" advAuto="0" spid="8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Discovering our limitations"/>
          <p:cNvSpPr txBox="1"/>
          <p:nvPr/>
        </p:nvSpPr>
        <p:spPr>
          <a:xfrm>
            <a:off x="164019" y="1353784"/>
            <a:ext cx="9196004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400"/>
            </a:lvl1pPr>
          </a:lstStyle>
          <a:p>
            <a:pPr/>
            <a:r>
              <a:t>మన పరిమితులను కనుగొనడం </a:t>
            </a:r>
          </a:p>
        </p:txBody>
      </p:sp>
      <p:sp>
        <p:nvSpPr>
          <p:cNvPr id="94" name="Determine the specific stage of growth a person is in.…"/>
          <p:cNvSpPr txBox="1"/>
          <p:nvPr/>
        </p:nvSpPr>
        <p:spPr>
          <a:xfrm>
            <a:off x="244235" y="2707594"/>
            <a:ext cx="7885980" cy="572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74319" indent="-274319">
              <a:buSzPct val="80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ఒక వ్యక్తి ఎదుగుదల యొక్క నిర్దిష్ట దశను నిర్ణయించండి.</a:t>
            </a:r>
          </a:p>
          <a:p>
            <a:pPr marL="274319" indent="-274319">
              <a:buSzPct val="80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ఈ సమయంలో దేవుడు ఏమి చేస్తున్నాడు?</a:t>
            </a:r>
          </a:p>
          <a:p>
            <a:pPr marL="274319" indent="-274319">
              <a:buSzPct val="80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నా ఆధ్యాత్మిక బహుమతులు ఏమిటి?</a:t>
            </a:r>
          </a:p>
          <a:p>
            <a:pPr marL="274319" indent="-274319">
              <a:buSzPct val="80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ఆ వ్యక్తి పట్ల దేవుని ఉద్దేశం ఏమిటి?</a:t>
            </a:r>
          </a:p>
        </p:txBody>
      </p:sp>
      <p:grpSp>
        <p:nvGrpSpPr>
          <p:cNvPr id="97" name="How much time do we have?…"/>
          <p:cNvGrpSpPr/>
          <p:nvPr/>
        </p:nvGrpSpPr>
        <p:grpSpPr>
          <a:xfrm>
            <a:off x="8424212" y="2436496"/>
            <a:ext cx="4148030" cy="6498591"/>
            <a:chOff x="0" y="0"/>
            <a:chExt cx="4148028" cy="6498589"/>
          </a:xfrm>
        </p:grpSpPr>
        <p:sp>
          <p:nvSpPr>
            <p:cNvPr id="95" name="Rectangle"/>
            <p:cNvSpPr/>
            <p:nvPr/>
          </p:nvSpPr>
          <p:spPr>
            <a:xfrm>
              <a:off x="-1" y="71921"/>
              <a:ext cx="4148030" cy="635474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spcBef>
                  <a:spcPts val="3000"/>
                </a:spcBef>
                <a:tabLst/>
                <a:defRPr sz="4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96" name="మనకు ఎంత సమయం ఉంది?…"/>
            <p:cNvSpPr txBox="1"/>
            <p:nvPr/>
          </p:nvSpPr>
          <p:spPr>
            <a:xfrm>
              <a:off x="-1" y="0"/>
              <a:ext cx="4148030" cy="6498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57200" indent="-228600">
                <a:spcBef>
                  <a:spcPts val="3000"/>
                </a:spcBef>
                <a:buSzPct val="75000"/>
                <a:buChar char="•"/>
                <a:defRPr sz="4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మనకు ఎంత సమయం ఉంది?</a:t>
              </a:r>
            </a:p>
            <a:p>
              <a:pPr marL="457200" indent="-228600">
                <a:spcBef>
                  <a:spcPts val="3000"/>
                </a:spcBef>
                <a:buSzPct val="75000"/>
                <a:buChar char="•"/>
                <a:defRPr sz="4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నేర్చుకునే పరిస్థితి ఏమిటి?</a:t>
              </a:r>
            </a:p>
            <a:p>
              <a:pPr marL="457200" indent="-228600">
                <a:spcBef>
                  <a:spcPts val="3000"/>
                </a:spcBef>
                <a:buSzPct val="75000"/>
                <a:buChar char="•"/>
                <a:defRPr sz="4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మన వనరులు ఏమిటి?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Class="entr" nodeType="afterEffect" presetSubtype="2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2"/>
      <p:bldP build="p" bldLvl="5" animBg="1" rev="0" advAuto="0" spid="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"/>
          <p:cNvSpPr/>
          <p:nvPr/>
        </p:nvSpPr>
        <p:spPr>
          <a:xfrm flipH="1">
            <a:off x="282766" y="2519027"/>
            <a:ext cx="12259942" cy="2985357"/>
          </a:xfrm>
          <a:prstGeom prst="rect">
            <a:avLst/>
          </a:prstGeom>
          <a:gradFill>
            <a:gsLst>
              <a:gs pos="0">
                <a:srgbClr val="BEADBC"/>
              </a:gs>
              <a:gs pos="100000">
                <a:srgbClr val="FBFBF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tabLst/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0" name="నేను నాటితిని, అపొల్లో నీళ్లు పోసెను, వృద్ధి కలుగజేసిన వాడు దేవుడే. కాబట్టి వృద్ధి కలుగజేయు దేవునిలోనే గాని, నాటువానిలోనైనను నీళ్లు పోయువానిలోనైనను ఏమియులేదు 1 Cor 3:6-7)."/>
          <p:cNvSpPr txBox="1"/>
          <p:nvPr/>
        </p:nvSpPr>
        <p:spPr>
          <a:xfrm>
            <a:off x="1237776" y="2487068"/>
            <a:ext cx="11070088" cy="304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నేను నాటితిని, అపొల్లో నీళ్లు పోసెను, వృద్ధి కలుగజేసిన వాడు దేవుడే. కాబట్టి వృద్ధి కలుగజేయు దేవునిలోనే గాని, నాటువానిలోనైనను నీళ్లు పోయువానిలోనైనను ఏమియులేదు 1 Cor 3:6-7). </a:t>
            </a:r>
          </a:p>
        </p:txBody>
      </p:sp>
      <p:sp>
        <p:nvSpPr>
          <p:cNvPr id="101" name="Understanding our roles"/>
          <p:cNvSpPr txBox="1"/>
          <p:nvPr/>
        </p:nvSpPr>
        <p:spPr>
          <a:xfrm>
            <a:off x="106093" y="1176760"/>
            <a:ext cx="10242734" cy="110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5600"/>
            </a:lvl1pPr>
          </a:lstStyle>
          <a:p>
            <a:pPr/>
            <a:r>
              <a:t>మన పాత్రలను అర్థం చేసుకోవడం </a:t>
            </a:r>
          </a:p>
        </p:txBody>
      </p:sp>
      <p:sp>
        <p:nvSpPr>
          <p:cNvPr id="102" name="Varying responses to our offered help…"/>
          <p:cNvSpPr txBox="1"/>
          <p:nvPr/>
        </p:nvSpPr>
        <p:spPr>
          <a:xfrm>
            <a:off x="738135" y="5736668"/>
            <a:ext cx="11528530" cy="2503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74320" indent="-274320">
              <a:spcBef>
                <a:spcPts val="1600"/>
              </a:spcBef>
              <a:buSzPct val="80000"/>
              <a:buChar char="•"/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మేము అందించిన సహాయానికి భిన్నమైన ప్రతిస్పందనలు</a:t>
            </a:r>
          </a:p>
          <a:p>
            <a:pPr marL="274320" indent="-274320">
              <a:spcBef>
                <a:spcPts val="1600"/>
              </a:spcBef>
              <a:buSzPct val="80000"/>
              <a:buChar char="•"/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మొక్కకు నీళ్ళు పోసే వ్యక్తి మొక్కను సృష్టించలేదు కానీ అతని/ఆమె ప్రయత్నాల ద్వారా దానిని సంరక్షిస్తాడు.</a:t>
            </a:r>
          </a:p>
        </p:txBody>
      </p:sp>
      <p:sp>
        <p:nvSpPr>
          <p:cNvPr id="103" name="SMALL SERVICE BUT GREAT CONTRIBUTION!"/>
          <p:cNvSpPr txBox="1"/>
          <p:nvPr/>
        </p:nvSpPr>
        <p:spPr>
          <a:xfrm>
            <a:off x="2606500" y="8812523"/>
            <a:ext cx="13098875" cy="85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4300">
                <a:effectLst>
                  <a:outerShdw sx="100000" sy="100000" kx="0" ky="0" algn="b" rotWithShape="0" blurRad="25400" dist="12700" dir="18900000">
                    <a:srgbClr val="000000"/>
                  </a:outerShdw>
                </a:effectLst>
              </a:defRPr>
            </a:lvl1pPr>
          </a:lstStyle>
          <a:p>
            <a:pPr/>
            <a:r>
              <a:t>చిన్న సేవ కానీ గొప్ప సహకారం!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2"/>
      <p:bldP build="p" bldLvl="5" animBg="1" rev="0" advAuto="0" spid="10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trengthening our faith to train"/>
          <p:cNvSpPr txBox="1"/>
          <p:nvPr/>
        </p:nvSpPr>
        <p:spPr>
          <a:xfrm>
            <a:off x="129793" y="1196672"/>
            <a:ext cx="1372990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1600"/>
              </a:spcBef>
              <a:defRPr b="1" sz="4000"/>
            </a:lvl1pPr>
          </a:lstStyle>
          <a:p>
            <a:pPr/>
            <a:r>
              <a:t>శిక్షణ ఇవ్వడానికి మన విశ్వాసాన్ని బలోపేతం చేయడం </a:t>
            </a:r>
          </a:p>
        </p:txBody>
      </p:sp>
      <p:sp>
        <p:nvSpPr>
          <p:cNvPr id="106" name="Always in need for a miracle!…"/>
          <p:cNvSpPr txBox="1"/>
          <p:nvPr/>
        </p:nvSpPr>
        <p:spPr>
          <a:xfrm>
            <a:off x="58673" y="2348188"/>
            <a:ext cx="8141700" cy="725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48640" indent="-274320" defTabSz="584200">
              <a:spcBef>
                <a:spcPts val="1800"/>
              </a:spcBef>
              <a:buSzPct val="56000"/>
              <a:buChar char="•"/>
              <a:tabLst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ఒక అద్భుతం కోసం ఎల్లప్పుడూ అవసరం!</a:t>
            </a:r>
            <a:endParaRPr sz="4400"/>
          </a:p>
          <a:p>
            <a:pPr marL="548640" indent="-274320" defTabSz="584200">
              <a:spcBef>
                <a:spcPts val="1800"/>
              </a:spcBef>
              <a:buSzPct val="56000"/>
              <a:buChar char="•"/>
              <a:tabLst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పరిమితులు చాలా స్పష్టంగా ఉన్నాయి.</a:t>
            </a:r>
            <a:endParaRPr sz="4400"/>
          </a:p>
          <a:p>
            <a:pPr marL="548640" indent="-274320" defTabSz="584200">
              <a:spcBef>
                <a:spcPts val="1800"/>
              </a:spcBef>
              <a:buSzPct val="56000"/>
              <a:buChar char="•"/>
              <a:tabLst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ఒక గంటలో మనం చేసేదానికంటే దేవుడు ఒక నిమిషంలో ఎక్కువ చేయగలడు.</a:t>
            </a:r>
            <a:endParaRPr sz="4400"/>
          </a:p>
          <a:p>
            <a:pPr marL="548640" indent="-274320" defTabSz="584200">
              <a:spcBef>
                <a:spcPts val="1800"/>
              </a:spcBef>
              <a:buSzPct val="56000"/>
              <a:buChar char="•"/>
              <a:tabLst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మనం దేవుని మహిమ కోసం సేవచేస్తున్నామని గుర్తుంచుకోండి</a:t>
            </a:r>
          </a:p>
          <a:p>
            <a:pPr marL="548640" indent="-274320" defTabSz="584200">
              <a:spcBef>
                <a:spcPts val="1800"/>
              </a:spcBef>
              <a:buSzPct val="56000"/>
              <a:buChar char="•"/>
              <a:tabLst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విశ్వాసాన్ని స్థాపించడంతోపాటు ప్రతి విశ్వాసికి ఆయన తన రూపకల్పనను కలిగి ఉన్నాడు</a:t>
            </a:r>
          </a:p>
        </p:txBody>
      </p:sp>
      <p:sp>
        <p:nvSpPr>
          <p:cNvPr id="107" name="Rectangle"/>
          <p:cNvSpPr/>
          <p:nvPr/>
        </p:nvSpPr>
        <p:spPr>
          <a:xfrm>
            <a:off x="8519176" y="2508418"/>
            <a:ext cx="4507248" cy="658072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indent="228600" algn="ctr" defTabSz="584200">
              <a:spcBef>
                <a:spcPts val="3000"/>
              </a:spcBef>
              <a:tabLst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8" name="“And I also say to you that you are Peter, and upon this rock I will build My church; and the gates of Hades shall not overpower it”  (Mat 16:18)."/>
          <p:cNvSpPr txBox="1"/>
          <p:nvPr/>
        </p:nvSpPr>
        <p:spPr>
          <a:xfrm>
            <a:off x="8637916" y="2698770"/>
            <a:ext cx="4269767" cy="5935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228600" algn="ctr">
              <a:lnSpc>
                <a:spcPct val="110000"/>
              </a:lnSpc>
              <a:spcBef>
                <a:spcPts val="3000"/>
              </a:spcBef>
              <a:defRPr sz="33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మరియు నీవు పేతురువు ఈ బండమీద నా సంఘమును కట్టుదును, పాతాళలోక ద్వారములు దాని యెదుట నిలువనేరవని నేను నీతో చెప్పుచున్నాను</a:t>
            </a:r>
          </a:p>
          <a:p>
            <a:pPr indent="228600" algn="ctr">
              <a:lnSpc>
                <a:spcPct val="110000"/>
              </a:lnSpc>
              <a:spcBef>
                <a:spcPts val="3000"/>
              </a:spcBef>
              <a:defRPr sz="33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(మత్తయ్ 16:18).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39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3"/>
      <p:bldP build="p" bldLvl="5" animBg="1" rev="0" advAuto="0" spid="106" grpId="1"/>
      <p:bldP build="whole" bldLvl="1" animBg="1" rev="0" advAuto="0" spid="10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27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none" i="0" spc="0" strike="noStrike" sz="4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27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none" i="0" spc="0" strike="noStrike" sz="4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27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none" i="0" spc="0" strike="noStrike" sz="4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27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none" i="0" spc="0" strike="noStrike" sz="4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