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notesSlides/notesSlide2.xml" ContentType="application/vnd.openxmlformats-officedocument.presentationml.notesSlide+xml"/>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1"/>
          </a:solidFill>
        </a:fill>
      </a:tcStyle>
    </a:firstCol>
    <a:la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381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1"/>
          </a:solidFill>
        </a:fill>
      </a:tcStyle>
    </a:lastRow>
    <a:fir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381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3"/>
          </a:solidFill>
        </a:fill>
      </a:tcStyle>
    </a:firstCol>
    <a:la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381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3"/>
          </a:solidFill>
        </a:fill>
      </a:tcStyle>
    </a:lastRow>
    <a:fir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381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3"/>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6"/>
          </a:solidFill>
        </a:fill>
      </a:tcStyle>
    </a:firstCol>
    <a:la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381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6"/>
          </a:solidFill>
        </a:fill>
      </a:tcStyle>
    </a:lastRow>
    <a:fir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381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chemeClr val="accent6"/>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CCFCF9"/>
          </a:solidFill>
        </a:fill>
      </a:tcStyle>
    </a:band2H>
    <a:firstCol>
      <a:tcTxStyle b="on" i="off">
        <a:fontRef idx="minor">
          <a:srgbClr val="CCFCF9"/>
        </a:fontRef>
        <a:srgbClr val="CCFCF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CCFCF9"/>
          </a:solidFill>
        </a:fill>
      </a:tcStyle>
    </a:lastRow>
    <a:firstRow>
      <a:tcTxStyle b="on" i="off">
        <a:fontRef idx="minor">
          <a:srgbClr val="CCFCF9"/>
        </a:fontRef>
        <a:srgbClr val="CCFCF9"/>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FFFFFF"/>
          </a:solidFill>
        </a:fill>
      </a:tcStyle>
    </a:wholeTbl>
    <a:band2H>
      <a:tcTxStyle b="def" i="def"/>
      <a:tcStyle>
        <a:tcBdr/>
        <a:fill>
          <a:solidFill>
            <a:srgbClr val="FFFFFF"/>
          </a:solidFill>
        </a:fill>
      </a:tcStyle>
    </a:band2H>
    <a:firstCol>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FFFFFF"/>
          </a:solidFill>
        </a:fill>
      </a:tcStyle>
    </a:firstCol>
    <a:la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381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FFFFFF"/>
          </a:solidFill>
        </a:fill>
      </a:tcStyle>
    </a:lastRow>
    <a:fir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381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FFFFFF"/>
          </a:solidFill>
        </a:fill>
      </a:tcStyle>
    </a:firstRow>
  </a:tblStyle>
  <a:tblStyle styleId="{2708684C-4D16-4618-839F-0558EEFCDFE6}" styleName="">
    <a:tblBg/>
    <a:wholeTbl>
      <a:tcTxStyle b="off"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CCFCF9">
              <a:alpha val="20000"/>
            </a:srgbClr>
          </a:solidFill>
        </a:fill>
      </a:tcStyle>
    </a:wholeTbl>
    <a:band2H>
      <a:tcTxStyle b="def" i="def"/>
      <a:tcStyle>
        <a:tcBdr/>
        <a:fill>
          <a:solidFill>
            <a:srgbClr val="FFFFFF"/>
          </a:solidFill>
        </a:fill>
      </a:tcStyle>
    </a:band2H>
    <a:firstCol>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solidFill>
            <a:srgbClr val="CCFCF9">
              <a:alpha val="20000"/>
            </a:srgbClr>
          </a:solidFill>
        </a:fill>
      </a:tcStyle>
    </a:firstCol>
    <a:la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50800" cap="flat">
              <a:solidFill>
                <a:srgbClr val="CCFCF9"/>
              </a:solidFill>
              <a:prstDash val="solid"/>
              <a:round/>
            </a:ln>
          </a:top>
          <a:bottom>
            <a:ln w="127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noFill/>
        </a:fill>
      </a:tcStyle>
    </a:lastRow>
    <a:firstRow>
      <a:tcTxStyle b="on" i="off">
        <a:fontRef idx="minor">
          <a:srgbClr val="CCFCF9"/>
        </a:fontRef>
        <a:srgbClr val="CCFCF9"/>
      </a:tcTxStyle>
      <a:tcStyle>
        <a:tcBdr>
          <a:left>
            <a:ln w="12700" cap="flat">
              <a:solidFill>
                <a:srgbClr val="CCFCF9"/>
              </a:solidFill>
              <a:prstDash val="solid"/>
              <a:round/>
            </a:ln>
          </a:left>
          <a:right>
            <a:ln w="12700" cap="flat">
              <a:solidFill>
                <a:srgbClr val="CCFCF9"/>
              </a:solidFill>
              <a:prstDash val="solid"/>
              <a:round/>
            </a:ln>
          </a:right>
          <a:top>
            <a:ln w="12700" cap="flat">
              <a:solidFill>
                <a:srgbClr val="CCFCF9"/>
              </a:solidFill>
              <a:prstDash val="solid"/>
              <a:round/>
            </a:ln>
          </a:top>
          <a:bottom>
            <a:ln w="25400" cap="flat">
              <a:solidFill>
                <a:srgbClr val="CCFCF9"/>
              </a:solidFill>
              <a:prstDash val="solid"/>
              <a:round/>
            </a:ln>
          </a:bottom>
          <a:insideH>
            <a:ln w="12700" cap="flat">
              <a:solidFill>
                <a:srgbClr val="CCFCF9"/>
              </a:solidFill>
              <a:prstDash val="solid"/>
              <a:round/>
            </a:ln>
          </a:insideH>
          <a:insideV>
            <a:ln w="12700" cap="flat">
              <a:solidFill>
                <a:srgbClr val="CCFCF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3" name="Shape 43"/>
          <p:cNvSpPr/>
          <p:nvPr>
            <p:ph type="sldImg"/>
          </p:nvPr>
        </p:nvSpPr>
        <p:spPr>
          <a:xfrm>
            <a:off x="1143000" y="685800"/>
            <a:ext cx="4572000" cy="3429000"/>
          </a:xfrm>
          <a:prstGeom prst="rect">
            <a:avLst/>
          </a:prstGeom>
        </p:spPr>
        <p:txBody>
          <a:bodyPr/>
          <a:lstStyle/>
          <a:p>
            <a:pPr/>
          </a:p>
        </p:txBody>
      </p:sp>
      <p:sp>
        <p:nvSpPr>
          <p:cNvPr id="44" name="Shape 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a:defRPr>
    </a:lvl1pPr>
    <a:lvl2pPr indent="228600" defTabSz="457200" latinLnBrk="0">
      <a:lnSpc>
        <a:spcPct val="117999"/>
      </a:lnSpc>
      <a:defRPr sz="2200">
        <a:latin typeface="+mn-lt"/>
        <a:ea typeface="+mn-ea"/>
        <a:cs typeface="+mn-cs"/>
        <a:sym typeface="Helvetica"/>
      </a:defRPr>
    </a:lvl2pPr>
    <a:lvl3pPr indent="457200" defTabSz="457200" latinLnBrk="0">
      <a:lnSpc>
        <a:spcPct val="117999"/>
      </a:lnSpc>
      <a:defRPr sz="2200">
        <a:latin typeface="+mn-lt"/>
        <a:ea typeface="+mn-ea"/>
        <a:cs typeface="+mn-cs"/>
        <a:sym typeface="Helvetica"/>
      </a:defRPr>
    </a:lvl3pPr>
    <a:lvl4pPr indent="685800" defTabSz="457200" latinLnBrk="0">
      <a:lnSpc>
        <a:spcPct val="117999"/>
      </a:lnSpc>
      <a:defRPr sz="2200">
        <a:latin typeface="+mn-lt"/>
        <a:ea typeface="+mn-ea"/>
        <a:cs typeface="+mn-cs"/>
        <a:sym typeface="Helvetica"/>
      </a:defRPr>
    </a:lvl4pPr>
    <a:lvl5pPr indent="914400" defTabSz="457200" latinLnBrk="0">
      <a:lnSpc>
        <a:spcPct val="117999"/>
      </a:lnSpc>
      <a:defRPr sz="2200">
        <a:latin typeface="+mn-lt"/>
        <a:ea typeface="+mn-ea"/>
        <a:cs typeface="+mn-cs"/>
        <a:sym typeface="Helvetica"/>
      </a:defRPr>
    </a:lvl5pPr>
    <a:lvl6pPr indent="1143000" defTabSz="457200" latinLnBrk="0">
      <a:lnSpc>
        <a:spcPct val="117999"/>
      </a:lnSpc>
      <a:defRPr sz="2200">
        <a:latin typeface="+mn-lt"/>
        <a:ea typeface="+mn-ea"/>
        <a:cs typeface="+mn-cs"/>
        <a:sym typeface="Helvetica"/>
      </a:defRPr>
    </a:lvl6pPr>
    <a:lvl7pPr indent="1371600" defTabSz="457200" latinLnBrk="0">
      <a:lnSpc>
        <a:spcPct val="117999"/>
      </a:lnSpc>
      <a:defRPr sz="2200">
        <a:latin typeface="+mn-lt"/>
        <a:ea typeface="+mn-ea"/>
        <a:cs typeface="+mn-cs"/>
        <a:sym typeface="Helvetica"/>
      </a:defRPr>
    </a:lvl7pPr>
    <a:lvl8pPr indent="1600200" defTabSz="457200" latinLnBrk="0">
      <a:lnSpc>
        <a:spcPct val="117999"/>
      </a:lnSpc>
      <a:defRPr sz="2200">
        <a:latin typeface="+mn-lt"/>
        <a:ea typeface="+mn-ea"/>
        <a:cs typeface="+mn-cs"/>
        <a:sym typeface="Helvetica"/>
      </a:defRPr>
    </a:lvl8pPr>
    <a:lvl9pPr indent="1828800" defTabSz="457200" latinLnBrk="0">
      <a:lnSpc>
        <a:spcPct val="117999"/>
      </a:lnSpc>
      <a:defRPr sz="2200">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a:p>
        </p:txBody>
      </p:sp>
      <p:sp>
        <p:nvSpPr>
          <p:cNvPr id="92" name="Shape 92"/>
          <p:cNvSpPr/>
          <p:nvPr>
            <p:ph type="body" sz="quarter" idx="1"/>
          </p:nvPr>
        </p:nvSpPr>
        <p:spPr>
          <a:prstGeom prst="rect">
            <a:avLst/>
          </a:prstGeom>
        </p:spPr>
        <p:txBody>
          <a:bodyPr/>
          <a:lstStyle/>
          <a:p>
            <a:pPr/>
            <a:r>
              <a:t>➡ Give an example of when you learned about something but lacked the conviction to put it into action. </a:t>
            </a:r>
          </a:p>
          <a:p>
            <a:pPr/>
            <a:r>
              <a:t>➡ Would you say that currently you are eager to grow spiritually? Why or why not? </a:t>
            </a:r>
          </a:p>
          <a:p>
            <a:pPr/>
            <a:r>
              <a:t>➡Have you ever discipled someone? Who? When? </a:t>
            </a:r>
            <a: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  Read the Gospel of John 16:5-15. Write down the things you observe about the Holy Spirit. </a:t>
            </a:r>
          </a:p>
          <a:p>
            <a:pPr/>
            <a:r>
              <a:t>➡  Think of a recent time when you struggled with the Spirit’s prompting to do or not to do something. What was it? How did you respond? </a:t>
            </a:r>
            <a:b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pic>
        <p:nvPicPr>
          <p:cNvPr id="11" name="Lifebg.png" descr="Lifebg.png"/>
          <p:cNvPicPr>
            <a:picLocks noChangeAspect="1"/>
          </p:cNvPicPr>
          <p:nvPr/>
        </p:nvPicPr>
        <p:blipFill>
          <a:blip r:embed="rId2">
            <a:extLst/>
          </a:blip>
          <a:srcRect l="0" t="26727" r="709" b="55628"/>
          <a:stretch>
            <a:fillRect/>
          </a:stretch>
        </p:blipFill>
        <p:spPr>
          <a:xfrm>
            <a:off x="-131" y="-7"/>
            <a:ext cx="13098738" cy="1260733"/>
          </a:xfrm>
          <a:prstGeom prst="rect">
            <a:avLst/>
          </a:prstGeom>
          <a:ln w="12700">
            <a:miter lim="400000"/>
          </a:ln>
        </p:spPr>
      </p:pic>
      <p:sp>
        <p:nvSpPr>
          <p:cNvPr id="12" name="The Life Core"/>
          <p:cNvSpPr txBox="1"/>
          <p:nvPr/>
        </p:nvSpPr>
        <p:spPr>
          <a:xfrm>
            <a:off x="-139703" y="-237735"/>
            <a:ext cx="6502404" cy="1549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0" sz="75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
        <p:nvSpPr>
          <p:cNvPr id="13" name="సెషన్ #8"/>
          <p:cNvSpPr txBox="1"/>
          <p:nvPr/>
        </p:nvSpPr>
        <p:spPr>
          <a:xfrm>
            <a:off x="11813953" y="59452"/>
            <a:ext cx="951713" cy="1005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6000"/>
            </a:lvl1pPr>
          </a:lstStyle>
          <a:p>
            <a:pPr>
              <a:defRPr>
                <a:effectLst/>
              </a:defRPr>
            </a:pPr>
            <a:r>
              <a:t>#8</a:t>
            </a:r>
          </a:p>
        </p:txBody>
      </p:sp>
      <p:sp>
        <p:nvSpPr>
          <p:cNvPr id="1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1" name="Title Text"/>
          <p:cNvSpPr txBox="1"/>
          <p:nvPr>
            <p:ph type="title"/>
          </p:nvPr>
        </p:nvSpPr>
        <p:spPr>
          <a:xfrm>
            <a:off x="1270000" y="3225800"/>
            <a:ext cx="10464800" cy="3302000"/>
          </a:xfrm>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36" name="Lifebg.png" descr="Lifebg.png"/>
          <p:cNvPicPr>
            <a:picLocks noChangeAspect="1"/>
          </p:cNvPicPr>
          <p:nvPr/>
        </p:nvPicPr>
        <p:blipFill>
          <a:blip r:embed="rId2">
            <a:extLst/>
          </a:blip>
          <a:stretch>
            <a:fillRect/>
          </a:stretch>
        </p:blipFill>
        <p:spPr>
          <a:xfrm>
            <a:off x="-3" y="0"/>
            <a:ext cx="13192668" cy="9753600"/>
          </a:xfrm>
          <a:prstGeom prst="rect">
            <a:avLst/>
          </a:prstGeom>
          <a:ln w="12700">
            <a:miter lim="400000"/>
          </a:ln>
        </p:spPr>
      </p:pic>
      <p:sp>
        <p:nvSpPr>
          <p:cNvPr id="3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948462" y="1392656"/>
            <a:ext cx="10403841" cy="17776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258755" y="3170312"/>
            <a:ext cx="5093548" cy="62306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b="0" sz="1800">
                <a:solidFill>
                  <a:srgbClr val="000000"/>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bffbible.org"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 name="The Life Core"/>
          <p:cNvSpPr txBox="1"/>
          <p:nvPr/>
        </p:nvSpPr>
        <p:spPr>
          <a:xfrm>
            <a:off x="37210" y="904116"/>
            <a:ext cx="12930379" cy="3041650"/>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65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
        <p:nvSpPr>
          <p:cNvPr id="47" name="Slide Number"/>
          <p:cNvSpPr txBox="1"/>
          <p:nvPr>
            <p:ph type="sldNum" sz="quarter" idx="4294967295"/>
          </p:nvPr>
        </p:nvSpPr>
        <p:spPr>
          <a:xfrm>
            <a:off x="6375348" y="9251950"/>
            <a:ext cx="241402" cy="3810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8" name="Paul J. Bucknell"/>
          <p:cNvSpPr txBox="1"/>
          <p:nvPr/>
        </p:nvSpPr>
        <p:spPr>
          <a:xfrm>
            <a:off x="431360" y="7933296"/>
            <a:ext cx="4208504" cy="12324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b="0" sz="28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vl2pPr algn="l">
              <a:lnSpc>
                <a:spcPct val="120000"/>
              </a:lnSpc>
              <a:defRPr b="0" sz="2800"/>
            </a:lvl2pPr>
          </a:lstStyle>
          <a:p>
            <a:pPr/>
            <a:r>
              <a:t>పాల్  బక్నెల్</a:t>
            </a:r>
          </a:p>
          <a:p>
            <a:pPr lvl="1"/>
            <a:r>
              <a:t>మౌజ్ఇజ్. డి .అబ్బూరి</a:t>
            </a:r>
          </a:p>
        </p:txBody>
      </p:sp>
      <p:sp>
        <p:nvSpPr>
          <p:cNvPr id="49" name="సెషన్ #8"/>
          <p:cNvSpPr txBox="1"/>
          <p:nvPr/>
        </p:nvSpPr>
        <p:spPr>
          <a:xfrm>
            <a:off x="11356967" y="8235094"/>
            <a:ext cx="1163607"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#8</a:t>
            </a:r>
          </a:p>
        </p:txBody>
      </p:sp>
      <p:sp>
        <p:nvSpPr>
          <p:cNvPr id="50" name="Discovering the Heart of Great Training"/>
          <p:cNvSpPr txBox="1"/>
          <p:nvPr/>
        </p:nvSpPr>
        <p:spPr>
          <a:xfrm>
            <a:off x="952304" y="4532605"/>
            <a:ext cx="11288054" cy="2658364"/>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b="0" sz="6400">
                <a:solidFill>
                  <a:srgbClr val="B2D4DB"/>
                </a:solidFill>
                <a:latin typeface="Helvetica Condensed Medium"/>
                <a:ea typeface="Helvetica Condensed Medium"/>
                <a:cs typeface="Helvetica Condensed Medium"/>
                <a:sym typeface="Helvetica Condensed Medium"/>
              </a:defRPr>
            </a:lvl1pPr>
          </a:lstStyle>
          <a:p>
            <a:pPr/>
            <a:r>
              <a:t> కనుగొనడం - గొప్ప శిక్షణ యొక్క హృదయం కనుగొనడం</a:t>
            </a:r>
          </a:p>
        </p:txBody>
      </p:sp>
      <p:sp>
        <p:nvSpPr>
          <p:cNvPr id="51" name="Paul J. Bucknell"/>
          <p:cNvSpPr txBox="1"/>
          <p:nvPr/>
        </p:nvSpPr>
        <p:spPr>
          <a:xfrm>
            <a:off x="4209284" y="8544521"/>
            <a:ext cx="5729833" cy="615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600" u="sng">
                <a:solidFill>
                  <a:srgbClr val="D5E8F5"/>
                </a:solidFill>
                <a:effectLst>
                  <a:outerShdw sx="100000" sy="100000" kx="0" ky="0" algn="b" rotWithShape="0" blurRad="12700" dist="25400" dir="18900000">
                    <a:srgbClr val="000000"/>
                  </a:outerShdw>
                </a:effectLst>
                <a:uFill>
                  <a:solidFill>
                    <a:srgbClr val="0000FF"/>
                  </a:solidFill>
                </a:uFill>
                <a:latin typeface="Times New Roman"/>
                <a:ea typeface="Times New Roman"/>
                <a:cs typeface="Times New Roman"/>
                <a:sym typeface="Times New Roman"/>
                <a:hlinkClick r:id="rId2" invalidUrl="" action="" tgtFrame="" tooltip="" history="1" highlightClick="0" endSnd="0"/>
              </a:defRPr>
            </a:lvl1pPr>
          </a:lstStyle>
          <a:p>
            <a:pPr/>
            <a:r>
              <a:rPr>
                <a:hlinkClick r:id="rId2" invalidUrl="" action="" tgtFrame="" tooltip="" history="1" highlightClick="0" endSnd="0"/>
              </a:rPr>
              <a:t>www.bffbible.org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Lifebg.png" descr="Lifebg.png"/>
          <p:cNvPicPr>
            <a:picLocks noChangeAspect="1"/>
          </p:cNvPicPr>
          <p:nvPr/>
        </p:nvPicPr>
        <p:blipFill>
          <a:blip r:embed="rId2">
            <a:extLst/>
          </a:blip>
          <a:stretch>
            <a:fillRect/>
          </a:stretch>
        </p:blipFill>
        <p:spPr>
          <a:xfrm>
            <a:off x="-2" y="0"/>
            <a:ext cx="13192666" cy="9753600"/>
          </a:xfrm>
          <a:prstGeom prst="rect">
            <a:avLst/>
          </a:prstGeom>
          <a:ln w="12700">
            <a:miter lim="400000"/>
          </a:ln>
        </p:spPr>
      </p:pic>
      <p:sp>
        <p:nvSpPr>
          <p:cNvPr id="95" name="#20…"/>
          <p:cNvSpPr txBox="1"/>
          <p:nvPr/>
        </p:nvSpPr>
        <p:spPr>
          <a:xfrm>
            <a:off x="2951866" y="6309666"/>
            <a:ext cx="7101068" cy="1477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a:solidFill>
                  <a:srgbClr val="CCFCF9"/>
                </a:solidFill>
              </a:defRPr>
            </a:lvl1pPr>
          </a:lstStyle>
          <a:p>
            <a:pPr/>
            <a:r>
              <a:t>జీవిత  మూలము</a:t>
            </a:r>
          </a:p>
        </p:txBody>
      </p:sp>
      <p:sp>
        <p:nvSpPr>
          <p:cNvPr id="96" name="The Source of Life &amp; The Life Core"/>
          <p:cNvSpPr txBox="1"/>
          <p:nvPr/>
        </p:nvSpPr>
        <p:spPr>
          <a:xfrm>
            <a:off x="443525" y="2905964"/>
            <a:ext cx="12305613" cy="106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400">
                <a:latin typeface="Times New Roman"/>
                <a:ea typeface="Times New Roman"/>
                <a:cs typeface="Times New Roman"/>
                <a:sym typeface="Times New Roman"/>
              </a:defRPr>
            </a:lvl1pPr>
          </a:lstStyle>
          <a:p>
            <a:pPr>
              <a:defRPr>
                <a:effectLst/>
              </a:defRPr>
            </a:pPr>
            <a:r>
              <a:t> జీవితానికి మూలం &amp;  జీవితం – మూలము </a:t>
            </a:r>
          </a:p>
        </p:txBody>
      </p:sp>
      <p:sp>
        <p:nvSpPr>
          <p:cNvPr id="97" name="The Life Core"/>
          <p:cNvSpPr txBox="1"/>
          <p:nvPr/>
        </p:nvSpPr>
        <p:spPr>
          <a:xfrm>
            <a:off x="-181056" y="494405"/>
            <a:ext cx="12911140" cy="2377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800">
                <a:effectLst>
                  <a:outerShdw sx="100000" sy="100000" kx="0" ky="0" algn="b" rotWithShape="0" blurRad="12700" dist="25400" dir="18900000">
                    <a:srgbClr val="000000"/>
                  </a:outerShdw>
                </a:effectLst>
                <a:latin typeface="Times New Roman"/>
                <a:ea typeface="Times New Roman"/>
                <a:cs typeface="Times New Roman"/>
                <a:sym typeface="Times New Roman"/>
              </a:defRPr>
            </a:pPr>
            <a:r>
              <a:t> </a:t>
            </a:r>
            <a:r>
              <a:t>జీవితం మూలము</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061007_30_0036_RC.jpg" descr="061007_30_0036_RC.jpg"/>
          <p:cNvPicPr>
            <a:picLocks noChangeAspect="1"/>
          </p:cNvPicPr>
          <p:nvPr/>
        </p:nvPicPr>
        <p:blipFill>
          <a:blip r:embed="rId2">
            <a:extLst/>
          </a:blip>
          <a:srcRect l="24937" t="30734" r="15486" b="28592"/>
          <a:stretch>
            <a:fillRect/>
          </a:stretch>
        </p:blipFill>
        <p:spPr>
          <a:xfrm>
            <a:off x="8532" y="1271695"/>
            <a:ext cx="12987865" cy="8860044"/>
          </a:xfrm>
          <a:prstGeom prst="rect">
            <a:avLst/>
          </a:prstGeom>
          <a:ln w="12700">
            <a:miter lim="400000"/>
          </a:ln>
        </p:spPr>
      </p:pic>
      <p:sp>
        <p:nvSpPr>
          <p:cNvPr id="100" name="The earth’s core…"/>
          <p:cNvSpPr txBox="1"/>
          <p:nvPr/>
        </p:nvSpPr>
        <p:spPr>
          <a:xfrm>
            <a:off x="415397" y="2620792"/>
            <a:ext cx="6035671" cy="6162041"/>
          </a:xfrm>
          <a:prstGeom prst="rect">
            <a:avLst/>
          </a:prstGeom>
          <a:ln w="12700">
            <a:miter lim="400000"/>
          </a:ln>
          <a:effectLst>
            <a:outerShdw sx="100000" sy="100000" kx="0" ky="0" algn="b" rotWithShape="0" blurRad="63500" dist="38116" dir="2732947">
              <a:srgbClr val="000000">
                <a:alpha val="9057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84918" indent="-384918" algn="l" defTabSz="457200">
              <a:spcBef>
                <a:spcPts val="25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800">
                <a:solidFill>
                  <a:srgbClr val="DDDDDD"/>
                </a:solidFill>
                <a:effectLst/>
                <a:latin typeface="Times New Roman"/>
                <a:ea typeface="Times New Roman"/>
                <a:cs typeface="Times New Roman"/>
                <a:sym typeface="Times New Roman"/>
              </a:defRPr>
            </a:pPr>
            <a:r>
              <a:t>భూమి యొక్క  ప్రధానం</a:t>
            </a:r>
          </a:p>
          <a:p>
            <a:pPr marL="384918" indent="-384918" algn="l" defTabSz="457200">
              <a:spcBef>
                <a:spcPts val="25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800">
                <a:solidFill>
                  <a:srgbClr val="DDDDDD"/>
                </a:solidFill>
                <a:effectLst/>
                <a:latin typeface="Times New Roman"/>
                <a:ea typeface="Times New Roman"/>
                <a:cs typeface="Times New Roman"/>
                <a:sym typeface="Times New Roman"/>
              </a:defRPr>
            </a:pPr>
            <a:r>
              <a:t>భూకంపం మనల్ని ఆలోచింపజేస్తుంది</a:t>
            </a:r>
          </a:p>
          <a:p>
            <a:pPr marL="384918" indent="-384918" algn="l" defTabSz="457200">
              <a:spcBef>
                <a:spcPts val="25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800">
                <a:solidFill>
                  <a:srgbClr val="DDDDDD"/>
                </a:solidFill>
                <a:effectLst/>
                <a:latin typeface="Times New Roman"/>
                <a:ea typeface="Times New Roman"/>
                <a:cs typeface="Times New Roman"/>
                <a:sym typeface="Times New Roman"/>
              </a:defRPr>
            </a:pPr>
            <a:r>
              <a:t>ఆధ్యాత్మిక జీవితంలో కూడా అదే నిజం</a:t>
            </a:r>
          </a:p>
        </p:txBody>
      </p:sp>
      <p:sp>
        <p:nvSpPr>
          <p:cNvPr id="101" name="The Life Core"/>
          <p:cNvSpPr txBox="1"/>
          <p:nvPr/>
        </p:nvSpPr>
        <p:spPr>
          <a:xfrm>
            <a:off x="5685311" y="1698877"/>
            <a:ext cx="7255063" cy="5031868"/>
          </a:xfrm>
          <a:prstGeom prst="rect">
            <a:avLst/>
          </a:prstGeom>
          <a:ln w="12700">
            <a:miter lim="400000"/>
          </a:ln>
          <a:effectLst>
            <a:outerShdw sx="100000" sy="100000" kx="0" ky="0" algn="b" rotWithShape="0" blurRad="355600" dist="0" dir="0">
              <a:srgbClr val="DDDDDD">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100">
                <a:solidFill>
                  <a:srgbClr val="000000"/>
                </a:solidFill>
                <a:effectLst/>
                <a:latin typeface="Times New Roman"/>
                <a:ea typeface="Times New Roman"/>
                <a:cs typeface="Times New Roman"/>
                <a:sym typeface="Times New Roman"/>
              </a:defRPr>
            </a:pPr>
            <a:r>
              <a:t> </a:t>
            </a:r>
            <a:r>
              <a:t>జీవిత ప్రధానం</a:t>
            </a:r>
          </a:p>
        </p:txBody>
      </p:sp>
      <p:sp>
        <p:nvSpPr>
          <p:cNvPr id="102" name="జీవిత ప్రధానం"/>
          <p:cNvSpPr txBox="1"/>
          <p:nvPr/>
        </p:nvSpPr>
        <p:spPr>
          <a:xfrm>
            <a:off x="-75192" y="1196320"/>
            <a:ext cx="7466864" cy="1725931"/>
          </a:xfrm>
          <a:prstGeom prst="rect">
            <a:avLst/>
          </a:prstGeom>
          <a:ln w="12700">
            <a:miter lim="400000"/>
          </a:ln>
          <a:effectLst>
            <a:outerShdw sx="100000" sy="100000" kx="0" ky="0" algn="b" rotWithShape="0" blurRad="63500" dist="38116" dir="2732947">
              <a:srgbClr val="A7A7A7">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100">
                <a:solidFill>
                  <a:srgbClr val="000000"/>
                </a:solidFill>
                <a:effectLst/>
                <a:latin typeface="Times New Roman"/>
                <a:ea typeface="Times New Roman"/>
                <a:cs typeface="Times New Roman"/>
                <a:sym typeface="Times New Roman"/>
              </a:defRPr>
            </a:pPr>
            <a:r>
              <a:t> </a:t>
            </a:r>
            <a:r>
              <a:t>జీవిత ప్రధానం</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0">
                                            <p:bg/>
                                          </p:spTgt>
                                        </p:tgtEl>
                                        <p:attrNameLst>
                                          <p:attrName>style.visibility</p:attrName>
                                        </p:attrNameLst>
                                      </p:cBhvr>
                                      <p:to>
                                        <p:strVal val="visible"/>
                                      </p:to>
                                    </p:set>
                                    <p:anim calcmode="lin" valueType="num">
                                      <p:cBhvr>
                                        <p:cTn id="7" dur="2500" fill="hold"/>
                                        <p:tgtEl>
                                          <p:spTgt spid="100">
                                            <p:bg/>
                                          </p:spTgt>
                                        </p:tgtEl>
                                        <p:attrNameLst>
                                          <p:attrName>ppt_x</p:attrName>
                                        </p:attrNameLst>
                                      </p:cBhvr>
                                      <p:tavLst>
                                        <p:tav tm="0">
                                          <p:val>
                                            <p:strVal val="#ppt_x"/>
                                          </p:val>
                                        </p:tav>
                                        <p:tav tm="100000">
                                          <p:val>
                                            <p:strVal val="#ppt_x"/>
                                          </p:val>
                                        </p:tav>
                                      </p:tavLst>
                                    </p:anim>
                                    <p:anim calcmode="lin" valueType="num">
                                      <p:cBhvr>
                                        <p:cTn id="8" dur="2500" fill="hold"/>
                                        <p:tgtEl>
                                          <p:spTgt spid="10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0">
                                            <p:txEl>
                                              <p:pRg st="0" end="0"/>
                                            </p:txEl>
                                          </p:spTgt>
                                        </p:tgtEl>
                                        <p:attrNameLst>
                                          <p:attrName>style.visibility</p:attrName>
                                        </p:attrNameLst>
                                      </p:cBhvr>
                                      <p:to>
                                        <p:strVal val="visible"/>
                                      </p:to>
                                    </p:set>
                                    <p:anim calcmode="lin" valueType="num">
                                      <p:cBhvr>
                                        <p:cTn id="11" dur="25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0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00">
                                            <p:txEl>
                                              <p:pRg st="1" end="1"/>
                                            </p:txEl>
                                          </p:spTgt>
                                        </p:tgtEl>
                                        <p:attrNameLst>
                                          <p:attrName>style.visibility</p:attrName>
                                        </p:attrNameLst>
                                      </p:cBhvr>
                                      <p:to>
                                        <p:strVal val="visible"/>
                                      </p:to>
                                    </p:set>
                                    <p:anim calcmode="lin" valueType="num">
                                      <p:cBhvr>
                                        <p:cTn id="16" dur="2500" fill="hold"/>
                                        <p:tgtEl>
                                          <p:spTgt spid="100">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00">
                                            <p:txEl>
                                              <p:pRg st="2" end="2"/>
                                            </p:txEl>
                                          </p:spTgt>
                                        </p:tgtEl>
                                        <p:attrNameLst>
                                          <p:attrName>style.visibility</p:attrName>
                                        </p:attrNameLst>
                                      </p:cBhvr>
                                      <p:to>
                                        <p:strVal val="visible"/>
                                      </p:to>
                                    </p:set>
                                    <p:anim calcmode="lin" valueType="num">
                                      <p:cBhvr>
                                        <p:cTn id="22" dur="2500" fill="hold"/>
                                        <p:tgtEl>
                                          <p:spTgt spid="100">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1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రెండు సారూప్యతలు కలిపి"/>
          <p:cNvSpPr txBox="1"/>
          <p:nvPr>
            <p:ph type="title" idx="4294967295"/>
          </p:nvPr>
        </p:nvSpPr>
        <p:spPr>
          <a:xfrm>
            <a:off x="3243520" y="1155788"/>
            <a:ext cx="11912602" cy="990601"/>
          </a:xfrm>
          <a:prstGeom prst="rect">
            <a:avLst/>
          </a:prstGeom>
        </p:spPr>
        <p:txBody>
          <a:bodyPr anchor="t"/>
          <a:lstStyle>
            <a:lvl1pPr algn="l">
              <a:defRPr b="1" sz="4500">
                <a:latin typeface="+mn-lt"/>
                <a:ea typeface="+mn-ea"/>
                <a:cs typeface="+mn-cs"/>
                <a:sym typeface="Helvetica"/>
              </a:defRPr>
            </a:lvl1pPr>
          </a:lstStyle>
          <a:p>
            <a:pPr/>
            <a:r>
              <a:t>రెండు సారూప్యతలు కలిపి</a:t>
            </a:r>
          </a:p>
        </p:txBody>
      </p:sp>
      <p:grpSp>
        <p:nvGrpSpPr>
          <p:cNvPr id="107" name="Group"/>
          <p:cNvGrpSpPr/>
          <p:nvPr/>
        </p:nvGrpSpPr>
        <p:grpSpPr>
          <a:xfrm>
            <a:off x="96795" y="2117238"/>
            <a:ext cx="6029408" cy="2647829"/>
            <a:chOff x="0" y="0"/>
            <a:chExt cx="6029407" cy="2647828"/>
          </a:xfrm>
        </p:grpSpPr>
        <p:sp>
          <p:nvSpPr>
            <p:cNvPr id="105" name="The analogy of physical life articulates the source, power, design, and drive of spiritual life."/>
            <p:cNvSpPr txBox="1"/>
            <p:nvPr/>
          </p:nvSpPr>
          <p:spPr>
            <a:xfrm>
              <a:off x="0" y="981588"/>
              <a:ext cx="6029408" cy="166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2800">
                  <a:solidFill>
                    <a:srgbClr val="7D673B"/>
                  </a:solidFill>
                  <a:latin typeface="Helvetica Light"/>
                  <a:ea typeface="Helvetica Light"/>
                  <a:cs typeface="Helvetica Light"/>
                  <a:sym typeface="Helvetica Light"/>
                </a:defRPr>
              </a:lvl1pPr>
            </a:lstStyle>
            <a:p>
              <a:pPr>
                <a:defRPr>
                  <a:effectLst/>
                </a:defRPr>
              </a:pPr>
              <a:r>
                <a:t>భౌతిక జీవితం యొక్క సారూప్యత ఆధ్యాత్మిక జీవితం యొక్క మూలం, శక్తి, రూపకల్పన మరియు డ్రైవ్‌ను వ్యక్తీకరిస్తుంది.</a:t>
              </a:r>
            </a:p>
          </p:txBody>
        </p:sp>
        <p:sp>
          <p:nvSpPr>
            <p:cNvPr id="106" name="The Life Analogy"/>
            <p:cNvSpPr txBox="1"/>
            <p:nvPr/>
          </p:nvSpPr>
          <p:spPr>
            <a:xfrm>
              <a:off x="627587" y="-1"/>
              <a:ext cx="4234926" cy="871221"/>
            </a:xfrm>
            <a:prstGeom prst="rect">
              <a:avLst/>
            </a:prstGeom>
            <a:noFill/>
            <a:ln w="12700" cap="flat">
              <a:noFill/>
              <a:miter lim="400000"/>
            </a:ln>
            <a:effectLst>
              <a:outerShdw sx="100000" sy="100000" kx="0" ky="0" algn="b" rotWithShape="0" blurRad="88900" dist="0" dir="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58" sz="4400">
                  <a:solidFill>
                    <a:srgbClr val="9A3D46"/>
                  </a:solidFill>
                  <a:latin typeface="Abadi MT Condensed Extra Bold"/>
                  <a:ea typeface="Abadi MT Condensed Extra Bold"/>
                  <a:cs typeface="Abadi MT Condensed Extra Bold"/>
                  <a:sym typeface="Abadi MT Condensed Extra Bold"/>
                </a:defRPr>
              </a:lvl1pPr>
            </a:lstStyle>
            <a:p>
              <a:pPr>
                <a:defRPr>
                  <a:effectLst/>
                </a:defRPr>
              </a:pPr>
              <a:r>
                <a:t> జీవిత సారూప్యత</a:t>
              </a:r>
            </a:p>
          </p:txBody>
        </p:sp>
      </p:grpSp>
      <p:sp>
        <p:nvSpPr>
          <p:cNvPr id="108" name="The power of interconnectivity occurs when two or more analogies are merged together!"/>
          <p:cNvSpPr/>
          <p:nvPr/>
        </p:nvSpPr>
        <p:spPr>
          <a:xfrm>
            <a:off x="-25400" y="8406385"/>
            <a:ext cx="13055600" cy="1394969"/>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101600" tIns="101600" rIns="101600" bIns="101600" anchor="ctr">
            <a:spAutoFit/>
          </a:bodyPr>
          <a:lstStyle>
            <a:lvl1pPr>
              <a:lnSpc>
                <a:spcPct val="90000"/>
              </a:lnSpc>
              <a:defRPr b="0" sz="3400">
                <a:effectLst>
                  <a:outerShdw sx="100000" sy="100000" kx="0" ky="0" algn="b" rotWithShape="0" blurRad="38100" dist="12700" dir="5400000">
                    <a:srgbClr val="000000">
                      <a:alpha val="50000"/>
                    </a:srgbClr>
                  </a:outerShdw>
                </a:effectLst>
                <a:latin typeface="Arial Rounded MT Bold"/>
                <a:ea typeface="Arial Rounded MT Bold"/>
                <a:cs typeface="Arial Rounded MT Bold"/>
                <a:sym typeface="Arial Rounded MT Bold"/>
              </a:defRPr>
            </a:lvl1pPr>
          </a:lstStyle>
          <a:p>
            <a:pPr/>
            <a:r>
              <a:t>రెండు లేదా అంతకంటే ఎక్కువ సారూప్యతలు కలిసి ఉన్నప్పుడు ఇంటర్‌కనెక్టివిటీ శక్తి ఏర్పడుతుంది!</a:t>
            </a:r>
          </a:p>
        </p:txBody>
      </p:sp>
      <p:grpSp>
        <p:nvGrpSpPr>
          <p:cNvPr id="111" name="Group"/>
          <p:cNvGrpSpPr/>
          <p:nvPr/>
        </p:nvGrpSpPr>
        <p:grpSpPr>
          <a:xfrm>
            <a:off x="6135909" y="2117237"/>
            <a:ext cx="6769374" cy="2647830"/>
            <a:chOff x="0" y="0"/>
            <a:chExt cx="6769372" cy="2647828"/>
          </a:xfrm>
        </p:grpSpPr>
        <p:sp>
          <p:nvSpPr>
            <p:cNvPr id="109" name="The Growth Analogy"/>
            <p:cNvSpPr txBox="1"/>
            <p:nvPr/>
          </p:nvSpPr>
          <p:spPr>
            <a:xfrm>
              <a:off x="930749" y="-1"/>
              <a:ext cx="4933274" cy="871221"/>
            </a:xfrm>
            <a:prstGeom prst="rect">
              <a:avLst/>
            </a:prstGeom>
            <a:noFill/>
            <a:ln w="12700" cap="flat">
              <a:noFill/>
              <a:miter lim="400000"/>
            </a:ln>
            <a:effectLst>
              <a:outerShdw sx="100000" sy="100000" kx="0" ky="0" algn="b" rotWithShape="0" blurRad="88900" dist="0" dir="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0" spc="-58" sz="4400">
                  <a:solidFill>
                    <a:srgbClr val="9A3D46"/>
                  </a:solidFill>
                  <a:effectLst/>
                  <a:latin typeface="Abadi MT Condensed Extra Bold"/>
                  <a:ea typeface="Abadi MT Condensed Extra Bold"/>
                  <a:cs typeface="Abadi MT Condensed Extra Bold"/>
                  <a:sym typeface="Abadi MT Condensed Extra Bold"/>
                </a:defRPr>
              </a:pPr>
              <a:r>
                <a:t> </a:t>
              </a:r>
              <a:r>
                <a:t>వృద్ధి</a:t>
              </a:r>
              <a:r>
                <a:t> </a:t>
              </a:r>
              <a:r>
                <a:t>సారూప్యత</a:t>
              </a:r>
            </a:p>
          </p:txBody>
        </p:sp>
        <p:sp>
          <p:nvSpPr>
            <p:cNvPr id="110" name="The analogy of physical growth alerts us to the developmental needs at each stage of spiritual growth."/>
            <p:cNvSpPr txBox="1"/>
            <p:nvPr/>
          </p:nvSpPr>
          <p:spPr>
            <a:xfrm>
              <a:off x="0" y="981588"/>
              <a:ext cx="6769373" cy="166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2800">
                  <a:solidFill>
                    <a:srgbClr val="7D673B"/>
                  </a:solidFill>
                  <a:latin typeface="Helvetica Light"/>
                  <a:ea typeface="Helvetica Light"/>
                  <a:cs typeface="Helvetica Light"/>
                  <a:sym typeface="Helvetica Light"/>
                </a:defRPr>
              </a:lvl1pPr>
            </a:lstStyle>
            <a:p>
              <a:pPr>
                <a:defRPr>
                  <a:effectLst/>
                </a:defRPr>
              </a:pPr>
              <a:r>
                <a:t>భౌతిక ఎదుగుదల యొక్క సారూప్యత ఆధ్యాత్మిక ఎదుగుదల యొక్క ప్రతి దశలో అభివృద్ధి అవసరాలకు మనలను హెచ్చరిస్తుంది.</a:t>
              </a:r>
            </a:p>
          </p:txBody>
        </p:sp>
      </p:grpSp>
      <p:grpSp>
        <p:nvGrpSpPr>
          <p:cNvPr id="114" name="Group"/>
          <p:cNvGrpSpPr/>
          <p:nvPr/>
        </p:nvGrpSpPr>
        <p:grpSpPr>
          <a:xfrm>
            <a:off x="-317678" y="4873209"/>
            <a:ext cx="6477040" cy="3425047"/>
            <a:chOff x="0" y="0"/>
            <a:chExt cx="6477038" cy="3425045"/>
          </a:xfrm>
        </p:grpSpPr>
        <p:pic>
          <p:nvPicPr>
            <p:cNvPr id="112" name="LIfe-analogy.jpg" descr="LIfe-analogy.jpg"/>
            <p:cNvPicPr>
              <a:picLocks noChangeAspect="1"/>
            </p:cNvPicPr>
            <p:nvPr/>
          </p:nvPicPr>
          <p:blipFill>
            <a:blip r:embed="rId2">
              <a:extLst/>
            </a:blip>
            <a:srcRect l="0" t="50000" r="58710" b="0"/>
            <a:stretch>
              <a:fillRect/>
            </a:stretch>
          </p:blipFill>
          <p:spPr>
            <a:xfrm>
              <a:off x="0" y="0"/>
              <a:ext cx="2430880" cy="3425046"/>
            </a:xfrm>
            <a:prstGeom prst="rect">
              <a:avLst/>
            </a:prstGeom>
            <a:ln w="12700" cap="flat">
              <a:noFill/>
              <a:miter lim="400000"/>
            </a:ln>
            <a:effectLst/>
          </p:spPr>
        </p:pic>
        <p:sp>
          <p:nvSpPr>
            <p:cNvPr id="113" name="The analogy of physical growth alerts us to the developmental needs at each stage of spiritual growth."/>
            <p:cNvSpPr txBox="1"/>
            <p:nvPr/>
          </p:nvSpPr>
          <p:spPr>
            <a:xfrm>
              <a:off x="2242113" y="121205"/>
              <a:ext cx="4234926" cy="3182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2400">
                  <a:solidFill>
                    <a:srgbClr val="000000"/>
                  </a:solidFill>
                  <a:latin typeface="Helvetica Condensed Medium"/>
                  <a:ea typeface="Helvetica Condensed Medium"/>
                  <a:cs typeface="Helvetica Condensed Medium"/>
                  <a:sym typeface="Helvetica Condensed Medium"/>
                </a:defRPr>
              </a:lvl1pPr>
            </a:lstStyle>
            <a:p>
              <a:pPr>
                <a:defRPr>
                  <a:effectLst/>
                </a:defRPr>
              </a:pPr>
              <a:r>
                <a:t>క్షణం మరియు విశ్వాసి ఒకరి జీవితంలో దేవుని శక్తివంతమైన ప్రయోజనాలను  అనుక్షణం మరియు విశ్వాసి ఒకరి జీవితంలో దేవుని శక్తివంతమైన ప్రయోజనాలను గుర్తించడానికి అను మతిస్తోంది.మతిస్తోంది.</a:t>
              </a:r>
            </a:p>
          </p:txBody>
        </p:sp>
      </p:grpSp>
      <p:grpSp>
        <p:nvGrpSpPr>
          <p:cNvPr id="126" name="Group"/>
          <p:cNvGrpSpPr/>
          <p:nvPr/>
        </p:nvGrpSpPr>
        <p:grpSpPr>
          <a:xfrm>
            <a:off x="6598799" y="5162005"/>
            <a:ext cx="6112855" cy="2847441"/>
            <a:chOff x="0" y="0"/>
            <a:chExt cx="6112854" cy="2847439"/>
          </a:xfrm>
        </p:grpSpPr>
        <p:grpSp>
          <p:nvGrpSpPr>
            <p:cNvPr id="124" name="Group"/>
            <p:cNvGrpSpPr/>
            <p:nvPr/>
          </p:nvGrpSpPr>
          <p:grpSpPr>
            <a:xfrm>
              <a:off x="0" y="0"/>
              <a:ext cx="2267075" cy="2847440"/>
              <a:chOff x="0" y="0"/>
              <a:chExt cx="2267074" cy="2847439"/>
            </a:xfrm>
          </p:grpSpPr>
          <p:grpSp>
            <p:nvGrpSpPr>
              <p:cNvPr id="117" name="Group"/>
              <p:cNvGrpSpPr/>
              <p:nvPr/>
            </p:nvGrpSpPr>
            <p:grpSpPr>
              <a:xfrm>
                <a:off x="0" y="0"/>
                <a:ext cx="2267075" cy="825498"/>
                <a:chOff x="0" y="0"/>
                <a:chExt cx="2267074" cy="825497"/>
              </a:xfrm>
            </p:grpSpPr>
            <p:sp>
              <p:nvSpPr>
                <p:cNvPr id="115" name="Rectangle"/>
                <p:cNvSpPr/>
                <p:nvPr/>
              </p:nvSpPr>
              <p:spPr>
                <a:xfrm>
                  <a:off x="0" y="0"/>
                  <a:ext cx="2267075" cy="825498"/>
                </a:xfrm>
                <a:prstGeom prst="rect">
                  <a:avLst/>
                </a:prstGeom>
                <a:gradFill flip="none" rotWithShape="1">
                  <a:gsLst>
                    <a:gs pos="0">
                      <a:srgbClr val="A4CDFF"/>
                    </a:gs>
                    <a:gs pos="100000">
                      <a:srgbClr val="E7DABF"/>
                    </a:gs>
                  </a:gsLst>
                  <a:lin ang="5400000" scaled="0"/>
                </a:gradFill>
                <a:ln w="25400" cap="flat">
                  <a:solidFill>
                    <a:srgbClr val="000000"/>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116" name="ధశ.3"/>
                <p:cNvSpPr txBox="1"/>
                <p:nvPr/>
              </p:nvSpPr>
              <p:spPr>
                <a:xfrm>
                  <a:off x="705114" y="130452"/>
                  <a:ext cx="1159636" cy="564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000000"/>
                      </a:solidFill>
                    </a:defRPr>
                  </a:lvl1pPr>
                </a:lstStyle>
                <a:p>
                  <a:pPr>
                    <a:defRPr>
                      <a:effectLst/>
                    </a:defRPr>
                  </a:pPr>
                  <a:r>
                    <a:t>ధశ.3</a:t>
                  </a:r>
                </a:p>
              </p:txBody>
            </p:sp>
          </p:grpSp>
          <p:grpSp>
            <p:nvGrpSpPr>
              <p:cNvPr id="120" name="Group"/>
              <p:cNvGrpSpPr/>
              <p:nvPr/>
            </p:nvGrpSpPr>
            <p:grpSpPr>
              <a:xfrm>
                <a:off x="0" y="995277"/>
                <a:ext cx="2267075" cy="825499"/>
                <a:chOff x="0" y="0"/>
                <a:chExt cx="2267074" cy="825497"/>
              </a:xfrm>
            </p:grpSpPr>
            <p:sp>
              <p:nvSpPr>
                <p:cNvPr id="118" name="Rectangle"/>
                <p:cNvSpPr/>
                <p:nvPr/>
              </p:nvSpPr>
              <p:spPr>
                <a:xfrm>
                  <a:off x="0" y="0"/>
                  <a:ext cx="2267075" cy="825498"/>
                </a:xfrm>
                <a:prstGeom prst="rect">
                  <a:avLst/>
                </a:prstGeom>
                <a:gradFill flip="none" rotWithShape="1">
                  <a:gsLst>
                    <a:gs pos="0">
                      <a:srgbClr val="A4CDFF"/>
                    </a:gs>
                    <a:gs pos="100000">
                      <a:srgbClr val="E7DABF"/>
                    </a:gs>
                  </a:gsLst>
                  <a:lin ang="5400000" scaled="0"/>
                </a:gradFill>
                <a:ln w="25400" cap="flat">
                  <a:solidFill>
                    <a:srgbClr val="000000"/>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119" name="ధశ.2"/>
                <p:cNvSpPr txBox="1"/>
                <p:nvPr/>
              </p:nvSpPr>
              <p:spPr>
                <a:xfrm>
                  <a:off x="705114" y="130452"/>
                  <a:ext cx="1159636" cy="564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000000"/>
                      </a:solidFill>
                    </a:defRPr>
                  </a:lvl1pPr>
                </a:lstStyle>
                <a:p>
                  <a:pPr>
                    <a:defRPr>
                      <a:effectLst/>
                    </a:defRPr>
                  </a:pPr>
                  <a:r>
                    <a:t>ధశ.2</a:t>
                  </a:r>
                </a:p>
              </p:txBody>
            </p:sp>
          </p:grpSp>
          <p:grpSp>
            <p:nvGrpSpPr>
              <p:cNvPr id="123" name="Group"/>
              <p:cNvGrpSpPr/>
              <p:nvPr/>
            </p:nvGrpSpPr>
            <p:grpSpPr>
              <a:xfrm>
                <a:off x="0" y="2021941"/>
                <a:ext cx="2267075" cy="825499"/>
                <a:chOff x="0" y="0"/>
                <a:chExt cx="2267074" cy="825497"/>
              </a:xfrm>
            </p:grpSpPr>
            <p:sp>
              <p:nvSpPr>
                <p:cNvPr id="121" name="Rectangle"/>
                <p:cNvSpPr/>
                <p:nvPr/>
              </p:nvSpPr>
              <p:spPr>
                <a:xfrm>
                  <a:off x="0" y="0"/>
                  <a:ext cx="2267075" cy="825498"/>
                </a:xfrm>
                <a:prstGeom prst="rect">
                  <a:avLst/>
                </a:prstGeom>
                <a:gradFill flip="none" rotWithShape="1">
                  <a:gsLst>
                    <a:gs pos="0">
                      <a:srgbClr val="A4CDFF"/>
                    </a:gs>
                    <a:gs pos="100000">
                      <a:srgbClr val="E7DABF"/>
                    </a:gs>
                  </a:gsLst>
                  <a:lin ang="5400000" scaled="0"/>
                </a:gradFill>
                <a:ln w="25400" cap="flat">
                  <a:solidFill>
                    <a:srgbClr val="000000"/>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122" name="ధశ.1"/>
                <p:cNvSpPr txBox="1"/>
                <p:nvPr/>
              </p:nvSpPr>
              <p:spPr>
                <a:xfrm>
                  <a:off x="705114" y="130452"/>
                  <a:ext cx="1159636" cy="564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000000"/>
                      </a:solidFill>
                    </a:defRPr>
                  </a:lvl1pPr>
                </a:lstStyle>
                <a:p>
                  <a:pPr>
                    <a:defRPr>
                      <a:effectLst/>
                    </a:defRPr>
                  </a:pPr>
                  <a:r>
                    <a:t>ధశ.1</a:t>
                  </a:r>
                </a:p>
              </p:txBody>
            </p:sp>
          </p:grpSp>
        </p:grpSp>
        <p:sp>
          <p:nvSpPr>
            <p:cNvPr id="125" name="The analogy of physical growth alerts us to the developmental needs at each stage of spiritual growth."/>
            <p:cNvSpPr txBox="1"/>
            <p:nvPr/>
          </p:nvSpPr>
          <p:spPr>
            <a:xfrm>
              <a:off x="2454569" y="276910"/>
              <a:ext cx="3658286" cy="2293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2400">
                  <a:solidFill>
                    <a:srgbClr val="000000"/>
                  </a:solidFill>
                  <a:latin typeface="Helvetica Condensed Medium"/>
                  <a:ea typeface="Helvetica Condensed Medium"/>
                  <a:cs typeface="Helvetica Condensed Medium"/>
                  <a:sym typeface="Helvetica Condensed Medium"/>
                </a:defRPr>
              </a:lvl1pPr>
            </a:lstStyle>
            <a:p>
              <a:pPr>
                <a:defRPr>
                  <a:effectLst/>
                </a:defRPr>
              </a:pPr>
              <a:r>
                <a:t>విభజన ప్రతి దశలో విరామాన్ని కలిగి ఉంటుంది, ఆ సమయంలో ఏమి జరుగుతుందో విచారించగలుగుతుంది</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7"/>
                                        </p:tgtEl>
                                        <p:attrNameLst>
                                          <p:attrName>style.visibility</p:attrName>
                                        </p:attrNameLst>
                                      </p:cBhvr>
                                      <p:to>
                                        <p:strVal val="visible"/>
                                      </p:to>
                                    </p:set>
                                    <p:anim calcmode="lin" valueType="num">
                                      <p:cBhvr>
                                        <p:cTn id="7" dur="1000" fill="hold"/>
                                        <p:tgtEl>
                                          <p:spTgt spid="107"/>
                                        </p:tgtEl>
                                        <p:attrNameLst>
                                          <p:attrName>ppt_x</p:attrName>
                                        </p:attrNameLst>
                                      </p:cBhvr>
                                      <p:tavLst>
                                        <p:tav tm="0">
                                          <p:val>
                                            <p:strVal val="#ppt_x"/>
                                          </p:val>
                                        </p:tav>
                                        <p:tav tm="100000">
                                          <p:val>
                                            <p:strVal val="#ppt_x"/>
                                          </p:val>
                                        </p:tav>
                                      </p:tavLst>
                                    </p:anim>
                                    <p:anim calcmode="lin" valueType="num">
                                      <p:cBhvr>
                                        <p:cTn id="8" dur="10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5" presetID="3" grpId="2" fill="hold">
                                  <p:stCondLst>
                                    <p:cond delay="0"/>
                                  </p:stCondLst>
                                  <p:iterate type="el" backwards="0">
                                    <p:tmAbs val="0"/>
                                  </p:iterate>
                                  <p:childTnLst>
                                    <p:set>
                                      <p:cBhvr>
                                        <p:cTn id="12" fill="hold"/>
                                        <p:tgtEl>
                                          <p:spTgt spid="114"/>
                                        </p:tgtEl>
                                        <p:attrNameLst>
                                          <p:attrName>style.visibility</p:attrName>
                                        </p:attrNameLst>
                                      </p:cBhvr>
                                      <p:to>
                                        <p:strVal val="visible"/>
                                      </p:to>
                                    </p:set>
                                    <p:animEffect filter="blinds(vertical)" transition="in">
                                      <p:cBhvr>
                                        <p:cTn id="13" dur="2500"/>
                                        <p:tgtEl>
                                          <p:spTgt spid="114"/>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111"/>
                                        </p:tgtEl>
                                        <p:attrNameLst>
                                          <p:attrName>style.visibility</p:attrName>
                                        </p:attrNameLst>
                                      </p:cBhvr>
                                      <p:to>
                                        <p:strVal val="visible"/>
                                      </p:to>
                                    </p:set>
                                    <p:anim calcmode="lin" valueType="num">
                                      <p:cBhvr>
                                        <p:cTn id="18" dur="1000" fill="hold"/>
                                        <p:tgtEl>
                                          <p:spTgt spid="111"/>
                                        </p:tgtEl>
                                        <p:attrNameLst>
                                          <p:attrName>ppt_x</p:attrName>
                                        </p:attrNameLst>
                                      </p:cBhvr>
                                      <p:tavLst>
                                        <p:tav tm="0">
                                          <p:val>
                                            <p:strVal val="#ppt_x"/>
                                          </p:val>
                                        </p:tav>
                                        <p:tav tm="100000">
                                          <p:val>
                                            <p:strVal val="#ppt_x"/>
                                          </p:val>
                                        </p:tav>
                                      </p:tavLst>
                                    </p:anim>
                                    <p:anim calcmode="lin" valueType="num">
                                      <p:cBhvr>
                                        <p:cTn id="19" dur="10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5" presetID="3" grpId="4" fill="hold">
                                  <p:stCondLst>
                                    <p:cond delay="0"/>
                                  </p:stCondLst>
                                  <p:iterate type="el" backwards="0">
                                    <p:tmAbs val="0"/>
                                  </p:iterate>
                                  <p:childTnLst>
                                    <p:set>
                                      <p:cBhvr>
                                        <p:cTn id="23" fill="hold"/>
                                        <p:tgtEl>
                                          <p:spTgt spid="126"/>
                                        </p:tgtEl>
                                        <p:attrNameLst>
                                          <p:attrName>style.visibility</p:attrName>
                                        </p:attrNameLst>
                                      </p:cBhvr>
                                      <p:to>
                                        <p:strVal val="visible"/>
                                      </p:to>
                                    </p:set>
                                    <p:animEffect filter="blinds(vertical)" transition="in">
                                      <p:cBhvr>
                                        <p:cTn id="24" dur="1000"/>
                                        <p:tgtEl>
                                          <p:spTgt spid="126"/>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5" fill="hold">
                                  <p:stCondLst>
                                    <p:cond delay="0"/>
                                  </p:stCondLst>
                                  <p:iterate type="el" backwards="0">
                                    <p:tmAbs val="0"/>
                                  </p:iterate>
                                  <p:childTnLst>
                                    <p:set>
                                      <p:cBhvr>
                                        <p:cTn id="28" fill="hold"/>
                                        <p:tgtEl>
                                          <p:spTgt spid="108"/>
                                        </p:tgtEl>
                                        <p:attrNameLst>
                                          <p:attrName>style.visibility</p:attrName>
                                        </p:attrNameLst>
                                      </p:cBhvr>
                                      <p:to>
                                        <p:strVal val="visible"/>
                                      </p:to>
                                    </p:set>
                                    <p:animEffect filter="fade" transition="in">
                                      <p:cBhvr>
                                        <p:cTn id="29" dur="1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4"/>
      <p:bldP build="whole" bldLvl="1" animBg="1" rev="0" advAuto="0" spid="108" grpId="5"/>
      <p:bldP build="whole" bldLvl="1" animBg="1" rev="0" advAuto="0" spid="111" grpId="3"/>
      <p:bldP build="whole" bldLvl="1" animBg="1" rev="0" advAuto="0" spid="107" grpId="1"/>
      <p:bldP build="whole" bldLvl="1" animBg="1" rev="0" advAuto="0" spid="114"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God’s special work in us"/>
          <p:cNvSpPr txBox="1"/>
          <p:nvPr/>
        </p:nvSpPr>
        <p:spPr>
          <a:xfrm>
            <a:off x="248811" y="1327890"/>
            <a:ext cx="8062317" cy="9664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solidFill>
                  <a:srgbClr val="000000"/>
                </a:solidFill>
                <a:latin typeface="Times New Roman"/>
                <a:ea typeface="Times New Roman"/>
                <a:cs typeface="Times New Roman"/>
                <a:sym typeface="Times New Roman"/>
              </a:defRPr>
            </a:lvl1pPr>
          </a:lstStyle>
          <a:p>
            <a:pPr>
              <a:defRPr>
                <a:effectLst/>
              </a:defRPr>
            </a:pPr>
            <a:r>
              <a:t>మనలో దేవుని ప్రత్యేక కార్యము </a:t>
            </a:r>
          </a:p>
        </p:txBody>
      </p:sp>
      <p:sp>
        <p:nvSpPr>
          <p:cNvPr id="129" name="The spiritual life force is the Holy Spirit…"/>
          <p:cNvSpPr txBox="1"/>
          <p:nvPr/>
        </p:nvSpPr>
        <p:spPr>
          <a:xfrm>
            <a:off x="338854" y="2682789"/>
            <a:ext cx="7135574" cy="6677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defRPr>
            </a:pPr>
            <a:r>
              <a:t>ఆధ్యాత్మిక జీవశక్తి పరిశుద్ధాత్మ</a:t>
            </a:r>
          </a:p>
          <a:p>
            <a:pPr marL="274320" indent="-27432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defRPr>
            </a:pPr>
            <a:r>
              <a:t>అతను ఒక శక్తి, కానీ వ్యక్తిగత</a:t>
            </a:r>
          </a:p>
          <a:p>
            <a:pPr marL="274320" indent="-27432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defRPr>
            </a:pPr>
            <a:r>
              <a:t>అతని ఉనికి మరియు ఉద్దేశ్యం గురించి మనం స్పృహతో తెలుసుకున్నప్పుడు, మనం ఆయనతో పాటు వెళ్ళవచ్చు.</a:t>
            </a:r>
          </a:p>
          <a:p>
            <a:pPr marL="274320" indent="-27432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defRPr>
            </a:pPr>
            <a:r>
              <a:t>ఏదో గొప్పది (1 కొరి 13)</a:t>
            </a:r>
          </a:p>
        </p:txBody>
      </p:sp>
      <p:sp>
        <p:nvSpPr>
          <p:cNvPr id="130" name="“But earnestly desire the greater gifts. And I show you a still more excellent way”  (1 Cor 12:31)."/>
          <p:cNvSpPr/>
          <p:nvPr/>
        </p:nvSpPr>
        <p:spPr>
          <a:xfrm>
            <a:off x="7672795" y="2127700"/>
            <a:ext cx="5221530" cy="7355841"/>
          </a:xfrm>
          <a:prstGeom prst="rect">
            <a:avLst/>
          </a:prstGeom>
          <a:blipFill>
            <a:blip r:embed="rId2"/>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0" sz="4800"/>
            </a:lvl1pPr>
          </a:lstStyle>
          <a:p>
            <a:pPr>
              <a:defRPr>
                <a:effectLst/>
              </a:defRPr>
            </a:pPr>
            <a:r>
              <a:t>“అయితే గొప్ప బహుమతులను హృదయపూర్వకంగా కోరుకోండి. ఇంకా శ్రేష్ఠమైన మార్గాన్ని నేను మీకు చూపిస్తాను” (1 కొరింథీ 12:31).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anim calcmode="lin" valueType="num">
                                      <p:cBhvr>
                                        <p:cTn id="7" dur="2500" fill="hold"/>
                                        <p:tgtEl>
                                          <p:spTgt spid="129">
                                            <p:bg/>
                                          </p:spTgt>
                                        </p:tgtEl>
                                        <p:attrNameLst>
                                          <p:attrName>ppt_x</p:attrName>
                                        </p:attrNameLst>
                                      </p:cBhvr>
                                      <p:tavLst>
                                        <p:tav tm="0">
                                          <p:val>
                                            <p:strVal val="#ppt_x"/>
                                          </p:val>
                                        </p:tav>
                                        <p:tav tm="100000">
                                          <p:val>
                                            <p:strVal val="#ppt_x"/>
                                          </p:val>
                                        </p:tav>
                                      </p:tavLst>
                                    </p:anim>
                                    <p:anim calcmode="lin" valueType="num">
                                      <p:cBhvr>
                                        <p:cTn id="8" dur="2500" fill="hold"/>
                                        <p:tgtEl>
                                          <p:spTgt spid="12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29">
                                            <p:txEl>
                                              <p:pRg st="0" end="0"/>
                                            </p:txEl>
                                          </p:spTgt>
                                        </p:tgtEl>
                                        <p:attrNameLst>
                                          <p:attrName>style.visibility</p:attrName>
                                        </p:attrNameLst>
                                      </p:cBhvr>
                                      <p:to>
                                        <p:strVal val="visible"/>
                                      </p:to>
                                    </p:set>
                                    <p:anim calcmode="lin" valueType="num">
                                      <p:cBhvr>
                                        <p:cTn id="11" dur="2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2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29">
                                            <p:txEl>
                                              <p:pRg st="1" end="1"/>
                                            </p:txEl>
                                          </p:spTgt>
                                        </p:tgtEl>
                                        <p:attrNameLst>
                                          <p:attrName>style.visibility</p:attrName>
                                        </p:attrNameLst>
                                      </p:cBhvr>
                                      <p:to>
                                        <p:strVal val="visible"/>
                                      </p:to>
                                    </p:set>
                                    <p:anim calcmode="lin" valueType="num">
                                      <p:cBhvr>
                                        <p:cTn id="16" dur="2500" fill="hold"/>
                                        <p:tgtEl>
                                          <p:spTgt spid="129">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29">
                                            <p:txEl>
                                              <p:pRg st="2" end="2"/>
                                            </p:txEl>
                                          </p:spTgt>
                                        </p:tgtEl>
                                        <p:attrNameLst>
                                          <p:attrName>style.visibility</p:attrName>
                                        </p:attrNameLst>
                                      </p:cBhvr>
                                      <p:to>
                                        <p:strVal val="visible"/>
                                      </p:to>
                                    </p:set>
                                    <p:anim calcmode="lin" valueType="num">
                                      <p:cBhvr>
                                        <p:cTn id="22" dur="2500" fill="hold"/>
                                        <p:tgtEl>
                                          <p:spTgt spid="129">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1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1" fill="hold">
                                  <p:stCondLst>
                                    <p:cond delay="0"/>
                                  </p:stCondLst>
                                  <p:iterate type="el" backwards="0">
                                    <p:tmAbs val="0"/>
                                  </p:iterate>
                                  <p:childTnLst>
                                    <p:set>
                                      <p:cBhvr>
                                        <p:cTn id="27" fill="hold"/>
                                        <p:tgtEl>
                                          <p:spTgt spid="129">
                                            <p:txEl>
                                              <p:pRg st="3" end="3"/>
                                            </p:txEl>
                                          </p:spTgt>
                                        </p:tgtEl>
                                        <p:attrNameLst>
                                          <p:attrName>style.visibility</p:attrName>
                                        </p:attrNameLst>
                                      </p:cBhvr>
                                      <p:to>
                                        <p:strVal val="visible"/>
                                      </p:to>
                                    </p:set>
                                    <p:anim calcmode="lin" valueType="num">
                                      <p:cBhvr>
                                        <p:cTn id="28" dur="2500" fill="hold"/>
                                        <p:tgtEl>
                                          <p:spTgt spid="129">
                                            <p:txEl>
                                              <p:pRg st="3" end="3"/>
                                            </p:txEl>
                                          </p:spTgt>
                                        </p:tgtEl>
                                        <p:attrNameLst>
                                          <p:attrName>ppt_x</p:attrName>
                                        </p:attrNameLst>
                                      </p:cBhvr>
                                      <p:tavLst>
                                        <p:tav tm="0">
                                          <p:val>
                                            <p:strVal val="#ppt_x"/>
                                          </p:val>
                                        </p:tav>
                                        <p:tav tm="100000">
                                          <p:val>
                                            <p:strVal val="#ppt_x"/>
                                          </p:val>
                                        </p:tav>
                                      </p:tavLst>
                                    </p:anim>
                                    <p:anim calcmode="lin" valueType="num">
                                      <p:cBhvr>
                                        <p:cTn id="29" dur="2500" fill="hold"/>
                                        <p:tgtEl>
                                          <p:spTgt spid="129">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Class="entr" nodeType="afterEffect" presetSubtype="32" presetID="23" grpId="2" fill="hold">
                                  <p:stCondLst>
                                    <p:cond delay="0"/>
                                  </p:stCondLst>
                                  <p:iterate type="el" backwards="0">
                                    <p:tmAbs val="0"/>
                                  </p:iterate>
                                  <p:childTnLst>
                                    <p:set>
                                      <p:cBhvr>
                                        <p:cTn id="32" fill="hold"/>
                                        <p:tgtEl>
                                          <p:spTgt spid="130"/>
                                        </p:tgtEl>
                                        <p:attrNameLst>
                                          <p:attrName>style.visibility</p:attrName>
                                        </p:attrNameLst>
                                      </p:cBhvr>
                                      <p:to>
                                        <p:strVal val="visible"/>
                                      </p:to>
                                    </p:set>
                                    <p:anim calcmode="lin" valueType="num">
                                      <p:cBhvr>
                                        <p:cTn id="33" dur="1000" fill="hold"/>
                                        <p:tgtEl>
                                          <p:spTgt spid="130"/>
                                        </p:tgtEl>
                                        <p:attrNameLst>
                                          <p:attrName>ppt_w</p:attrName>
                                        </p:attrNameLst>
                                      </p:cBhvr>
                                      <p:tavLst>
                                        <p:tav tm="0">
                                          <p:val>
                                            <p:strVal val="4*#ppt_w"/>
                                          </p:val>
                                        </p:tav>
                                        <p:tav tm="100000">
                                          <p:val>
                                            <p:strVal val="#ppt_w"/>
                                          </p:val>
                                        </p:tav>
                                      </p:tavLst>
                                    </p:anim>
                                    <p:anim calcmode="lin" valueType="num">
                                      <p:cBhvr>
                                        <p:cTn id="34" dur="1000" fill="hold"/>
                                        <p:tgtEl>
                                          <p:spTgt spid="1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P build="whole" bldLvl="1" animBg="1" rev="0" advAuto="0" spid="130"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Focusing on the heart issues"/>
          <p:cNvSpPr txBox="1"/>
          <p:nvPr/>
        </p:nvSpPr>
        <p:spPr>
          <a:xfrm>
            <a:off x="178631" y="1252489"/>
            <a:ext cx="10466770" cy="1085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Times New Roman"/>
                <a:ea typeface="Times New Roman"/>
                <a:cs typeface="Times New Roman"/>
                <a:sym typeface="Times New Roman"/>
              </a:defRPr>
            </a:lvl1pPr>
          </a:lstStyle>
          <a:p>
            <a:pPr>
              <a:defRPr>
                <a:effectLst/>
              </a:defRPr>
            </a:pPr>
            <a:r>
              <a:t>గుండె సమస్యలపై దృష్టి సారిస్తుంది </a:t>
            </a:r>
          </a:p>
        </p:txBody>
      </p:sp>
      <p:sp>
        <p:nvSpPr>
          <p:cNvPr id="133" name="The Holy Spirit’s deeper drive to make us holy is this life’s greater purpose.…"/>
          <p:cNvSpPr txBox="1"/>
          <p:nvPr/>
        </p:nvSpPr>
        <p:spPr>
          <a:xfrm>
            <a:off x="167564" y="2696336"/>
            <a:ext cx="6502405" cy="6974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Times New Roman"/>
                <a:ea typeface="Times New Roman"/>
                <a:cs typeface="Times New Roman"/>
                <a:sym typeface="Times New Roman"/>
              </a:defRPr>
            </a:pPr>
            <a:r>
              <a:t>మనలను పవిత్రంగా మార్చడానికి పరిశుద్ధాత్మ యొక్క లోతైన ప్రేరేపణ ఈ జీవితం యొక్క గొప్ప ఉద్దేశ్యం.</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Times New Roman"/>
                <a:ea typeface="Times New Roman"/>
                <a:cs typeface="Times New Roman"/>
                <a:sym typeface="Times New Roman"/>
              </a:defRPr>
            </a:pPr>
            <a:r>
              <a:t>అందువలన,   జీవిత ప్రధానము</a:t>
            </a:r>
            <a:r>
              <a:rPr b="1" i="1"/>
              <a:t> </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Times New Roman"/>
                <a:ea typeface="Times New Roman"/>
                <a:cs typeface="Times New Roman"/>
                <a:sym typeface="Times New Roman"/>
              </a:defRPr>
            </a:pPr>
            <a:r>
              <a:t>మన ఆలోచనలు, ప్రవర్తన మరియు నిర్ణయాలలో మనం పవిత్రంగా ఉండాలని ఆయన కోరుకుంటాడు.</a:t>
            </a:r>
          </a:p>
        </p:txBody>
      </p:sp>
      <p:grpSp>
        <p:nvGrpSpPr>
          <p:cNvPr id="137" name="Group"/>
          <p:cNvGrpSpPr/>
          <p:nvPr/>
        </p:nvGrpSpPr>
        <p:grpSpPr>
          <a:xfrm>
            <a:off x="6656664" y="2492119"/>
            <a:ext cx="6378047" cy="7218204"/>
            <a:chOff x="0" y="0"/>
            <a:chExt cx="6378045" cy="7218202"/>
          </a:xfrm>
        </p:grpSpPr>
        <p:sp>
          <p:nvSpPr>
            <p:cNvPr id="134" name="Rectangle"/>
            <p:cNvSpPr/>
            <p:nvPr/>
          </p:nvSpPr>
          <p:spPr>
            <a:xfrm>
              <a:off x="12538" y="165070"/>
              <a:ext cx="6365508" cy="7053133"/>
            </a:xfrm>
            <a:prstGeom prst="rect">
              <a:avLst/>
            </a:prstGeom>
            <a:gradFill flip="none" rotWithShape="1">
              <a:gsLst>
                <a:gs pos="0">
                  <a:srgbClr val="FBFBFB"/>
                </a:gs>
                <a:gs pos="100000">
                  <a:srgbClr val="BE6F75"/>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2400">
                  <a:solidFill>
                    <a:srgbClr val="000000"/>
                  </a:solidFill>
                  <a:effectLst/>
                  <a:latin typeface="Helvetica Light"/>
                  <a:ea typeface="Helvetica Light"/>
                  <a:cs typeface="Helvetica Light"/>
                  <a:sym typeface="Helvetica Light"/>
                </a:defRPr>
              </a:pPr>
            </a:p>
          </p:txBody>
        </p:sp>
        <p:sp>
          <p:nvSpPr>
            <p:cNvPr id="135" name="The Holy Spirit’s Ways…"/>
            <p:cNvSpPr txBox="1"/>
            <p:nvPr/>
          </p:nvSpPr>
          <p:spPr>
            <a:xfrm>
              <a:off x="0" y="908160"/>
              <a:ext cx="5968764" cy="6115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22860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latin typeface="Times New Roman"/>
                  <a:ea typeface="Times New Roman"/>
                  <a:cs typeface="Times New Roman"/>
                  <a:sym typeface="Times New Roman"/>
                </a:defRPr>
              </a:lvl1pPr>
            </a:lstStyle>
            <a:p>
              <a:pPr>
                <a:defRPr>
                  <a:effectLst/>
                </a:defRPr>
              </a:pPr>
              <a:r>
                <a:t>“అయితే ఆయన, సత్యం యొక్క ఆత్మ వచ్చినప్పుడు, ఆయన మిమ్మల్ని అన్ని సత్యంలోకి నడిపిస్తాడు; ఎందుకంటే అతను తన స్వంత చొరవతో మాట్లాడడు, కానీ అతను ఏది విన్నా, అతను మాట్లాడతాడు; మరియు అతను వెల్లడి చేస్తాడు నీకు రాబోయేది ఏమిటి” (యోహాను 16:13).</a:t>
              </a:r>
            </a:p>
          </p:txBody>
        </p:sp>
        <p:sp>
          <p:nvSpPr>
            <p:cNvPr id="136" name="పవిత్ర ఆత్మ యొక్క మార్గాలు"/>
            <p:cNvSpPr txBox="1"/>
            <p:nvPr/>
          </p:nvSpPr>
          <p:spPr>
            <a:xfrm>
              <a:off x="204606" y="0"/>
              <a:ext cx="5559553" cy="754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indent="22860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00000"/>
                  </a:solidFill>
                  <a:latin typeface="Times New Roman"/>
                  <a:ea typeface="Times New Roman"/>
                  <a:cs typeface="Times New Roman"/>
                  <a:sym typeface="Times New Roman"/>
                </a:defRPr>
              </a:lvl1pPr>
            </a:lstStyle>
            <a:p>
              <a:pPr>
                <a:defRPr>
                  <a:effectLst/>
                </a:defRPr>
              </a:pPr>
              <a:r>
                <a:t>పవిత్ర ఆత్మ యొక్క మార్గాలు</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anim calcmode="lin" valueType="num">
                                      <p:cBhvr>
                                        <p:cTn id="7" dur="2500" fill="hold"/>
                                        <p:tgtEl>
                                          <p:spTgt spid="133">
                                            <p:bg/>
                                          </p:spTgt>
                                        </p:tgtEl>
                                        <p:attrNameLst>
                                          <p:attrName>ppt_x</p:attrName>
                                        </p:attrNameLst>
                                      </p:cBhvr>
                                      <p:tavLst>
                                        <p:tav tm="0">
                                          <p:val>
                                            <p:strVal val="#ppt_x"/>
                                          </p:val>
                                        </p:tav>
                                        <p:tav tm="100000">
                                          <p:val>
                                            <p:strVal val="#ppt_x"/>
                                          </p:val>
                                        </p:tav>
                                      </p:tavLst>
                                    </p:anim>
                                    <p:anim calcmode="lin" valueType="num">
                                      <p:cBhvr>
                                        <p:cTn id="8" dur="2500" fill="hold"/>
                                        <p:tgtEl>
                                          <p:spTgt spid="133">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33">
                                            <p:txEl>
                                              <p:pRg st="0" end="0"/>
                                            </p:txEl>
                                          </p:spTgt>
                                        </p:tgtEl>
                                        <p:attrNameLst>
                                          <p:attrName>style.visibility</p:attrName>
                                        </p:attrNameLst>
                                      </p:cBhvr>
                                      <p:to>
                                        <p:strVal val="visible"/>
                                      </p:to>
                                    </p:set>
                                    <p:anim calcmode="lin" valueType="num">
                                      <p:cBhvr>
                                        <p:cTn id="11" dur="2500" fill="hold"/>
                                        <p:tgtEl>
                                          <p:spTgt spid="133">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33">
                                            <p:txEl>
                                              <p:pRg st="1" end="1"/>
                                            </p:txEl>
                                          </p:spTgt>
                                        </p:tgtEl>
                                        <p:attrNameLst>
                                          <p:attrName>style.visibility</p:attrName>
                                        </p:attrNameLst>
                                      </p:cBhvr>
                                      <p:to>
                                        <p:strVal val="visible"/>
                                      </p:to>
                                    </p:set>
                                    <p:anim calcmode="lin" valueType="num">
                                      <p:cBhvr>
                                        <p:cTn id="17" dur="2500" fill="hold"/>
                                        <p:tgtEl>
                                          <p:spTgt spid="133">
                                            <p:txEl>
                                              <p:pRg st="1" end="1"/>
                                            </p:txEl>
                                          </p:spTgt>
                                        </p:tgtEl>
                                        <p:attrNameLst>
                                          <p:attrName>ppt_x</p:attrName>
                                        </p:attrNameLst>
                                      </p:cBhvr>
                                      <p:tavLst>
                                        <p:tav tm="0">
                                          <p:val>
                                            <p:strVal val="#ppt_x"/>
                                          </p:val>
                                        </p:tav>
                                        <p:tav tm="100000">
                                          <p:val>
                                            <p:strVal val="#ppt_x"/>
                                          </p:val>
                                        </p:tav>
                                      </p:tavLst>
                                    </p:anim>
                                    <p:anim calcmode="lin" valueType="num">
                                      <p:cBhvr>
                                        <p:cTn id="18" dur="2500" fill="hold"/>
                                        <p:tgtEl>
                                          <p:spTgt spid="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133">
                                            <p:txEl>
                                              <p:pRg st="2" end="2"/>
                                            </p:txEl>
                                          </p:spTgt>
                                        </p:tgtEl>
                                        <p:attrNameLst>
                                          <p:attrName>style.visibility</p:attrName>
                                        </p:attrNameLst>
                                      </p:cBhvr>
                                      <p:to>
                                        <p:strVal val="visible"/>
                                      </p:to>
                                    </p:set>
                                    <p:anim calcmode="lin" valueType="num">
                                      <p:cBhvr>
                                        <p:cTn id="23" dur="2500" fill="hold"/>
                                        <p:tgtEl>
                                          <p:spTgt spid="133">
                                            <p:txEl>
                                              <p:pRg st="2" end="2"/>
                                            </p:txEl>
                                          </p:spTgt>
                                        </p:tgtEl>
                                        <p:attrNameLst>
                                          <p:attrName>ppt_x</p:attrName>
                                        </p:attrNameLst>
                                      </p:cBhvr>
                                      <p:tavLst>
                                        <p:tav tm="0">
                                          <p:val>
                                            <p:strVal val="#ppt_x"/>
                                          </p:val>
                                        </p:tav>
                                        <p:tav tm="100000">
                                          <p:val>
                                            <p:strVal val="#ppt_x"/>
                                          </p:val>
                                        </p:tav>
                                      </p:tavLst>
                                    </p:anim>
                                    <p:anim calcmode="lin" valueType="num">
                                      <p:cBhvr>
                                        <p:cTn id="24" dur="2500" fill="hold"/>
                                        <p:tgtEl>
                                          <p:spTgt spid="13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Understanding the Holy Spirit"/>
          <p:cNvSpPr txBox="1"/>
          <p:nvPr/>
        </p:nvSpPr>
        <p:spPr>
          <a:xfrm>
            <a:off x="164019" y="1318226"/>
            <a:ext cx="10253600"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పరిశుద్ధాత్మను అర్థం చేసుకోవడం </a:t>
            </a:r>
          </a:p>
        </p:txBody>
      </p:sp>
      <p:sp>
        <p:nvSpPr>
          <p:cNvPr id="140" name="Problem: Know about the Holy Spirit without being affected by Him…"/>
          <p:cNvSpPr txBox="1"/>
          <p:nvPr/>
        </p:nvSpPr>
        <p:spPr>
          <a:xfrm>
            <a:off x="190139" y="3140816"/>
            <a:ext cx="7107781" cy="6055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effectLst/>
                <a:latin typeface="Times New Roman"/>
                <a:ea typeface="Times New Roman"/>
                <a:cs typeface="Times New Roman"/>
                <a:sym typeface="Times New Roman"/>
              </a:defRPr>
            </a:pPr>
            <a:r>
              <a:t>సమస్య</a:t>
            </a:r>
            <a:r>
              <a:rPr b="0"/>
              <a:t>: పరిశుద్ధాత్మ ద్వారా ప్రభావితం కాకుండా అతని గురించి తెలుసుకోవడము</a:t>
            </a:r>
            <a:endParaRPr b="0"/>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latin typeface="Times New Roman"/>
                <a:ea typeface="Times New Roman"/>
                <a:cs typeface="Times New Roman"/>
                <a:sym typeface="Times New Roman"/>
              </a:defRPr>
            </a:pPr>
            <a:r>
              <a:t>మనకు తెలియకుండానే గాలి వీస్తుంది</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latin typeface="Times New Roman"/>
                <a:ea typeface="Times New Roman"/>
                <a:cs typeface="Times New Roman"/>
                <a:sym typeface="Times New Roman"/>
              </a:defRPr>
            </a:pPr>
            <a:r>
              <a:t>మనకు తెలియకుండానే ఆత్మ తరచుగా మనలను ప్రేరేపిస్తుంది</a:t>
            </a:r>
          </a:p>
        </p:txBody>
      </p:sp>
      <p:sp>
        <p:nvSpPr>
          <p:cNvPr id="141" name="Rectangle"/>
          <p:cNvSpPr/>
          <p:nvPr/>
        </p:nvSpPr>
        <p:spPr>
          <a:xfrm>
            <a:off x="8253146" y="2640436"/>
            <a:ext cx="4717503" cy="705612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sz="3700">
                <a:effectLst/>
                <a:latin typeface="Helvetica Light"/>
                <a:ea typeface="Helvetica Light"/>
                <a:cs typeface="Helvetica Light"/>
                <a:sym typeface="Helvetica Light"/>
              </a:defRPr>
            </a:pPr>
          </a:p>
        </p:txBody>
      </p:sp>
      <p:sp>
        <p:nvSpPr>
          <p:cNvPr id="142" name="పరిశుద్ధాత్మకు వ్యతిరేకంగా జీవించడం అవిధేయత.…"/>
          <p:cNvSpPr txBox="1"/>
          <p:nvPr/>
        </p:nvSpPr>
        <p:spPr>
          <a:xfrm>
            <a:off x="8528124" y="2712260"/>
            <a:ext cx="4167547" cy="6648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500">
                <a:effectLst/>
                <a:latin typeface="Helvetica Light"/>
                <a:ea typeface="Helvetica Light"/>
                <a:cs typeface="Helvetica Light"/>
                <a:sym typeface="Helvetica Light"/>
              </a:defRPr>
            </a:pPr>
            <a:r>
              <a:t>పరిశుద్ధాత్మకు వ్యతిరేకంగా జీవించడం అవిధేయత. </a:t>
            </a:r>
          </a:p>
          <a:p>
            <a:pPr>
              <a:defRPr b="0" sz="3500">
                <a:effectLst/>
                <a:latin typeface="Helvetica Light"/>
                <a:ea typeface="Helvetica Light"/>
                <a:cs typeface="Helvetica Light"/>
                <a:sym typeface="Helvetica Light"/>
              </a:defRPr>
            </a:pPr>
          </a:p>
          <a:p>
            <a:pPr>
              <a:defRPr b="0" sz="3500">
                <a:effectLst/>
                <a:latin typeface="Helvetica Light"/>
                <a:ea typeface="Helvetica Light"/>
                <a:cs typeface="Helvetica Light"/>
                <a:sym typeface="Helvetica Light"/>
              </a:defRPr>
            </a:pPr>
            <a:r>
              <a:t>సాల్ రాజు అవిధేయుడైన వ్యక్తికి విచారకరమైన ఉదాహరణ, తరచుగా తన పాఠాలను మరచిపోతాడు.</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40">
                                            <p:bg/>
                                          </p:spTgt>
                                        </p:tgtEl>
                                        <p:attrNameLst>
                                          <p:attrName>style.visibility</p:attrName>
                                        </p:attrNameLst>
                                      </p:cBhvr>
                                      <p:to>
                                        <p:strVal val="visible"/>
                                      </p:to>
                                    </p:set>
                                    <p:anim calcmode="lin" valueType="num">
                                      <p:cBhvr>
                                        <p:cTn id="7" dur="2500" fill="hold"/>
                                        <p:tgtEl>
                                          <p:spTgt spid="140">
                                            <p:bg/>
                                          </p:spTgt>
                                        </p:tgtEl>
                                        <p:attrNameLst>
                                          <p:attrName>ppt_x</p:attrName>
                                        </p:attrNameLst>
                                      </p:cBhvr>
                                      <p:tavLst>
                                        <p:tav tm="0">
                                          <p:val>
                                            <p:strVal val="#ppt_x"/>
                                          </p:val>
                                        </p:tav>
                                        <p:tav tm="100000">
                                          <p:val>
                                            <p:strVal val="#ppt_x"/>
                                          </p:val>
                                        </p:tav>
                                      </p:tavLst>
                                    </p:anim>
                                    <p:anim calcmode="lin" valueType="num">
                                      <p:cBhvr>
                                        <p:cTn id="8" dur="2500" fill="hold"/>
                                        <p:tgtEl>
                                          <p:spTgt spid="14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40">
                                            <p:txEl>
                                              <p:pRg st="0" end="0"/>
                                            </p:txEl>
                                          </p:spTgt>
                                        </p:tgtEl>
                                        <p:attrNameLst>
                                          <p:attrName>style.visibility</p:attrName>
                                        </p:attrNameLst>
                                      </p:cBhvr>
                                      <p:to>
                                        <p:strVal val="visible"/>
                                      </p:to>
                                    </p:set>
                                    <p:anim calcmode="lin" valueType="num">
                                      <p:cBhvr>
                                        <p:cTn id="11" dur="2500" fill="hold"/>
                                        <p:tgtEl>
                                          <p:spTgt spid="140">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4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40">
                                            <p:txEl>
                                              <p:pRg st="1" end="1"/>
                                            </p:txEl>
                                          </p:spTgt>
                                        </p:tgtEl>
                                        <p:attrNameLst>
                                          <p:attrName>style.visibility</p:attrName>
                                        </p:attrNameLst>
                                      </p:cBhvr>
                                      <p:to>
                                        <p:strVal val="visible"/>
                                      </p:to>
                                    </p:set>
                                    <p:anim calcmode="lin" valueType="num">
                                      <p:cBhvr>
                                        <p:cTn id="16" dur="2500" fill="hold"/>
                                        <p:tgtEl>
                                          <p:spTgt spid="140">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40">
                                            <p:txEl>
                                              <p:pRg st="2" end="2"/>
                                            </p:txEl>
                                          </p:spTgt>
                                        </p:tgtEl>
                                        <p:attrNameLst>
                                          <p:attrName>style.visibility</p:attrName>
                                        </p:attrNameLst>
                                      </p:cBhvr>
                                      <p:to>
                                        <p:strVal val="visible"/>
                                      </p:to>
                                    </p:set>
                                    <p:anim calcmode="lin" valueType="num">
                                      <p:cBhvr>
                                        <p:cTn id="22" dur="2500" fill="hold"/>
                                        <p:tgtEl>
                                          <p:spTgt spid="140">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1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wo general responses to God"/>
          <p:cNvSpPr txBox="1"/>
          <p:nvPr/>
        </p:nvSpPr>
        <p:spPr>
          <a:xfrm>
            <a:off x="177855" y="1197786"/>
            <a:ext cx="12369115"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దేవునికి రెండు సాధారణ ప్రతిస్పందనలు</a:t>
            </a:r>
          </a:p>
        </p:txBody>
      </p:sp>
      <p:grpSp>
        <p:nvGrpSpPr>
          <p:cNvPr id="154" name="Group"/>
          <p:cNvGrpSpPr/>
          <p:nvPr/>
        </p:nvGrpSpPr>
        <p:grpSpPr>
          <a:xfrm>
            <a:off x="158787" y="1885546"/>
            <a:ext cx="6558255" cy="6858322"/>
            <a:chOff x="0" y="0"/>
            <a:chExt cx="6558253" cy="6858321"/>
          </a:xfrm>
        </p:grpSpPr>
        <p:sp>
          <p:nvSpPr>
            <p:cNvPr id="145" name="యుద్ధం నుండి అజ్ఞానం మరియు కఠినమైన నెస్"/>
            <p:cNvSpPr txBox="1"/>
            <p:nvPr/>
          </p:nvSpPr>
          <p:spPr>
            <a:xfrm>
              <a:off x="0" y="0"/>
              <a:ext cx="6558254" cy="2216326"/>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pc="-84" sz="4200">
                  <a:solidFill>
                    <a:srgbClr val="535353"/>
                  </a:solidFill>
                </a:defRPr>
              </a:lvl1pPr>
            </a:lstStyle>
            <a:p>
              <a:pPr>
                <a:defRPr>
                  <a:effectLst/>
                </a:defRPr>
              </a:pPr>
              <a:r>
                <a:t>యుద్ధం నుండి అజ్ఞానం మరియు కఠినమైన నెస్</a:t>
              </a:r>
            </a:p>
          </p:txBody>
        </p:sp>
        <p:grpSp>
          <p:nvGrpSpPr>
            <p:cNvPr id="153" name="Group"/>
            <p:cNvGrpSpPr/>
            <p:nvPr/>
          </p:nvGrpSpPr>
          <p:grpSpPr>
            <a:xfrm>
              <a:off x="597503" y="1765014"/>
              <a:ext cx="4967975" cy="5093308"/>
              <a:chOff x="0" y="0"/>
              <a:chExt cx="4967974" cy="5093306"/>
            </a:xfrm>
          </p:grpSpPr>
          <p:sp>
            <p:nvSpPr>
              <p:cNvPr id="146" name="Circle"/>
              <p:cNvSpPr/>
              <p:nvPr/>
            </p:nvSpPr>
            <p:spPr>
              <a:xfrm>
                <a:off x="0" y="125331"/>
                <a:ext cx="4967975" cy="4967976"/>
              </a:xfrm>
              <a:prstGeom prst="ellipse">
                <a:avLst/>
              </a:prstGeom>
              <a:gradFill flip="none" rotWithShape="1">
                <a:gsLst>
                  <a:gs pos="0">
                    <a:srgbClr val="94C1C1"/>
                  </a:gs>
                  <a:gs pos="100000">
                    <a:srgbClr val="B15572"/>
                  </a:gs>
                </a:gsLst>
                <a:lin ang="5400000" scaled="0"/>
              </a:gradFill>
              <a:ln w="12700" cap="flat">
                <a:noFill/>
                <a:miter lim="400000"/>
              </a:ln>
              <a:effectLst>
                <a:outerShdw sx="100000" sy="100000" kx="0" ky="0" algn="b" rotWithShape="0" blurRad="177800" dist="76200" dir="3300000">
                  <a:srgbClr val="000000">
                    <a:alpha val="60000"/>
                  </a:srgbClr>
                </a:outerShdw>
              </a:effectLst>
            </p:spPr>
            <p:txBody>
              <a:bodyPr wrap="square" lIns="50800" tIns="50800" rIns="50800" bIns="50800" numCol="1" anchor="ctr">
                <a:noAutofit/>
              </a:bodyPr>
              <a:lstStyle/>
              <a:p>
                <a:pPr>
                  <a:defRPr b="0" sz="4000">
                    <a:effectLst>
                      <a:outerShdw sx="100000" sy="100000" kx="0" ky="0" algn="b" rotWithShape="0" blurRad="38100" dist="12700" dir="5400000">
                        <a:srgbClr val="000000">
                          <a:alpha val="50000"/>
                        </a:srgbClr>
                      </a:outerShdw>
                    </a:effectLst>
                  </a:defRPr>
                </a:pPr>
              </a:p>
            </p:txBody>
          </p:sp>
          <p:sp>
            <p:nvSpPr>
              <p:cNvPr id="147" name="Circle"/>
              <p:cNvSpPr/>
              <p:nvPr/>
            </p:nvSpPr>
            <p:spPr>
              <a:xfrm>
                <a:off x="590532" y="706491"/>
                <a:ext cx="3796283" cy="3796283"/>
              </a:xfrm>
              <a:prstGeom prst="ellipse">
                <a:avLst/>
              </a:prstGeom>
              <a:solidFill>
                <a:srgbClr val="000000"/>
              </a:solidFill>
              <a:ln w="12700" cap="flat">
                <a:noFill/>
                <a:miter lim="400000"/>
              </a:ln>
              <a:effectLst>
                <a:outerShdw sx="100000" sy="100000" kx="0" ky="0" algn="b" rotWithShape="0" blurRad="177800" dist="76200" dir="3300000">
                  <a:srgbClr val="000000">
                    <a:alpha val="60000"/>
                  </a:srgbClr>
                </a:outerShdw>
              </a:effectLst>
            </p:spPr>
            <p:txBody>
              <a:bodyPr wrap="square" lIns="50800" tIns="50800" rIns="50800" bIns="50800" numCol="1" anchor="ctr">
                <a:noAutofit/>
              </a:bodyPr>
              <a:lstStyle/>
              <a:p>
                <a:pPr>
                  <a:defRPr b="0" sz="4000">
                    <a:effectLst>
                      <a:outerShdw sx="100000" sy="100000" kx="0" ky="0" algn="b" rotWithShape="0" blurRad="38100" dist="12700" dir="5400000">
                        <a:srgbClr val="000000">
                          <a:alpha val="50000"/>
                        </a:srgbClr>
                      </a:outerShdw>
                    </a:effectLst>
                  </a:defRPr>
                </a:pPr>
              </a:p>
            </p:txBody>
          </p:sp>
          <p:sp>
            <p:nvSpPr>
              <p:cNvPr id="148" name="Circle"/>
              <p:cNvSpPr/>
              <p:nvPr/>
            </p:nvSpPr>
            <p:spPr>
              <a:xfrm>
                <a:off x="909233" y="1025191"/>
                <a:ext cx="3168256" cy="3168257"/>
              </a:xfrm>
              <a:prstGeom prst="ellipse">
                <a:avLst/>
              </a:prstGeom>
              <a:solidFill>
                <a:srgbClr val="8BBCE6"/>
              </a:solidFill>
              <a:ln w="25400" cap="flat">
                <a:solidFill>
                  <a:srgbClr val="000000"/>
                </a:solidFill>
                <a:prstDash val="solid"/>
                <a:miter lim="400000"/>
              </a:ln>
              <a:effectLst>
                <a:outerShdw sx="100000" sy="100000" kx="0" ky="0" algn="b" rotWithShape="0" blurRad="177800" dist="76200" dir="3300000">
                  <a:srgbClr val="000000">
                    <a:alpha val="60000"/>
                  </a:srgbClr>
                </a:outerShdw>
              </a:effectLst>
            </p:spPr>
            <p:txBody>
              <a:bodyPr wrap="square" lIns="50800" tIns="50800" rIns="50800" bIns="50800" numCol="1" anchor="ctr">
                <a:noAutofit/>
              </a:bodyPr>
              <a:lstStyle/>
              <a:p>
                <a:pPr>
                  <a:defRPr b="0" sz="4000">
                    <a:effectLst>
                      <a:outerShdw sx="100000" sy="100000" kx="0" ky="0" algn="b" rotWithShape="0" blurRad="38100" dist="12700" dir="5400000">
                        <a:srgbClr val="000000">
                          <a:alpha val="50000"/>
                        </a:srgbClr>
                      </a:outerShdw>
                    </a:effectLst>
                  </a:defRPr>
                </a:pPr>
              </a:p>
            </p:txBody>
          </p:sp>
          <p:pic>
            <p:nvPicPr>
              <p:cNvPr id="149" name="c20190_m.gif" descr="c20190_m.gif"/>
              <p:cNvPicPr>
                <a:picLocks noChangeAspect="1"/>
              </p:cNvPicPr>
              <p:nvPr/>
            </p:nvPicPr>
            <p:blipFill>
              <a:blip r:embed="rId2">
                <a:extLst/>
              </a:blip>
              <a:srcRect l="0" t="13" r="167" b="2"/>
              <a:stretch>
                <a:fillRect/>
              </a:stretch>
            </p:blipFill>
            <p:spPr>
              <a:xfrm>
                <a:off x="1040495" y="1025657"/>
                <a:ext cx="2890045" cy="285869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0951" y="0"/>
                    </a:moveTo>
                    <a:cubicBezTo>
                      <a:pt x="10667" y="0"/>
                      <a:pt x="10386" y="13"/>
                      <a:pt x="10325" y="45"/>
                    </a:cubicBezTo>
                    <a:cubicBezTo>
                      <a:pt x="10274" y="72"/>
                      <a:pt x="10062" y="140"/>
                      <a:pt x="9856" y="192"/>
                    </a:cubicBezTo>
                    <a:cubicBezTo>
                      <a:pt x="9095" y="385"/>
                      <a:pt x="8270" y="931"/>
                      <a:pt x="7807" y="1550"/>
                    </a:cubicBezTo>
                    <a:cubicBezTo>
                      <a:pt x="7495" y="1967"/>
                      <a:pt x="4195" y="7739"/>
                      <a:pt x="4256" y="7761"/>
                    </a:cubicBezTo>
                    <a:cubicBezTo>
                      <a:pt x="4281" y="7769"/>
                      <a:pt x="4709" y="8016"/>
                      <a:pt x="5209" y="8310"/>
                    </a:cubicBezTo>
                    <a:cubicBezTo>
                      <a:pt x="5708" y="8603"/>
                      <a:pt x="6134" y="8830"/>
                      <a:pt x="6155" y="8810"/>
                    </a:cubicBezTo>
                    <a:cubicBezTo>
                      <a:pt x="6175" y="8791"/>
                      <a:pt x="6928" y="7485"/>
                      <a:pt x="7828" y="5911"/>
                    </a:cubicBezTo>
                    <a:cubicBezTo>
                      <a:pt x="8889" y="4054"/>
                      <a:pt x="9543" y="2966"/>
                      <a:pt x="9687" y="2816"/>
                    </a:cubicBezTo>
                    <a:cubicBezTo>
                      <a:pt x="10039" y="2450"/>
                      <a:pt x="10409" y="2292"/>
                      <a:pt x="10924" y="2291"/>
                    </a:cubicBezTo>
                    <a:cubicBezTo>
                      <a:pt x="11447" y="2290"/>
                      <a:pt x="11846" y="2458"/>
                      <a:pt x="12185" y="2816"/>
                    </a:cubicBezTo>
                    <a:cubicBezTo>
                      <a:pt x="12496" y="3144"/>
                      <a:pt x="14177" y="6091"/>
                      <a:pt x="14104" y="6180"/>
                    </a:cubicBezTo>
                    <a:cubicBezTo>
                      <a:pt x="14074" y="6217"/>
                      <a:pt x="13747" y="6423"/>
                      <a:pt x="13380" y="6636"/>
                    </a:cubicBezTo>
                    <a:cubicBezTo>
                      <a:pt x="13013" y="6850"/>
                      <a:pt x="12713" y="7042"/>
                      <a:pt x="12713" y="7062"/>
                    </a:cubicBezTo>
                    <a:cubicBezTo>
                      <a:pt x="12713" y="7083"/>
                      <a:pt x="12794" y="7230"/>
                      <a:pt x="12891" y="7392"/>
                    </a:cubicBezTo>
                    <a:lnTo>
                      <a:pt x="13066" y="7689"/>
                    </a:lnTo>
                    <a:lnTo>
                      <a:pt x="13356" y="7674"/>
                    </a:lnTo>
                    <a:cubicBezTo>
                      <a:pt x="13517" y="7666"/>
                      <a:pt x="14202" y="7627"/>
                      <a:pt x="14878" y="7584"/>
                    </a:cubicBezTo>
                    <a:cubicBezTo>
                      <a:pt x="15554" y="7541"/>
                      <a:pt x="16122" y="7503"/>
                      <a:pt x="16141" y="7503"/>
                    </a:cubicBezTo>
                    <a:cubicBezTo>
                      <a:pt x="16161" y="7503"/>
                      <a:pt x="16578" y="6952"/>
                      <a:pt x="17070" y="6276"/>
                    </a:cubicBezTo>
                    <a:cubicBezTo>
                      <a:pt x="17562" y="5601"/>
                      <a:pt x="17985" y="5023"/>
                      <a:pt x="18007" y="4993"/>
                    </a:cubicBezTo>
                    <a:cubicBezTo>
                      <a:pt x="18029" y="4963"/>
                      <a:pt x="17963" y="4789"/>
                      <a:pt x="17862" y="4606"/>
                    </a:cubicBezTo>
                    <a:lnTo>
                      <a:pt x="17678" y="4273"/>
                    </a:lnTo>
                    <a:lnTo>
                      <a:pt x="16922" y="4702"/>
                    </a:lnTo>
                    <a:cubicBezTo>
                      <a:pt x="16319" y="5043"/>
                      <a:pt x="16153" y="5117"/>
                      <a:pt x="16103" y="5062"/>
                    </a:cubicBezTo>
                    <a:cubicBezTo>
                      <a:pt x="16068" y="5024"/>
                      <a:pt x="15623" y="4265"/>
                      <a:pt x="15115" y="3374"/>
                    </a:cubicBezTo>
                    <a:cubicBezTo>
                      <a:pt x="14608" y="2483"/>
                      <a:pt x="14074" y="1599"/>
                      <a:pt x="13929" y="1413"/>
                    </a:cubicBezTo>
                    <a:cubicBezTo>
                      <a:pt x="13506" y="871"/>
                      <a:pt x="12733" y="377"/>
                      <a:pt x="12019" y="189"/>
                    </a:cubicBezTo>
                    <a:cubicBezTo>
                      <a:pt x="11828" y="139"/>
                      <a:pt x="11631" y="76"/>
                      <a:pt x="11580" y="48"/>
                    </a:cubicBezTo>
                    <a:cubicBezTo>
                      <a:pt x="11520" y="16"/>
                      <a:pt x="11235" y="0"/>
                      <a:pt x="10951" y="0"/>
                    </a:cubicBezTo>
                    <a:close/>
                    <a:moveTo>
                      <a:pt x="17829" y="8061"/>
                    </a:moveTo>
                    <a:lnTo>
                      <a:pt x="16919" y="8591"/>
                    </a:lnTo>
                    <a:cubicBezTo>
                      <a:pt x="16418" y="8883"/>
                      <a:pt x="15988" y="9140"/>
                      <a:pt x="15963" y="9164"/>
                    </a:cubicBezTo>
                    <a:cubicBezTo>
                      <a:pt x="15939" y="9189"/>
                      <a:pt x="16664" y="10518"/>
                      <a:pt x="17574" y="12115"/>
                    </a:cubicBezTo>
                    <a:cubicBezTo>
                      <a:pt x="18484" y="13712"/>
                      <a:pt x="19264" y="15141"/>
                      <a:pt x="19309" y="15294"/>
                    </a:cubicBezTo>
                    <a:cubicBezTo>
                      <a:pt x="19413" y="15647"/>
                      <a:pt x="19413" y="15873"/>
                      <a:pt x="19306" y="16256"/>
                    </a:cubicBezTo>
                    <a:cubicBezTo>
                      <a:pt x="19154" y="16806"/>
                      <a:pt x="18623" y="17355"/>
                      <a:pt x="18111" y="17495"/>
                    </a:cubicBezTo>
                    <a:cubicBezTo>
                      <a:pt x="17985" y="17529"/>
                      <a:pt x="17195" y="17546"/>
                      <a:pt x="16044" y="17537"/>
                    </a:cubicBezTo>
                    <a:lnTo>
                      <a:pt x="14184" y="17522"/>
                    </a:lnTo>
                    <a:lnTo>
                      <a:pt x="14169" y="16673"/>
                    </a:lnTo>
                    <a:lnTo>
                      <a:pt x="14154" y="15821"/>
                    </a:lnTo>
                    <a:lnTo>
                      <a:pt x="13795" y="15821"/>
                    </a:lnTo>
                    <a:lnTo>
                      <a:pt x="13433" y="15821"/>
                    </a:lnTo>
                    <a:lnTo>
                      <a:pt x="12745" y="17219"/>
                    </a:lnTo>
                    <a:cubicBezTo>
                      <a:pt x="12256" y="18211"/>
                      <a:pt x="12066" y="18643"/>
                      <a:pt x="12093" y="18715"/>
                    </a:cubicBezTo>
                    <a:cubicBezTo>
                      <a:pt x="12114" y="18771"/>
                      <a:pt x="12400" y="19444"/>
                      <a:pt x="12728" y="20209"/>
                    </a:cubicBezTo>
                    <a:lnTo>
                      <a:pt x="13324" y="21600"/>
                    </a:lnTo>
                    <a:lnTo>
                      <a:pt x="14047" y="21600"/>
                    </a:lnTo>
                    <a:lnTo>
                      <a:pt x="14062" y="20694"/>
                    </a:lnTo>
                    <a:lnTo>
                      <a:pt x="14077" y="19792"/>
                    </a:lnTo>
                    <a:lnTo>
                      <a:pt x="16266" y="19762"/>
                    </a:lnTo>
                    <a:cubicBezTo>
                      <a:pt x="18031" y="19737"/>
                      <a:pt x="18509" y="19713"/>
                      <a:pt x="18731" y="19645"/>
                    </a:cubicBezTo>
                    <a:cubicBezTo>
                      <a:pt x="20068" y="19236"/>
                      <a:pt x="21147" y="18115"/>
                      <a:pt x="21448" y="16820"/>
                    </a:cubicBezTo>
                    <a:cubicBezTo>
                      <a:pt x="21496" y="16613"/>
                      <a:pt x="21557" y="16401"/>
                      <a:pt x="21584" y="16349"/>
                    </a:cubicBezTo>
                    <a:cubicBezTo>
                      <a:pt x="21590" y="16339"/>
                      <a:pt x="21594" y="15722"/>
                      <a:pt x="21599" y="15504"/>
                    </a:cubicBezTo>
                    <a:cubicBezTo>
                      <a:pt x="21593" y="15401"/>
                      <a:pt x="21589" y="15151"/>
                      <a:pt x="21581" y="15147"/>
                    </a:cubicBezTo>
                    <a:cubicBezTo>
                      <a:pt x="21552" y="15128"/>
                      <a:pt x="21528" y="15066"/>
                      <a:pt x="21528" y="15006"/>
                    </a:cubicBezTo>
                    <a:cubicBezTo>
                      <a:pt x="21528" y="14626"/>
                      <a:pt x="21186" y="13948"/>
                      <a:pt x="19541" y="11062"/>
                    </a:cubicBezTo>
                    <a:lnTo>
                      <a:pt x="17829" y="8061"/>
                    </a:lnTo>
                    <a:close/>
                    <a:moveTo>
                      <a:pt x="1195" y="9089"/>
                    </a:moveTo>
                    <a:cubicBezTo>
                      <a:pt x="1192" y="9094"/>
                      <a:pt x="1111" y="9239"/>
                      <a:pt x="1015" y="9413"/>
                    </a:cubicBezTo>
                    <a:cubicBezTo>
                      <a:pt x="871" y="9672"/>
                      <a:pt x="853" y="9739"/>
                      <a:pt x="914" y="9779"/>
                    </a:cubicBezTo>
                    <a:cubicBezTo>
                      <a:pt x="955" y="9806"/>
                      <a:pt x="1294" y="10013"/>
                      <a:pt x="1670" y="10238"/>
                    </a:cubicBezTo>
                    <a:lnTo>
                      <a:pt x="2355" y="10646"/>
                    </a:lnTo>
                    <a:lnTo>
                      <a:pt x="2210" y="10898"/>
                    </a:lnTo>
                    <a:cubicBezTo>
                      <a:pt x="679" y="13527"/>
                      <a:pt x="107" y="14644"/>
                      <a:pt x="107" y="15009"/>
                    </a:cubicBezTo>
                    <a:cubicBezTo>
                      <a:pt x="107" y="15066"/>
                      <a:pt x="83" y="15128"/>
                      <a:pt x="54" y="15147"/>
                    </a:cubicBezTo>
                    <a:cubicBezTo>
                      <a:pt x="20" y="15168"/>
                      <a:pt x="1" y="15437"/>
                      <a:pt x="0" y="15716"/>
                    </a:cubicBezTo>
                    <a:cubicBezTo>
                      <a:pt x="-1" y="15996"/>
                      <a:pt x="14" y="16285"/>
                      <a:pt x="48" y="16349"/>
                    </a:cubicBezTo>
                    <a:cubicBezTo>
                      <a:pt x="75" y="16401"/>
                      <a:pt x="138" y="16606"/>
                      <a:pt x="187" y="16805"/>
                    </a:cubicBezTo>
                    <a:cubicBezTo>
                      <a:pt x="543" y="18237"/>
                      <a:pt x="1701" y="19350"/>
                      <a:pt x="3180" y="19684"/>
                    </a:cubicBezTo>
                    <a:cubicBezTo>
                      <a:pt x="3429" y="19740"/>
                      <a:pt x="4284" y="19755"/>
                      <a:pt x="7012" y="19759"/>
                    </a:cubicBezTo>
                    <a:lnTo>
                      <a:pt x="10524" y="19765"/>
                    </a:lnTo>
                    <a:lnTo>
                      <a:pt x="10524" y="18658"/>
                    </a:lnTo>
                    <a:lnTo>
                      <a:pt x="10524" y="17555"/>
                    </a:lnTo>
                    <a:lnTo>
                      <a:pt x="7065" y="17537"/>
                    </a:lnTo>
                    <a:lnTo>
                      <a:pt x="3607" y="17522"/>
                    </a:lnTo>
                    <a:lnTo>
                      <a:pt x="3304" y="17375"/>
                    </a:lnTo>
                    <a:cubicBezTo>
                      <a:pt x="2948" y="17198"/>
                      <a:pt x="2547" y="16780"/>
                      <a:pt x="2394" y="16430"/>
                    </a:cubicBezTo>
                    <a:cubicBezTo>
                      <a:pt x="2234" y="16065"/>
                      <a:pt x="2209" y="15592"/>
                      <a:pt x="2331" y="15228"/>
                    </a:cubicBezTo>
                    <a:cubicBezTo>
                      <a:pt x="2440" y="14906"/>
                      <a:pt x="4148" y="11878"/>
                      <a:pt x="4221" y="11878"/>
                    </a:cubicBezTo>
                    <a:cubicBezTo>
                      <a:pt x="4245" y="11878"/>
                      <a:pt x="4557" y="12048"/>
                      <a:pt x="4909" y="12256"/>
                    </a:cubicBezTo>
                    <a:cubicBezTo>
                      <a:pt x="5261" y="12464"/>
                      <a:pt x="5584" y="12650"/>
                      <a:pt x="5627" y="12667"/>
                    </a:cubicBezTo>
                    <a:cubicBezTo>
                      <a:pt x="5680" y="12687"/>
                      <a:pt x="5757" y="12603"/>
                      <a:pt x="5870" y="12403"/>
                    </a:cubicBezTo>
                    <a:cubicBezTo>
                      <a:pt x="5961" y="12241"/>
                      <a:pt x="6036" y="12083"/>
                      <a:pt x="6036" y="12049"/>
                    </a:cubicBezTo>
                    <a:cubicBezTo>
                      <a:pt x="6036" y="11996"/>
                      <a:pt x="4498" y="9615"/>
                      <a:pt x="4378" y="9482"/>
                    </a:cubicBezTo>
                    <a:cubicBezTo>
                      <a:pt x="4344" y="9444"/>
                      <a:pt x="1219" y="9058"/>
                      <a:pt x="1195" y="9089"/>
                    </a:cubicBezTo>
                    <a:close/>
                  </a:path>
                </a:pathLst>
              </a:custGeom>
              <a:ln w="12700" cap="flat">
                <a:noFill/>
                <a:miter lim="400000"/>
              </a:ln>
              <a:effectLst/>
            </p:spPr>
          </p:pic>
          <p:sp>
            <p:nvSpPr>
              <p:cNvPr id="150" name="నమ్మినవాడు"/>
              <p:cNvSpPr txBox="1"/>
              <p:nvPr/>
            </p:nvSpPr>
            <p:spPr>
              <a:xfrm>
                <a:off x="887523" y="2043567"/>
                <a:ext cx="3588201" cy="1344646"/>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4200">
                    <a:latin typeface="Helvetica Condensed Medium"/>
                    <a:ea typeface="Helvetica Condensed Medium"/>
                    <a:cs typeface="Helvetica Condensed Medium"/>
                    <a:sym typeface="Helvetica Condensed Medium"/>
                  </a:defRPr>
                </a:lvl1pPr>
              </a:lstStyle>
              <a:p>
                <a:pPr>
                  <a:defRPr>
                    <a:effectLst/>
                  </a:defRPr>
                </a:pPr>
                <a:r>
                  <a:t>నమ్మినవాడు</a:t>
                </a:r>
              </a:p>
            </p:txBody>
          </p:sp>
          <p:sp>
            <p:nvSpPr>
              <p:cNvPr id="151" name="పవిత్ర"/>
              <p:cNvSpPr txBox="1"/>
              <p:nvPr/>
            </p:nvSpPr>
            <p:spPr>
              <a:xfrm>
                <a:off x="661611" y="0"/>
                <a:ext cx="3821331" cy="1260872"/>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6000">
                    <a:latin typeface="Helvetica Condensed Medium"/>
                    <a:ea typeface="Helvetica Condensed Medium"/>
                    <a:cs typeface="Helvetica Condensed Medium"/>
                    <a:sym typeface="Helvetica Condensed Medium"/>
                  </a:defRPr>
                </a:lvl1pPr>
              </a:lstStyle>
              <a:p>
                <a:pPr>
                  <a:defRPr>
                    <a:effectLst/>
                  </a:defRPr>
                </a:pPr>
                <a:r>
                  <a:t>పవిత్ర</a:t>
                </a:r>
              </a:p>
            </p:txBody>
          </p:sp>
          <p:sp>
            <p:nvSpPr>
              <p:cNvPr id="152" name="ఆత్మ"/>
              <p:cNvSpPr txBox="1"/>
              <p:nvPr/>
            </p:nvSpPr>
            <p:spPr>
              <a:xfrm>
                <a:off x="1150226" y="3714066"/>
                <a:ext cx="2667522" cy="1344646"/>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6000">
                    <a:latin typeface="Helvetica Condensed Medium"/>
                    <a:ea typeface="Helvetica Condensed Medium"/>
                    <a:cs typeface="Helvetica Condensed Medium"/>
                    <a:sym typeface="Helvetica Condensed Medium"/>
                  </a:defRPr>
                </a:lvl1pPr>
              </a:lstStyle>
              <a:p>
                <a:pPr>
                  <a:defRPr>
                    <a:effectLst/>
                  </a:defRPr>
                </a:pPr>
                <a:r>
                  <a:t>ఆత్మ</a:t>
                </a:r>
              </a:p>
            </p:txBody>
          </p:sp>
        </p:grpSp>
      </p:grpSp>
      <p:sp>
        <p:nvSpPr>
          <p:cNvPr id="155" name="రెండు నమూనాలు: విశ్వాసితో పరిశుద్ధాత్మ పరస్పర చర్య"/>
          <p:cNvSpPr txBox="1"/>
          <p:nvPr/>
        </p:nvSpPr>
        <p:spPr>
          <a:xfrm>
            <a:off x="47002" y="8453482"/>
            <a:ext cx="12910796" cy="1344646"/>
          </a:xfrm>
          <a:prstGeom prst="rect">
            <a:avLst/>
          </a:prstGeom>
          <a:ln w="12700">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46100">
              <a:defRPr spc="-90" sz="4500">
                <a:solidFill>
                  <a:srgbClr val="000000"/>
                </a:solidFill>
                <a:latin typeface="Helvetica Condensed Medium"/>
                <a:ea typeface="Helvetica Condensed Medium"/>
                <a:cs typeface="Helvetica Condensed Medium"/>
                <a:sym typeface="Helvetica Condensed Medium"/>
              </a:defRPr>
            </a:lvl1pPr>
          </a:lstStyle>
          <a:p>
            <a:pPr>
              <a:defRPr>
                <a:effectLst/>
              </a:defRPr>
            </a:pPr>
            <a:r>
              <a:t>రెండు నమూనాలు: విశ్వాసితో పరిశుద్ధాత్మ పరస్పర చర్య</a:t>
            </a:r>
          </a:p>
        </p:txBody>
      </p:sp>
      <p:grpSp>
        <p:nvGrpSpPr>
          <p:cNvPr id="164" name="Group"/>
          <p:cNvGrpSpPr/>
          <p:nvPr/>
        </p:nvGrpSpPr>
        <p:grpSpPr>
          <a:xfrm>
            <a:off x="6619933" y="2185473"/>
            <a:ext cx="5712932" cy="6567768"/>
            <a:chOff x="0" y="0"/>
            <a:chExt cx="5712931" cy="6567767"/>
          </a:xfrm>
        </p:grpSpPr>
        <p:sp>
          <p:nvSpPr>
            <p:cNvPr id="156" name="జ్ఞానం మరియు కోరిక మరియు పోలిక"/>
            <p:cNvSpPr txBox="1"/>
            <p:nvPr/>
          </p:nvSpPr>
          <p:spPr>
            <a:xfrm>
              <a:off x="0" y="0"/>
              <a:ext cx="5712932" cy="1616472"/>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pc="-84" sz="4200">
                  <a:solidFill>
                    <a:srgbClr val="535353"/>
                  </a:solidFill>
                </a:defRPr>
              </a:lvl1pPr>
            </a:lstStyle>
            <a:p>
              <a:pPr>
                <a:defRPr>
                  <a:effectLst/>
                </a:defRPr>
              </a:pPr>
              <a:r>
                <a:t>జ్ఞానం మరియు కోరిక మరియు పోలిక</a:t>
              </a:r>
            </a:p>
          </p:txBody>
        </p:sp>
        <p:grpSp>
          <p:nvGrpSpPr>
            <p:cNvPr id="163" name="Group"/>
            <p:cNvGrpSpPr/>
            <p:nvPr/>
          </p:nvGrpSpPr>
          <p:grpSpPr>
            <a:xfrm>
              <a:off x="201035" y="1465090"/>
              <a:ext cx="4967976" cy="5102678"/>
              <a:chOff x="0" y="0"/>
              <a:chExt cx="4967974" cy="5102677"/>
            </a:xfrm>
          </p:grpSpPr>
          <p:sp>
            <p:nvSpPr>
              <p:cNvPr id="157" name="Circle"/>
              <p:cNvSpPr/>
              <p:nvPr/>
            </p:nvSpPr>
            <p:spPr>
              <a:xfrm>
                <a:off x="0" y="134702"/>
                <a:ext cx="4967975" cy="4967976"/>
              </a:xfrm>
              <a:prstGeom prst="ellipse">
                <a:avLst/>
              </a:prstGeom>
              <a:gradFill flip="none" rotWithShape="1">
                <a:gsLst>
                  <a:gs pos="0">
                    <a:srgbClr val="94C1C1"/>
                  </a:gs>
                  <a:gs pos="100000">
                    <a:srgbClr val="B15572"/>
                  </a:gs>
                </a:gsLst>
                <a:lin ang="5400000" scaled="0"/>
              </a:gradFill>
              <a:ln w="12700" cap="flat">
                <a:noFill/>
                <a:miter lim="400000"/>
              </a:ln>
              <a:effectLst>
                <a:outerShdw sx="100000" sy="100000" kx="0" ky="0" algn="b" rotWithShape="0" blurRad="177800" dist="76200" dir="3300000">
                  <a:srgbClr val="000000">
                    <a:alpha val="60000"/>
                  </a:srgbClr>
                </a:outerShdw>
              </a:effectLst>
            </p:spPr>
            <p:txBody>
              <a:bodyPr wrap="square" lIns="50800" tIns="50800" rIns="50800" bIns="50800" numCol="1" anchor="ctr">
                <a:noAutofit/>
              </a:bodyPr>
              <a:lstStyle/>
              <a:p>
                <a:pPr>
                  <a:defRPr b="0" sz="4000">
                    <a:effectLst>
                      <a:outerShdw sx="100000" sy="100000" kx="0" ky="0" algn="b" rotWithShape="0" blurRad="38100" dist="12700" dir="5400000">
                        <a:srgbClr val="000000">
                          <a:alpha val="50000"/>
                        </a:srgbClr>
                      </a:outerShdw>
                    </a:effectLst>
                  </a:defRPr>
                </a:pPr>
              </a:p>
            </p:txBody>
          </p:sp>
          <p:sp>
            <p:nvSpPr>
              <p:cNvPr id="158" name="Circle"/>
              <p:cNvSpPr/>
              <p:nvPr/>
            </p:nvSpPr>
            <p:spPr>
              <a:xfrm>
                <a:off x="937353" y="978320"/>
                <a:ext cx="3168257" cy="3168257"/>
              </a:xfrm>
              <a:prstGeom prst="ellipse">
                <a:avLst/>
              </a:prstGeom>
              <a:solidFill>
                <a:srgbClr val="8BBCE6">
                  <a:alpha val="33000"/>
                </a:srgbClr>
              </a:solidFill>
              <a:ln w="12700" cap="flat">
                <a:noFill/>
                <a:miter lim="400000"/>
              </a:ln>
              <a:effectLst>
                <a:outerShdw sx="100000" sy="100000" kx="0" ky="0" algn="b" rotWithShape="0" blurRad="177800" dist="76200" dir="3300000">
                  <a:srgbClr val="000000">
                    <a:alpha val="60000"/>
                  </a:srgbClr>
                </a:outerShdw>
              </a:effectLst>
            </p:spPr>
            <p:txBody>
              <a:bodyPr wrap="square" lIns="50800" tIns="50800" rIns="50800" bIns="50800" numCol="1" anchor="ctr">
                <a:noAutofit/>
              </a:bodyPr>
              <a:lstStyle/>
              <a:p>
                <a:pPr>
                  <a:defRPr b="0" sz="4000">
                    <a:effectLst>
                      <a:outerShdw sx="100000" sy="100000" kx="0" ky="0" algn="b" rotWithShape="0" blurRad="38100" dist="12700" dir="5400000">
                        <a:srgbClr val="000000">
                          <a:alpha val="50000"/>
                        </a:srgbClr>
                      </a:outerShdw>
                    </a:effectLst>
                  </a:defRPr>
                </a:pPr>
              </a:p>
            </p:txBody>
          </p:sp>
          <p:pic>
            <p:nvPicPr>
              <p:cNvPr id="159" name="c20190_m.gif" descr="c20190_m.gif"/>
              <p:cNvPicPr>
                <a:picLocks noChangeAspect="1"/>
              </p:cNvPicPr>
              <p:nvPr/>
            </p:nvPicPr>
            <p:blipFill>
              <a:blip r:embed="rId2">
                <a:extLst/>
              </a:blip>
              <a:srcRect l="0" t="10" r="166" b="3"/>
              <a:stretch>
                <a:fillRect/>
              </a:stretch>
            </p:blipFill>
            <p:spPr>
              <a:xfrm>
                <a:off x="665053" y="594401"/>
                <a:ext cx="3809208" cy="376793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0950" y="0"/>
                    </a:moveTo>
                    <a:cubicBezTo>
                      <a:pt x="10666" y="0"/>
                      <a:pt x="10383" y="16"/>
                      <a:pt x="10323" y="48"/>
                    </a:cubicBezTo>
                    <a:cubicBezTo>
                      <a:pt x="10271" y="75"/>
                      <a:pt x="10062" y="139"/>
                      <a:pt x="9857" y="191"/>
                    </a:cubicBezTo>
                    <a:cubicBezTo>
                      <a:pt x="9095" y="384"/>
                      <a:pt x="8272" y="930"/>
                      <a:pt x="7809" y="1549"/>
                    </a:cubicBezTo>
                    <a:cubicBezTo>
                      <a:pt x="7497" y="1966"/>
                      <a:pt x="4197" y="7739"/>
                      <a:pt x="4258" y="7761"/>
                    </a:cubicBezTo>
                    <a:cubicBezTo>
                      <a:pt x="4282" y="7769"/>
                      <a:pt x="4708" y="8017"/>
                      <a:pt x="5207" y="8311"/>
                    </a:cubicBezTo>
                    <a:cubicBezTo>
                      <a:pt x="5707" y="8605"/>
                      <a:pt x="6132" y="8829"/>
                      <a:pt x="6153" y="8809"/>
                    </a:cubicBezTo>
                    <a:cubicBezTo>
                      <a:pt x="6173" y="8790"/>
                      <a:pt x="6927" y="7485"/>
                      <a:pt x="7827" y="5911"/>
                    </a:cubicBezTo>
                    <a:cubicBezTo>
                      <a:pt x="8888" y="4054"/>
                      <a:pt x="9541" y="2969"/>
                      <a:pt x="9686" y="2819"/>
                    </a:cubicBezTo>
                    <a:cubicBezTo>
                      <a:pt x="10037" y="2453"/>
                      <a:pt x="10408" y="2294"/>
                      <a:pt x="10923" y="2293"/>
                    </a:cubicBezTo>
                    <a:cubicBezTo>
                      <a:pt x="11446" y="2293"/>
                      <a:pt x="11847" y="2459"/>
                      <a:pt x="12186" y="2817"/>
                    </a:cubicBezTo>
                    <a:cubicBezTo>
                      <a:pt x="12497" y="3145"/>
                      <a:pt x="14176" y="6092"/>
                      <a:pt x="14103" y="6182"/>
                    </a:cubicBezTo>
                    <a:cubicBezTo>
                      <a:pt x="14073" y="6218"/>
                      <a:pt x="13748" y="6423"/>
                      <a:pt x="13381" y="6637"/>
                    </a:cubicBezTo>
                    <a:cubicBezTo>
                      <a:pt x="13014" y="6850"/>
                      <a:pt x="12715" y="7042"/>
                      <a:pt x="12715" y="7062"/>
                    </a:cubicBezTo>
                    <a:cubicBezTo>
                      <a:pt x="12715" y="7083"/>
                      <a:pt x="12794" y="7232"/>
                      <a:pt x="12890" y="7394"/>
                    </a:cubicBezTo>
                    <a:lnTo>
                      <a:pt x="13066" y="7688"/>
                    </a:lnTo>
                    <a:lnTo>
                      <a:pt x="13356" y="7676"/>
                    </a:lnTo>
                    <a:cubicBezTo>
                      <a:pt x="13517" y="7669"/>
                      <a:pt x="14201" y="7626"/>
                      <a:pt x="14877" y="7583"/>
                    </a:cubicBezTo>
                    <a:cubicBezTo>
                      <a:pt x="15553" y="7540"/>
                      <a:pt x="16123" y="7506"/>
                      <a:pt x="16142" y="7506"/>
                    </a:cubicBezTo>
                    <a:cubicBezTo>
                      <a:pt x="16161" y="7505"/>
                      <a:pt x="16579" y="6953"/>
                      <a:pt x="17071" y="6277"/>
                    </a:cubicBezTo>
                    <a:cubicBezTo>
                      <a:pt x="17563" y="5601"/>
                      <a:pt x="17983" y="5024"/>
                      <a:pt x="18005" y="4994"/>
                    </a:cubicBezTo>
                    <a:cubicBezTo>
                      <a:pt x="18028" y="4964"/>
                      <a:pt x="17963" y="4790"/>
                      <a:pt x="17861" y="4607"/>
                    </a:cubicBezTo>
                    <a:lnTo>
                      <a:pt x="17677" y="4273"/>
                    </a:lnTo>
                    <a:lnTo>
                      <a:pt x="16921" y="4700"/>
                    </a:lnTo>
                    <a:cubicBezTo>
                      <a:pt x="16318" y="5042"/>
                      <a:pt x="16154" y="5117"/>
                      <a:pt x="16104" y="5062"/>
                    </a:cubicBezTo>
                    <a:cubicBezTo>
                      <a:pt x="16069" y="5025"/>
                      <a:pt x="15623" y="4265"/>
                      <a:pt x="15116" y="3374"/>
                    </a:cubicBezTo>
                    <a:cubicBezTo>
                      <a:pt x="14608" y="2483"/>
                      <a:pt x="14075" y="1599"/>
                      <a:pt x="13930" y="1413"/>
                    </a:cubicBezTo>
                    <a:cubicBezTo>
                      <a:pt x="13507" y="871"/>
                      <a:pt x="12733" y="377"/>
                      <a:pt x="12019" y="189"/>
                    </a:cubicBezTo>
                    <a:cubicBezTo>
                      <a:pt x="11828" y="139"/>
                      <a:pt x="11629" y="75"/>
                      <a:pt x="11578" y="48"/>
                    </a:cubicBezTo>
                    <a:cubicBezTo>
                      <a:pt x="11518" y="16"/>
                      <a:pt x="11234" y="0"/>
                      <a:pt x="10950" y="0"/>
                    </a:cubicBezTo>
                    <a:close/>
                    <a:moveTo>
                      <a:pt x="17830" y="8061"/>
                    </a:moveTo>
                    <a:lnTo>
                      <a:pt x="16918" y="8591"/>
                    </a:lnTo>
                    <a:cubicBezTo>
                      <a:pt x="16417" y="8883"/>
                      <a:pt x="15988" y="9142"/>
                      <a:pt x="15964" y="9167"/>
                    </a:cubicBezTo>
                    <a:cubicBezTo>
                      <a:pt x="15940" y="9191"/>
                      <a:pt x="16663" y="10519"/>
                      <a:pt x="17573" y="12115"/>
                    </a:cubicBezTo>
                    <a:cubicBezTo>
                      <a:pt x="18483" y="13712"/>
                      <a:pt x="19266" y="15141"/>
                      <a:pt x="19310" y="15293"/>
                    </a:cubicBezTo>
                    <a:cubicBezTo>
                      <a:pt x="19414" y="15646"/>
                      <a:pt x="19412" y="15873"/>
                      <a:pt x="19306" y="16256"/>
                    </a:cubicBezTo>
                    <a:cubicBezTo>
                      <a:pt x="19153" y="16805"/>
                      <a:pt x="18621" y="17356"/>
                      <a:pt x="18109" y="17496"/>
                    </a:cubicBezTo>
                    <a:cubicBezTo>
                      <a:pt x="17983" y="17530"/>
                      <a:pt x="17197" y="17545"/>
                      <a:pt x="16045" y="17537"/>
                    </a:cubicBezTo>
                    <a:lnTo>
                      <a:pt x="14184" y="17523"/>
                    </a:lnTo>
                    <a:lnTo>
                      <a:pt x="14168" y="16672"/>
                    </a:lnTo>
                    <a:lnTo>
                      <a:pt x="14153" y="15821"/>
                    </a:lnTo>
                    <a:lnTo>
                      <a:pt x="13795" y="15821"/>
                    </a:lnTo>
                    <a:lnTo>
                      <a:pt x="13432" y="15821"/>
                    </a:lnTo>
                    <a:lnTo>
                      <a:pt x="12744" y="17218"/>
                    </a:lnTo>
                    <a:cubicBezTo>
                      <a:pt x="12255" y="18210"/>
                      <a:pt x="12067" y="18645"/>
                      <a:pt x="12094" y="18717"/>
                    </a:cubicBezTo>
                    <a:cubicBezTo>
                      <a:pt x="12114" y="18774"/>
                      <a:pt x="12400" y="19445"/>
                      <a:pt x="12728" y="20210"/>
                    </a:cubicBezTo>
                    <a:lnTo>
                      <a:pt x="13322" y="21600"/>
                    </a:lnTo>
                    <a:lnTo>
                      <a:pt x="14047" y="21600"/>
                    </a:lnTo>
                    <a:lnTo>
                      <a:pt x="14060" y="20697"/>
                    </a:lnTo>
                    <a:lnTo>
                      <a:pt x="14076" y="19791"/>
                    </a:lnTo>
                    <a:lnTo>
                      <a:pt x="16266" y="19762"/>
                    </a:lnTo>
                    <a:cubicBezTo>
                      <a:pt x="18031" y="19737"/>
                      <a:pt x="18510" y="19714"/>
                      <a:pt x="18732" y="19646"/>
                    </a:cubicBezTo>
                    <a:cubicBezTo>
                      <a:pt x="20069" y="19237"/>
                      <a:pt x="21148" y="18115"/>
                      <a:pt x="21448" y="16820"/>
                    </a:cubicBezTo>
                    <a:cubicBezTo>
                      <a:pt x="21496" y="16613"/>
                      <a:pt x="21558" y="16401"/>
                      <a:pt x="21585" y="16349"/>
                    </a:cubicBezTo>
                    <a:cubicBezTo>
                      <a:pt x="21591" y="16339"/>
                      <a:pt x="21594" y="15723"/>
                      <a:pt x="21599" y="15505"/>
                    </a:cubicBezTo>
                    <a:cubicBezTo>
                      <a:pt x="21593" y="15403"/>
                      <a:pt x="21588" y="15152"/>
                      <a:pt x="21581" y="15148"/>
                    </a:cubicBezTo>
                    <a:cubicBezTo>
                      <a:pt x="21552" y="15129"/>
                      <a:pt x="21529" y="15064"/>
                      <a:pt x="21529" y="15004"/>
                    </a:cubicBezTo>
                    <a:cubicBezTo>
                      <a:pt x="21529" y="14625"/>
                      <a:pt x="21188" y="13949"/>
                      <a:pt x="19542" y="11064"/>
                    </a:cubicBezTo>
                    <a:lnTo>
                      <a:pt x="17830" y="8061"/>
                    </a:lnTo>
                    <a:close/>
                    <a:moveTo>
                      <a:pt x="1195" y="9089"/>
                    </a:moveTo>
                    <a:cubicBezTo>
                      <a:pt x="1191" y="9094"/>
                      <a:pt x="1109" y="9241"/>
                      <a:pt x="1013" y="9415"/>
                    </a:cubicBezTo>
                    <a:cubicBezTo>
                      <a:pt x="870" y="9673"/>
                      <a:pt x="853" y="9738"/>
                      <a:pt x="914" y="9779"/>
                    </a:cubicBezTo>
                    <a:cubicBezTo>
                      <a:pt x="955" y="9806"/>
                      <a:pt x="1296" y="10013"/>
                      <a:pt x="1672" y="10238"/>
                    </a:cubicBezTo>
                    <a:lnTo>
                      <a:pt x="2356" y="10648"/>
                    </a:lnTo>
                    <a:lnTo>
                      <a:pt x="2208" y="10898"/>
                    </a:lnTo>
                    <a:cubicBezTo>
                      <a:pt x="677" y="13528"/>
                      <a:pt x="106" y="14647"/>
                      <a:pt x="106" y="15011"/>
                    </a:cubicBezTo>
                    <a:cubicBezTo>
                      <a:pt x="106" y="15068"/>
                      <a:pt x="84" y="15129"/>
                      <a:pt x="54" y="15148"/>
                    </a:cubicBezTo>
                    <a:cubicBezTo>
                      <a:pt x="21" y="15169"/>
                      <a:pt x="1" y="15437"/>
                      <a:pt x="0" y="15717"/>
                    </a:cubicBezTo>
                    <a:cubicBezTo>
                      <a:pt x="-1" y="15996"/>
                      <a:pt x="16" y="16285"/>
                      <a:pt x="50" y="16349"/>
                    </a:cubicBezTo>
                    <a:cubicBezTo>
                      <a:pt x="77" y="16401"/>
                      <a:pt x="137" y="16607"/>
                      <a:pt x="187" y="16806"/>
                    </a:cubicBezTo>
                    <a:cubicBezTo>
                      <a:pt x="543" y="18238"/>
                      <a:pt x="1699" y="19350"/>
                      <a:pt x="3178" y="19684"/>
                    </a:cubicBezTo>
                    <a:cubicBezTo>
                      <a:pt x="3427" y="19741"/>
                      <a:pt x="4284" y="19756"/>
                      <a:pt x="7012" y="19759"/>
                    </a:cubicBezTo>
                    <a:lnTo>
                      <a:pt x="10523" y="19764"/>
                    </a:lnTo>
                    <a:lnTo>
                      <a:pt x="10523" y="18658"/>
                    </a:lnTo>
                    <a:lnTo>
                      <a:pt x="10523" y="17553"/>
                    </a:lnTo>
                    <a:lnTo>
                      <a:pt x="7064" y="17539"/>
                    </a:lnTo>
                    <a:lnTo>
                      <a:pt x="3605" y="17523"/>
                    </a:lnTo>
                    <a:lnTo>
                      <a:pt x="3306" y="17375"/>
                    </a:lnTo>
                    <a:cubicBezTo>
                      <a:pt x="2949" y="17198"/>
                      <a:pt x="2548" y="16781"/>
                      <a:pt x="2395" y="16431"/>
                    </a:cubicBezTo>
                    <a:cubicBezTo>
                      <a:pt x="2235" y="16066"/>
                      <a:pt x="2209" y="15592"/>
                      <a:pt x="2332" y="15227"/>
                    </a:cubicBezTo>
                    <a:cubicBezTo>
                      <a:pt x="2440" y="14906"/>
                      <a:pt x="4149" y="11878"/>
                      <a:pt x="4222" y="11878"/>
                    </a:cubicBezTo>
                    <a:cubicBezTo>
                      <a:pt x="4246" y="11878"/>
                      <a:pt x="4556" y="12050"/>
                      <a:pt x="4908" y="12258"/>
                    </a:cubicBezTo>
                    <a:cubicBezTo>
                      <a:pt x="5261" y="12466"/>
                      <a:pt x="5583" y="12649"/>
                      <a:pt x="5626" y="12666"/>
                    </a:cubicBezTo>
                    <a:cubicBezTo>
                      <a:pt x="5679" y="12686"/>
                      <a:pt x="5756" y="12602"/>
                      <a:pt x="5869" y="12402"/>
                    </a:cubicBezTo>
                    <a:cubicBezTo>
                      <a:pt x="5960" y="12240"/>
                      <a:pt x="6036" y="12083"/>
                      <a:pt x="6036" y="12049"/>
                    </a:cubicBezTo>
                    <a:cubicBezTo>
                      <a:pt x="6036" y="11996"/>
                      <a:pt x="4499" y="9615"/>
                      <a:pt x="4379" y="9483"/>
                    </a:cubicBezTo>
                    <a:cubicBezTo>
                      <a:pt x="4345" y="9445"/>
                      <a:pt x="1218" y="9058"/>
                      <a:pt x="1195" y="9089"/>
                    </a:cubicBezTo>
                    <a:close/>
                  </a:path>
                </a:pathLst>
              </a:custGeom>
              <a:ln w="12700" cap="flat">
                <a:noFill/>
                <a:miter lim="400000"/>
              </a:ln>
              <a:effectLst/>
            </p:spPr>
          </p:pic>
          <p:sp>
            <p:nvSpPr>
              <p:cNvPr id="160" name="నమ్మినవాడు"/>
              <p:cNvSpPr txBox="1"/>
              <p:nvPr/>
            </p:nvSpPr>
            <p:spPr>
              <a:xfrm>
                <a:off x="861329" y="1936993"/>
                <a:ext cx="3588201" cy="1344646"/>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4200">
                    <a:latin typeface="Helvetica Condensed Medium"/>
                    <a:ea typeface="Helvetica Condensed Medium"/>
                    <a:cs typeface="Helvetica Condensed Medium"/>
                    <a:sym typeface="Helvetica Condensed Medium"/>
                  </a:defRPr>
                </a:lvl1pPr>
              </a:lstStyle>
              <a:p>
                <a:pPr>
                  <a:defRPr>
                    <a:effectLst/>
                  </a:defRPr>
                </a:pPr>
                <a:r>
                  <a:t>నమ్మినవాడు</a:t>
                </a:r>
              </a:p>
            </p:txBody>
          </p:sp>
          <p:sp>
            <p:nvSpPr>
              <p:cNvPr id="161" name="ఆత్మ"/>
              <p:cNvSpPr txBox="1"/>
              <p:nvPr/>
            </p:nvSpPr>
            <p:spPr>
              <a:xfrm>
                <a:off x="1150225" y="3714063"/>
                <a:ext cx="2667523" cy="1344646"/>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6000">
                    <a:latin typeface="Helvetica Condensed Medium"/>
                    <a:ea typeface="Helvetica Condensed Medium"/>
                    <a:cs typeface="Helvetica Condensed Medium"/>
                    <a:sym typeface="Helvetica Condensed Medium"/>
                  </a:defRPr>
                </a:lvl1pPr>
              </a:lstStyle>
              <a:p>
                <a:pPr>
                  <a:defRPr>
                    <a:effectLst/>
                  </a:defRPr>
                </a:pPr>
                <a:r>
                  <a:t>ఆత్మ</a:t>
                </a:r>
              </a:p>
            </p:txBody>
          </p:sp>
          <p:sp>
            <p:nvSpPr>
              <p:cNvPr id="162" name="పవిత్ర"/>
              <p:cNvSpPr txBox="1"/>
              <p:nvPr/>
            </p:nvSpPr>
            <p:spPr>
              <a:xfrm>
                <a:off x="659001" y="0"/>
                <a:ext cx="3821331" cy="1260872"/>
              </a:xfrm>
              <a:prstGeom prst="rect">
                <a:avLst/>
              </a:prstGeom>
              <a:noFill/>
              <a:ln w="12700" cap="flat">
                <a:noFill/>
                <a:miter lim="400000"/>
              </a:ln>
              <a:effectLst>
                <a:outerShdw sx="100000" sy="100000" kx="0" ky="0" algn="b" rotWithShape="0" blurRad="50800" dist="88900" dir="2160000">
                  <a:srgbClr val="000000">
                    <a:alpha val="3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46100">
                  <a:defRPr sz="6000">
                    <a:latin typeface="Helvetica Condensed Medium"/>
                    <a:ea typeface="Helvetica Condensed Medium"/>
                    <a:cs typeface="Helvetica Condensed Medium"/>
                    <a:sym typeface="Helvetica Condensed Medium"/>
                  </a:defRPr>
                </a:lvl1pPr>
              </a:lstStyle>
              <a:p>
                <a:pPr>
                  <a:defRPr>
                    <a:effectLst/>
                  </a:defRPr>
                </a:pPr>
                <a:r>
                  <a:t>పవిత్ర</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larity helps"/>
          <p:cNvSpPr txBox="1"/>
          <p:nvPr/>
        </p:nvSpPr>
        <p:spPr>
          <a:xfrm>
            <a:off x="230084" y="1136574"/>
            <a:ext cx="8358329" cy="1132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స్పష్టత సహాయపడుతుంది </a:t>
            </a:r>
          </a:p>
        </p:txBody>
      </p:sp>
      <p:sp>
        <p:nvSpPr>
          <p:cNvPr id="167" name="When we see the Spirit working, we humble our hearts welcoming His work, purpose, faith, behavior, etc."/>
          <p:cNvSpPr txBox="1"/>
          <p:nvPr/>
        </p:nvSpPr>
        <p:spPr>
          <a:xfrm>
            <a:off x="497782" y="2500662"/>
            <a:ext cx="12009236" cy="19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latin typeface="Times New Roman"/>
                <a:ea typeface="Times New Roman"/>
                <a:cs typeface="Times New Roman"/>
                <a:sym typeface="Times New Roman"/>
              </a:defRPr>
            </a:lvl1pPr>
          </a:lstStyle>
          <a:p>
            <a:pPr>
              <a:defRPr>
                <a:effectLst/>
              </a:defRPr>
            </a:pPr>
            <a:r>
              <a:t>ఆత్మ పనిచేయడాన్ని మనం చూసినప్పుడు, ఆయన పని, ఉద్దేశ్యం, విశ్వాసం, ప్రవర్తన మొదలైనవాటిని స్వాగతిస్తూ మన హృదయాలను వినయపూర్వకంగా చూస్తాము.</a:t>
            </a:r>
          </a:p>
        </p:txBody>
      </p:sp>
      <p:grpSp>
        <p:nvGrpSpPr>
          <p:cNvPr id="170" name="Group"/>
          <p:cNvGrpSpPr/>
          <p:nvPr/>
        </p:nvGrpSpPr>
        <p:grpSpPr>
          <a:xfrm>
            <a:off x="325233" y="4910742"/>
            <a:ext cx="12448132" cy="4842858"/>
            <a:chOff x="0" y="0"/>
            <a:chExt cx="12448130" cy="4842857"/>
          </a:xfrm>
        </p:grpSpPr>
        <p:sp>
          <p:nvSpPr>
            <p:cNvPr id="168" name="Rectangle"/>
            <p:cNvSpPr/>
            <p:nvPr/>
          </p:nvSpPr>
          <p:spPr>
            <a:xfrm>
              <a:off x="0" y="0"/>
              <a:ext cx="12448131" cy="4842858"/>
            </a:xfrm>
            <a:prstGeom prst="rect">
              <a:avLst/>
            </a:prstGeom>
            <a:gradFill flip="none" rotWithShape="1">
              <a:gsLst>
                <a:gs pos="0">
                  <a:srgbClr val="BEADBC"/>
                </a:gs>
                <a:gs pos="100000">
                  <a:srgbClr val="FBFBFB"/>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2400">
                  <a:solidFill>
                    <a:srgbClr val="000000"/>
                  </a:solidFill>
                  <a:effectLst/>
                  <a:latin typeface="Helvetica Light"/>
                  <a:ea typeface="Helvetica Light"/>
                  <a:cs typeface="Helvetica Light"/>
                  <a:sym typeface="Helvetica Light"/>
                </a:defRPr>
              </a:pPr>
            </a:p>
          </p:txBody>
        </p:sp>
        <p:sp>
          <p:nvSpPr>
            <p:cNvPr id="169" name="“I urge you therefore, brethren, by the mercies of God, to present your bodies a living and holy sacrifice, acceptable to God, which is your spiritual service of worship. And do not be conformed to this world, but be transformed by the renewing of your m"/>
            <p:cNvSpPr txBox="1"/>
            <p:nvPr/>
          </p:nvSpPr>
          <p:spPr>
            <a:xfrm>
              <a:off x="150429" y="169083"/>
              <a:ext cx="12147273" cy="4504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just"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00000"/>
                  </a:solidFill>
                  <a:effectLst/>
                  <a:latin typeface="Times New Roman"/>
                  <a:ea typeface="Times New Roman"/>
                  <a:cs typeface="Times New Roman"/>
                  <a:sym typeface="Times New Roman"/>
                </a:defRPr>
              </a:pPr>
              <a:r>
                <a:rPr baseline="31999"/>
                <a:t>1</a:t>
              </a:r>
              <a:r>
                <a:t> </a:t>
              </a:r>
              <a:r>
                <a:t>కాబట్టి సహోదరులారా, పరిశుద్ధమును దేవునికి అనుకూలమునైన సజీవ యాగముగా మీ శరీరములను ఆయనకు సమర్పించుకొనుడని దేవుని వాత్సల్యమునుబట్టి మిమ్మును బతిమాలుకొనుచున్నాను. ఇట్టి సేవ మీకు యుక్త మైనది. </a:t>
              </a:r>
              <a:r>
                <a:rPr baseline="31999"/>
                <a:t>2</a:t>
              </a:r>
              <a:r>
                <a:t> మీరు ఈ లోక మర్యాదను అనుసరింపక, ఉత్తమమును, అనుకూలమును, సంపూర్ణమునై యున్న దేవుని చిత్తమేదో పరీక్షించి తెలిసికొనునట్లు మీ మనస్సు మారి నూతనమగుటవలన రూపాంతరము పొందుడి. </a:t>
              </a:r>
              <a:r>
                <a:t>(</a:t>
              </a:r>
              <a:r>
                <a:t>రొమ్</a:t>
              </a:r>
              <a:r>
                <a:t> 12:1-2)</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anim calcmode="lin" valueType="num">
                                      <p:cBhvr>
                                        <p:cTn id="7" dur="2500" fill="hold"/>
                                        <p:tgtEl>
                                          <p:spTgt spid="167">
                                            <p:bg/>
                                          </p:spTgt>
                                        </p:tgtEl>
                                        <p:attrNameLst>
                                          <p:attrName>ppt_x</p:attrName>
                                        </p:attrNameLst>
                                      </p:cBhvr>
                                      <p:tavLst>
                                        <p:tav tm="0">
                                          <p:val>
                                            <p:strVal val="#ppt_x"/>
                                          </p:val>
                                        </p:tav>
                                        <p:tav tm="100000">
                                          <p:val>
                                            <p:strVal val="#ppt_x"/>
                                          </p:val>
                                        </p:tav>
                                      </p:tavLst>
                                    </p:anim>
                                    <p:anim calcmode="lin" valueType="num">
                                      <p:cBhvr>
                                        <p:cTn id="8" dur="2500" fill="hold"/>
                                        <p:tgtEl>
                                          <p:spTgt spid="167">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67">
                                            <p:txEl>
                                              <p:pRg st="0" end="0"/>
                                            </p:txEl>
                                          </p:spTgt>
                                        </p:tgtEl>
                                        <p:attrNameLst>
                                          <p:attrName>style.visibility</p:attrName>
                                        </p:attrNameLst>
                                      </p:cBhvr>
                                      <p:to>
                                        <p:strVal val="visible"/>
                                      </p:to>
                                    </p:set>
                                    <p:anim calcmode="lin" valueType="num">
                                      <p:cBhvr>
                                        <p:cTn id="11" dur="2500" fill="hold"/>
                                        <p:tgtEl>
                                          <p:spTgt spid="167">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Many believers are ignorant of the Holy Spirit’s purpose in them and thus are oblivious or suspicious of His work.…"/>
          <p:cNvSpPr txBox="1"/>
          <p:nvPr/>
        </p:nvSpPr>
        <p:spPr>
          <a:xfrm>
            <a:off x="448608" y="3296151"/>
            <a:ext cx="12502264" cy="616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40" indent="-497540"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800">
                <a:solidFill>
                  <a:srgbClr val="000000"/>
                </a:solidFill>
                <a:effectLst/>
                <a:latin typeface="Times New Roman"/>
                <a:ea typeface="Times New Roman"/>
                <a:cs typeface="Times New Roman"/>
                <a:sym typeface="Times New Roman"/>
              </a:defRPr>
            </a:pPr>
            <a:r>
              <a:t>చాలా మంది విశ్వాసులు తమలో పరిశుద్ధాత్మ యొక్క ఉద్దేశ్యం గురించి తెలియదు మరియు అందువలన ఆయన పనిని విస్మరించేవారు లేదా అనుమానిస్తున్నారు. </a:t>
            </a:r>
          </a:p>
          <a:p>
            <a:pPr marL="497540" indent="-497540"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800">
                <a:solidFill>
                  <a:srgbClr val="000000"/>
                </a:solidFill>
                <a:effectLst/>
                <a:latin typeface="Times New Roman"/>
                <a:ea typeface="Times New Roman"/>
                <a:cs typeface="Times New Roman"/>
                <a:sym typeface="Times New Roman"/>
              </a:defRPr>
            </a:pPr>
            <a:r>
              <a:t>విశ్వాసి పరిశుద్ధాత్మ యొక్క పనికి ప్రతిస్పందించడానికి ఇష్టపడనప్పుడు, ఆధ్యాత్మిక కాఠిన్యం మరియు ప్రతిస్పందన లేకపోవడం అభివృద్ధి చెందుతుంది. </a:t>
            </a:r>
          </a:p>
          <a:p>
            <a:pPr marL="497540" indent="-497540"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800">
                <a:solidFill>
                  <a:srgbClr val="000000"/>
                </a:solidFill>
                <a:effectLst/>
                <a:latin typeface="Times New Roman"/>
                <a:ea typeface="Times New Roman"/>
                <a:cs typeface="Times New Roman"/>
                <a:sym typeface="Times New Roman"/>
              </a:defRPr>
            </a:pPr>
            <a:r>
              <a:t>పరిశుద్ధాత్మ ద్వారా దేవుడు తన పవిత్రీకరణ ఉద్దేశాలను ఎలా నెరవేరుస్తాడో మనం స్పష్టం చేసినప్పుడు, మనం మన ఆధ్యాత్మిక జీవితాల గురించి పెద్ద దృక్పథాన్ని పొందుతాము, ఆత్మతో నిండిన జీవితాన్ని అర్థం చేసుకోవడానికి మరియు స్వీకరించడానికి అనుమతిస్తుంది.విశ్వాసి పరిశుద్ధాత్మ యొక్క పనికి ప్రతిస్పందించడానికి ఇష్టపడనప్పుడు, ఆధ్యాత్మిక కాఠిన్యం మరియు ప్రతిస్పందన లేకపోవడం అభివృద్ధి చెందుతుంది.</a:t>
            </a:r>
          </a:p>
        </p:txBody>
      </p:sp>
      <p:grpSp>
        <p:nvGrpSpPr>
          <p:cNvPr id="175" name="Group"/>
          <p:cNvGrpSpPr/>
          <p:nvPr/>
        </p:nvGrpSpPr>
        <p:grpSpPr>
          <a:xfrm>
            <a:off x="3347935" y="1343907"/>
            <a:ext cx="6308930" cy="1168401"/>
            <a:chOff x="0" y="0"/>
            <a:chExt cx="6308928" cy="1168399"/>
          </a:xfrm>
        </p:grpSpPr>
        <p:sp>
          <p:nvSpPr>
            <p:cNvPr id="173" name="Rounded Rectangle"/>
            <p:cNvSpPr/>
            <p:nvPr/>
          </p:nvSpPr>
          <p:spPr>
            <a:xfrm>
              <a:off x="0" y="34770"/>
              <a:ext cx="6308929" cy="986139"/>
            </a:xfrm>
            <a:prstGeom prst="roundRect">
              <a:avLst>
                <a:gd name="adj" fmla="val 19318"/>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latin typeface="Times New Roman"/>
                  <a:ea typeface="Times New Roman"/>
                  <a:cs typeface="Times New Roman"/>
                  <a:sym typeface="Times New Roman"/>
                </a:defRPr>
              </a:pPr>
            </a:p>
          </p:txBody>
        </p:sp>
        <p:sp>
          <p:nvSpPr>
            <p:cNvPr id="174" name="Summary"/>
            <p:cNvSpPr txBox="1"/>
            <p:nvPr/>
          </p:nvSpPr>
          <p:spPr>
            <a:xfrm>
              <a:off x="1549310" y="-1"/>
              <a:ext cx="321030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latin typeface="Times New Roman"/>
                  <a:ea typeface="Times New Roman"/>
                  <a:cs typeface="Times New Roman"/>
                  <a:sym typeface="Times New Roman"/>
                </a:defRPr>
              </a:lvl1pPr>
            </a:lstStyle>
            <a:p>
              <a:pPr>
                <a:defRPr>
                  <a:effectLst/>
                </a:defRPr>
              </a:pPr>
              <a:r>
                <a:t>సారాంశం</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anim calcmode="lin" valueType="num">
                                      <p:cBhvr>
                                        <p:cTn id="7" dur="2750" fill="hold"/>
                                        <p:tgtEl>
                                          <p:spTgt spid="172">
                                            <p:bg/>
                                          </p:spTgt>
                                        </p:tgtEl>
                                        <p:attrNameLst>
                                          <p:attrName>ppt_x</p:attrName>
                                        </p:attrNameLst>
                                      </p:cBhvr>
                                      <p:tavLst>
                                        <p:tav tm="0">
                                          <p:val>
                                            <p:strVal val="0-#ppt_w/2"/>
                                          </p:val>
                                        </p:tav>
                                        <p:tav tm="100000">
                                          <p:val>
                                            <p:strVal val="#ppt_x"/>
                                          </p:val>
                                        </p:tav>
                                      </p:tavLst>
                                    </p:anim>
                                    <p:anim calcmode="lin" valueType="num">
                                      <p:cBhvr>
                                        <p:cTn id="8" dur="2750" fill="hold"/>
                                        <p:tgtEl>
                                          <p:spTgt spid="17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72">
                                            <p:txEl>
                                              <p:pRg st="0" end="0"/>
                                            </p:txEl>
                                          </p:spTgt>
                                        </p:tgtEl>
                                        <p:attrNameLst>
                                          <p:attrName>style.visibility</p:attrName>
                                        </p:attrNameLst>
                                      </p:cBhvr>
                                      <p:to>
                                        <p:strVal val="visible"/>
                                      </p:to>
                                    </p:set>
                                    <p:anim calcmode="lin" valueType="num">
                                      <p:cBhvr>
                                        <p:cTn id="11" dur="2750" fill="hold"/>
                                        <p:tgtEl>
                                          <p:spTgt spid="172">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17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Class="entr" nodeType="afterEffect" presetSubtype="8" presetID="2" grpId="1" fill="hold">
                                  <p:stCondLst>
                                    <p:cond delay="0"/>
                                  </p:stCondLst>
                                  <p:iterate type="el" backwards="0">
                                    <p:tmAbs val="0"/>
                                  </p:iterate>
                                  <p:childTnLst>
                                    <p:set>
                                      <p:cBhvr>
                                        <p:cTn id="15" fill="hold"/>
                                        <p:tgtEl>
                                          <p:spTgt spid="172">
                                            <p:txEl>
                                              <p:pRg st="1" end="1"/>
                                            </p:txEl>
                                          </p:spTgt>
                                        </p:tgtEl>
                                        <p:attrNameLst>
                                          <p:attrName>style.visibility</p:attrName>
                                        </p:attrNameLst>
                                      </p:cBhvr>
                                      <p:to>
                                        <p:strVal val="visible"/>
                                      </p:to>
                                    </p:set>
                                    <p:anim calcmode="lin" valueType="num">
                                      <p:cBhvr>
                                        <p:cTn id="16" dur="2750" fill="hold"/>
                                        <p:tgtEl>
                                          <p:spTgt spid="172">
                                            <p:txEl>
                                              <p:pRg st="1" end="1"/>
                                            </p:txEl>
                                          </p:spTgt>
                                        </p:tgtEl>
                                        <p:attrNameLst>
                                          <p:attrName>ppt_x</p:attrName>
                                        </p:attrNameLst>
                                      </p:cBhvr>
                                      <p:tavLst>
                                        <p:tav tm="0">
                                          <p:val>
                                            <p:strVal val="0-#ppt_w/2"/>
                                          </p:val>
                                        </p:tav>
                                        <p:tav tm="100000">
                                          <p:val>
                                            <p:strVal val="#ppt_x"/>
                                          </p:val>
                                        </p:tav>
                                      </p:tavLst>
                                    </p:anim>
                                    <p:anim calcmode="lin" valueType="num">
                                      <p:cBhvr>
                                        <p:cTn id="17" dur="2750" fill="hold"/>
                                        <p:tgtEl>
                                          <p:spTgt spid="1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172">
                                            <p:txEl>
                                              <p:pRg st="2" end="2"/>
                                            </p:txEl>
                                          </p:spTgt>
                                        </p:tgtEl>
                                        <p:attrNameLst>
                                          <p:attrName>style.visibility</p:attrName>
                                        </p:attrNameLst>
                                      </p:cBhvr>
                                      <p:to>
                                        <p:strVal val="visible"/>
                                      </p:to>
                                    </p:set>
                                    <p:anim calcmode="lin" valueType="num">
                                      <p:cBhvr>
                                        <p:cTn id="22" dur="2750" fill="hold"/>
                                        <p:tgtEl>
                                          <p:spTgt spid="172">
                                            <p:txEl>
                                              <p:pRg st="2" end="2"/>
                                            </p:txEl>
                                          </p:spTgt>
                                        </p:tgtEl>
                                        <p:attrNameLst>
                                          <p:attrName>ppt_x</p:attrName>
                                        </p:attrNameLst>
                                      </p:cBhvr>
                                      <p:tavLst>
                                        <p:tav tm="0">
                                          <p:val>
                                            <p:strVal val="0-#ppt_w/2"/>
                                          </p:val>
                                        </p:tav>
                                        <p:tav tm="100000">
                                          <p:val>
                                            <p:strVal val="#ppt_x"/>
                                          </p:val>
                                        </p:tav>
                                      </p:tavLst>
                                    </p:anim>
                                    <p:anim calcmode="lin" valueType="num">
                                      <p:cBhvr>
                                        <p:cTn id="23" dur="2750" fill="hold"/>
                                        <p:tgtEl>
                                          <p:spTgt spid="17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Lifebg.png" descr="Lifebg.png"/>
          <p:cNvPicPr>
            <a:picLocks noChangeAspect="1"/>
          </p:cNvPicPr>
          <p:nvPr/>
        </p:nvPicPr>
        <p:blipFill>
          <a:blip r:embed="rId2">
            <a:extLst/>
          </a:blip>
          <a:stretch>
            <a:fillRect/>
          </a:stretch>
        </p:blipFill>
        <p:spPr>
          <a:xfrm>
            <a:off x="-2" y="0"/>
            <a:ext cx="13192666" cy="9753600"/>
          </a:xfrm>
          <a:prstGeom prst="rect">
            <a:avLst/>
          </a:prstGeom>
          <a:ln w="12700">
            <a:miter lim="400000"/>
          </a:ln>
        </p:spPr>
      </p:pic>
      <p:sp>
        <p:nvSpPr>
          <p:cNvPr id="180" name="#21…"/>
          <p:cNvSpPr txBox="1"/>
          <p:nvPr/>
        </p:nvSpPr>
        <p:spPr>
          <a:xfrm>
            <a:off x="2788846" y="6124448"/>
            <a:ext cx="7614971" cy="1381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CFCF9"/>
                </a:solidFill>
              </a:defRPr>
            </a:lvl1pPr>
          </a:lstStyle>
          <a:p>
            <a:pPr/>
            <a:r>
              <a:t>దృష్టిని పట్టుకోవడం</a:t>
            </a:r>
          </a:p>
        </p:txBody>
      </p:sp>
      <p:sp>
        <p:nvSpPr>
          <p:cNvPr id="181" name="The Life Core"/>
          <p:cNvSpPr txBox="1"/>
          <p:nvPr/>
        </p:nvSpPr>
        <p:spPr>
          <a:xfrm>
            <a:off x="-181056" y="494405"/>
            <a:ext cx="12911140" cy="2377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800">
                <a:effectLst>
                  <a:outerShdw sx="100000" sy="100000" kx="0" ky="0" algn="b" rotWithShape="0" blurRad="12700" dist="25400" dir="18900000">
                    <a:srgbClr val="000000"/>
                  </a:outerShdw>
                </a:effectLst>
                <a:latin typeface="Times New Roman"/>
                <a:ea typeface="Times New Roman"/>
                <a:cs typeface="Times New Roman"/>
                <a:sym typeface="Times New Roman"/>
              </a:defRPr>
            </a:pPr>
            <a:r>
              <a:t> </a:t>
            </a:r>
            <a:r>
              <a:t>జీవితం మూలము</a:t>
            </a:r>
          </a:p>
        </p:txBody>
      </p:sp>
      <p:sp>
        <p:nvSpPr>
          <p:cNvPr id="182" name="The Source of Life &amp; The Life Core"/>
          <p:cNvSpPr txBox="1"/>
          <p:nvPr/>
        </p:nvSpPr>
        <p:spPr>
          <a:xfrm>
            <a:off x="2112020" y="3438699"/>
            <a:ext cx="8780761" cy="1061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400">
                <a:latin typeface="Times New Roman"/>
                <a:ea typeface="Times New Roman"/>
                <a:cs typeface="Times New Roman"/>
                <a:sym typeface="Times New Roman"/>
              </a:defRPr>
            </a:lvl1pPr>
          </a:lstStyle>
          <a:p>
            <a:pPr>
              <a:defRPr>
                <a:effectLst/>
              </a:defRPr>
            </a:pPr>
            <a:r>
              <a:t>  జీవితం &amp;  జీవితం మూలము</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Rounded Rectangle"/>
          <p:cNvSpPr/>
          <p:nvPr/>
        </p:nvSpPr>
        <p:spPr>
          <a:xfrm>
            <a:off x="1383213" y="6282121"/>
            <a:ext cx="10238374" cy="986142"/>
          </a:xfrm>
          <a:prstGeom prst="roundRect">
            <a:avLst>
              <a:gd name="adj" fmla="val 19318"/>
            </a:avLst>
          </a:prstGeom>
          <a:ln w="50800">
            <a:solidFill>
              <a:srgbClr val="FFFFFF"/>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sz="2400">
                <a:effectLst/>
                <a:latin typeface="Helvetica Light"/>
                <a:ea typeface="Helvetica Light"/>
                <a:cs typeface="Helvetica Light"/>
                <a:sym typeface="Helvetica Light"/>
              </a:defRPr>
            </a:pPr>
          </a:p>
        </p:txBody>
      </p:sp>
      <p:sp>
        <p:nvSpPr>
          <p:cNvPr id="54" name="The Life Core"/>
          <p:cNvSpPr txBox="1"/>
          <p:nvPr/>
        </p:nvSpPr>
        <p:spPr>
          <a:xfrm>
            <a:off x="409382" y="234616"/>
            <a:ext cx="12186037" cy="2781300"/>
          </a:xfrm>
          <a:prstGeom prst="rect">
            <a:avLst/>
          </a:prstGeom>
          <a:ln w="12700">
            <a:miter lim="400000"/>
          </a:ln>
          <a:effectLst>
            <a:outerShdw sx="100000" sy="100000" kx="0" ky="0" algn="b" rotWithShape="0" blurRad="63500" dist="72062" dir="2562097">
              <a:srgbClr val="000000">
                <a:alpha val="9057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a:t>
            </a:r>
          </a:p>
        </p:txBody>
      </p:sp>
      <p:sp>
        <p:nvSpPr>
          <p:cNvPr id="55" name="కనుగొనండి ప్రధానం జీవితం ప్రధానం…"/>
          <p:cNvSpPr txBox="1"/>
          <p:nvPr/>
        </p:nvSpPr>
        <p:spPr>
          <a:xfrm>
            <a:off x="1705048" y="3695393"/>
            <a:ext cx="9844737" cy="4722368"/>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40000"/>
              </a:lnSpc>
              <a:defRPr sz="4800">
                <a:effectLst/>
                <a:latin typeface="Times New Roman"/>
                <a:ea typeface="Times New Roman"/>
                <a:cs typeface="Times New Roman"/>
                <a:sym typeface="Times New Roman"/>
              </a:defRPr>
            </a:pPr>
            <a:r>
              <a:t>కనుగొనండి ప్రధానం జీవితం ప్రధానం</a:t>
            </a:r>
          </a:p>
          <a:p>
            <a:pPr>
              <a:lnSpc>
                <a:spcPct val="140000"/>
              </a:lnSpc>
              <a:defRPr sz="4800">
                <a:effectLst/>
                <a:latin typeface="Times New Roman"/>
                <a:ea typeface="Times New Roman"/>
                <a:cs typeface="Times New Roman"/>
                <a:sym typeface="Times New Roman"/>
              </a:defRPr>
            </a:pPr>
            <a:r>
              <a:t>మెచ్చుకోండి ప్రధానాని జీవిత ప్రధానాని</a:t>
            </a:r>
          </a:p>
          <a:p>
            <a:pPr>
              <a:lnSpc>
                <a:spcPct val="140000"/>
              </a:lnSpc>
              <a:defRPr sz="4800">
                <a:effectLst/>
                <a:latin typeface="Times New Roman"/>
                <a:ea typeface="Times New Roman"/>
                <a:cs typeface="Times New Roman"/>
                <a:sym typeface="Times New Roman"/>
              </a:defRPr>
            </a:pPr>
            <a:r>
              <a:t>సాధన చెయ్యండి  జీవితం ప్రధానాన్ని</a:t>
            </a:r>
          </a:p>
          <a:p>
            <a:pPr>
              <a:lnSpc>
                <a:spcPct val="140000"/>
              </a:lnSpc>
              <a:defRPr sz="4800">
                <a:effectLst/>
                <a:latin typeface="Times New Roman"/>
                <a:ea typeface="Times New Roman"/>
                <a:cs typeface="Times New Roman"/>
                <a:sym typeface="Times New Roman"/>
              </a:defRPr>
            </a:pPr>
            <a:r>
              <a:t>అమలు చేయండి జీవిత ప్రధానాన్నన్ని</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53"/>
                                        </p:tgtEl>
                                        <p:attrNameLst>
                                          <p:attrName>style.visibility</p:attrName>
                                        </p:attrNameLst>
                                      </p:cBhvr>
                                      <p:to>
                                        <p:strVal val="visible"/>
                                      </p:to>
                                    </p:set>
                                    <p:anim calcmode="lin" valueType="num">
                                      <p:cBhvr>
                                        <p:cTn id="7" dur="1750" fill="hold"/>
                                        <p:tgtEl>
                                          <p:spTgt spid="53"/>
                                        </p:tgtEl>
                                        <p:attrNameLst>
                                          <p:attrName>ppt_w</p:attrName>
                                        </p:attrNameLst>
                                      </p:cBhvr>
                                      <p:tavLst>
                                        <p:tav tm="0">
                                          <p:val>
                                            <p:strVal val="4*#ppt_w"/>
                                          </p:val>
                                        </p:tav>
                                        <p:tav tm="100000">
                                          <p:val>
                                            <p:strVal val="#ppt_w"/>
                                          </p:val>
                                        </p:tav>
                                      </p:tavLst>
                                    </p:anim>
                                    <p:anim calcmode="lin" valueType="num">
                                      <p:cBhvr>
                                        <p:cTn id="8" dur="1750" fill="hold"/>
                                        <p:tgtEl>
                                          <p:spTgt spid="5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reachingimage.png" descr="reachingimage.png"/>
          <p:cNvPicPr>
            <a:picLocks noChangeAspect="0"/>
          </p:cNvPicPr>
          <p:nvPr/>
        </p:nvPicPr>
        <p:blipFill>
          <a:blip r:embed="rId2">
            <a:extLst/>
          </a:blip>
          <a:stretch>
            <a:fillRect/>
          </a:stretch>
        </p:blipFill>
        <p:spPr>
          <a:xfrm>
            <a:off x="-3000" y="1184359"/>
            <a:ext cx="13104598" cy="9753601"/>
          </a:xfrm>
          <a:prstGeom prst="rect">
            <a:avLst/>
          </a:prstGeom>
          <a:ln w="12700">
            <a:miter lim="400000"/>
          </a:ln>
        </p:spPr>
      </p:pic>
      <p:sp>
        <p:nvSpPr>
          <p:cNvPr id="185" name="Grasping the Vision"/>
          <p:cNvSpPr txBox="1"/>
          <p:nvPr/>
        </p:nvSpPr>
        <p:spPr>
          <a:xfrm>
            <a:off x="-317384" y="1215206"/>
            <a:ext cx="7106475" cy="1132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దృష్టిని పట్టుకోవడం</a:t>
            </a:r>
          </a:p>
        </p:txBody>
      </p:sp>
      <p:sp>
        <p:nvSpPr>
          <p:cNvPr id="186" name="As teachers, we need to understand God’s grand plan for  His people."/>
          <p:cNvSpPr txBox="1"/>
          <p:nvPr/>
        </p:nvSpPr>
        <p:spPr>
          <a:xfrm>
            <a:off x="38876" y="2633743"/>
            <a:ext cx="5291374" cy="4048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spcBef>
                <a:spcPts val="2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latin typeface="Times New Roman"/>
                <a:ea typeface="Times New Roman"/>
                <a:cs typeface="Times New Roman"/>
                <a:sym typeface="Times New Roman"/>
              </a:defRPr>
            </a:lvl1pPr>
          </a:lstStyle>
          <a:p>
            <a:pPr>
              <a:defRPr>
                <a:effectLst/>
              </a:defRPr>
            </a:pPr>
            <a:r>
              <a:t>ఉపాధ్యాయులుగా, ఆయన ప్రజల కోసం దేవుని గొప్ప ప్రణాళికను మనం అర్థం చేసుకోవాలి.</a:t>
            </a:r>
          </a:p>
        </p:txBody>
      </p:sp>
      <p:sp>
        <p:nvSpPr>
          <p:cNvPr id="187" name="పైకి చేరుకోనుట"/>
          <p:cNvSpPr txBox="1"/>
          <p:nvPr/>
        </p:nvSpPr>
        <p:spPr>
          <a:xfrm rot="19795776">
            <a:off x="663705" y="5277461"/>
            <a:ext cx="12375072" cy="2033271"/>
          </a:xfrm>
          <a:prstGeom prst="rect">
            <a:avLst/>
          </a:prstGeom>
          <a:ln w="12700">
            <a:miter lim="400000"/>
          </a:ln>
          <a:effectLst>
            <a:outerShdw sx="100000" sy="100000" kx="0" ky="0" algn="b" rotWithShape="0" blurRad="63500" dist="114300" dir="3480000">
              <a:srgbClr val="030303">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46100">
              <a:defRPr spc="218" sz="10900">
                <a:solidFill>
                  <a:srgbClr val="BC8616"/>
                </a:solidFill>
                <a:latin typeface="Helvetica Condensed Medium"/>
                <a:ea typeface="Helvetica Condensed Medium"/>
                <a:cs typeface="Helvetica Condensed Medium"/>
                <a:sym typeface="Helvetica Condensed Medium"/>
              </a:defRPr>
            </a:lvl1pPr>
          </a:lstStyle>
          <a:p>
            <a:pPr>
              <a:defRPr>
                <a:effectLst/>
              </a:defRPr>
            </a:pPr>
            <a:r>
              <a:t>పైకి చేరుకోనుట</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anim calcmode="lin" valueType="num">
                                      <p:cBhvr>
                                        <p:cTn id="7" dur="2500" fill="hold"/>
                                        <p:tgtEl>
                                          <p:spTgt spid="186">
                                            <p:bg/>
                                          </p:spTgt>
                                        </p:tgtEl>
                                        <p:attrNameLst>
                                          <p:attrName>ppt_x</p:attrName>
                                        </p:attrNameLst>
                                      </p:cBhvr>
                                      <p:tavLst>
                                        <p:tav tm="0">
                                          <p:val>
                                            <p:strVal val="#ppt_x"/>
                                          </p:val>
                                        </p:tav>
                                        <p:tav tm="100000">
                                          <p:val>
                                            <p:strVal val="#ppt_x"/>
                                          </p:val>
                                        </p:tav>
                                      </p:tavLst>
                                    </p:anim>
                                    <p:anim calcmode="lin" valueType="num">
                                      <p:cBhvr>
                                        <p:cTn id="8" dur="2500" fill="hold"/>
                                        <p:tgtEl>
                                          <p:spTgt spid="186">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86">
                                            <p:txEl>
                                              <p:pRg st="0" end="0"/>
                                            </p:txEl>
                                          </p:spTgt>
                                        </p:tgtEl>
                                        <p:attrNameLst>
                                          <p:attrName>style.visibility</p:attrName>
                                        </p:attrNameLst>
                                      </p:cBhvr>
                                      <p:to>
                                        <p:strVal val="visible"/>
                                      </p:to>
                                    </p:set>
                                    <p:anim calcmode="lin" valueType="num">
                                      <p:cBhvr>
                                        <p:cTn id="11" dur="2500" fill="hold"/>
                                        <p:tgtEl>
                                          <p:spTgt spid="186">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8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Identifying our goals"/>
          <p:cNvSpPr txBox="1"/>
          <p:nvPr/>
        </p:nvSpPr>
        <p:spPr>
          <a:xfrm>
            <a:off x="55368" y="1136290"/>
            <a:ext cx="8532165" cy="1132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మన లక్ష్యాలను గుర్తించడం </a:t>
            </a:r>
          </a:p>
        </p:txBody>
      </p:sp>
      <p:sp>
        <p:nvSpPr>
          <p:cNvPr id="190" name="Goals, vision, mission statements…"/>
          <p:cNvSpPr txBox="1"/>
          <p:nvPr/>
        </p:nvSpPr>
        <p:spPr>
          <a:xfrm>
            <a:off x="68361" y="2572819"/>
            <a:ext cx="6646965" cy="3991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లక్ష్యాలు, దృష్టి, మిషన్ ప్రకటనలు</a:t>
            </a:r>
          </a:p>
          <a:p>
            <a:pPr marL="274320" indent="-274320" algn="l" defTabSz="457200">
              <a:spcBef>
                <a:spcPts val="1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దేవుని రూపకల్పన మొదట వస్తుంది</a:t>
            </a:r>
          </a:p>
          <a:p>
            <a:pPr marL="274320" indent="-274320" algn="l" defTabSz="457200">
              <a:spcBef>
                <a:spcPts val="1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దేవుని సృష్టి యొక్క పని</a:t>
            </a:r>
          </a:p>
          <a:p>
            <a:pPr marL="274320" indent="-274320" algn="l" defTabSz="457200">
              <a:spcBef>
                <a:spcPts val="1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దేవుని విమోచన ప్రణాళిక</a:t>
            </a:r>
          </a:p>
        </p:txBody>
      </p:sp>
      <p:grpSp>
        <p:nvGrpSpPr>
          <p:cNvPr id="193" name="Hezekiah’s reforms had much impact because of the model (2 Chr 29)"/>
          <p:cNvGrpSpPr/>
          <p:nvPr/>
        </p:nvGrpSpPr>
        <p:grpSpPr>
          <a:xfrm>
            <a:off x="399792" y="6521952"/>
            <a:ext cx="4885577" cy="3183486"/>
            <a:chOff x="125711" y="0"/>
            <a:chExt cx="4885575" cy="3183484"/>
          </a:xfrm>
        </p:grpSpPr>
        <p:sp>
          <p:nvSpPr>
            <p:cNvPr id="191" name="Polygon"/>
            <p:cNvSpPr/>
            <p:nvPr/>
          </p:nvSpPr>
          <p:spPr>
            <a:xfrm>
              <a:off x="125711" y="0"/>
              <a:ext cx="4885577" cy="3177789"/>
            </a:xfrm>
            <a:prstGeom prst="pentagon">
              <a:avLst/>
            </a:pr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3000">
                  <a:effectLst/>
                  <a:latin typeface="Helvetica Light"/>
                  <a:ea typeface="Helvetica Light"/>
                  <a:cs typeface="Helvetica Light"/>
                  <a:sym typeface="Helvetica Light"/>
                </a:defRPr>
              </a:pPr>
            </a:p>
          </p:txBody>
        </p:sp>
        <p:sp>
          <p:nvSpPr>
            <p:cNvPr id="192" name="మోడల్ కారణంగా…"/>
            <p:cNvSpPr txBox="1"/>
            <p:nvPr/>
          </p:nvSpPr>
          <p:spPr>
            <a:xfrm>
              <a:off x="382640" y="489814"/>
              <a:ext cx="4376031" cy="26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90000"/>
                </a:lnSpc>
                <a:defRPr b="0" sz="3000">
                  <a:effectLst/>
                  <a:latin typeface="Helvetica Light"/>
                  <a:ea typeface="Helvetica Light"/>
                  <a:cs typeface="Helvetica Light"/>
                  <a:sym typeface="Helvetica Light"/>
                </a:defRPr>
              </a:pPr>
              <a:r>
                <a:t>మోడల్ కారణంగా </a:t>
              </a:r>
            </a:p>
            <a:p>
              <a:pPr>
                <a:lnSpc>
                  <a:spcPct val="90000"/>
                </a:lnSpc>
                <a:defRPr b="0" sz="3000">
                  <a:effectLst/>
                  <a:latin typeface="Helvetica Light"/>
                  <a:ea typeface="Helvetica Light"/>
                  <a:cs typeface="Helvetica Light"/>
                  <a:sym typeface="Helvetica Light"/>
                </a:defRPr>
              </a:pPr>
              <a:r>
                <a:t>హిజ్కియా యొక్క సంస్కరణలు చాలా ప్రభావం చూపాయి </a:t>
              </a:r>
            </a:p>
            <a:p>
              <a:pPr>
                <a:lnSpc>
                  <a:spcPct val="90000"/>
                </a:lnSpc>
                <a:defRPr b="0" sz="3000">
                  <a:effectLst/>
                  <a:latin typeface="Helvetica Light"/>
                  <a:ea typeface="Helvetica Light"/>
                  <a:cs typeface="Helvetica Light"/>
                  <a:sym typeface="Helvetica Light"/>
                </a:defRPr>
              </a:pPr>
              <a:r>
                <a:rPr sz="2700"/>
                <a:t>(2 ధీన్ వృత.  29)</a:t>
              </a:r>
            </a:p>
          </p:txBody>
        </p:sp>
      </p:grpSp>
      <p:sp>
        <p:nvSpPr>
          <p:cNvPr id="194" name="Rectangle"/>
          <p:cNvSpPr/>
          <p:nvPr/>
        </p:nvSpPr>
        <p:spPr>
          <a:xfrm>
            <a:off x="6710485" y="2155637"/>
            <a:ext cx="6331172" cy="7601054"/>
          </a:xfrm>
          <a:prstGeom prst="rect">
            <a:avLst/>
          </a:prstGeom>
          <a:solidFill>
            <a:srgbClr val="948334"/>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CCFCF9"/>
                </a:solidFill>
              </a:defRPr>
            </a:pPr>
          </a:p>
        </p:txBody>
      </p:sp>
      <p:sp>
        <p:nvSpPr>
          <p:cNvPr id="195" name="(Col 1:18-20)…"/>
          <p:cNvSpPr txBox="1"/>
          <p:nvPr/>
        </p:nvSpPr>
        <p:spPr>
          <a:xfrm>
            <a:off x="7037720" y="2136417"/>
            <a:ext cx="5505468" cy="74359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400"/>
              </a:spcBef>
              <a:defRPr b="0" sz="3300">
                <a:effectLst/>
              </a:defRPr>
            </a:pPr>
            <a:r>
              <a:t>  (Col 1:18-20)</a:t>
            </a:r>
          </a:p>
          <a:p>
            <a:pPr algn="just">
              <a:spcBef>
                <a:spcPts val="1400"/>
              </a:spcBef>
              <a:defRPr b="0" sz="3300">
                <a:effectLst/>
              </a:defRPr>
            </a:pPr>
            <a:r>
              <a:rPr baseline="31999"/>
              <a:t>18</a:t>
            </a:r>
            <a:r>
              <a:rPr sz="2600"/>
              <a:t> సంఘము అను శరీరమునకు ఆయనే శిరస్సు; ఆయనకు అన్నిటిలో ప్రాముఖ్యము కలుగు నిమిత్తము, ఆయన ఆదియైయుండి మృతులలోనుండి లేచుటలో ఆదిసంభూతుడాయెను.</a:t>
            </a:r>
            <a:r>
              <a:rPr baseline="31999" sz="2600"/>
              <a:t>19</a:t>
            </a:r>
            <a:r>
              <a:rPr sz="2600"/>
              <a:t> ఆయనయందు సర్వసంపూర్ణత నివసింపవలెననియు,</a:t>
            </a:r>
            <a:endParaRPr sz="2600"/>
          </a:p>
          <a:p>
            <a:pPr algn="just">
              <a:spcBef>
                <a:spcPts val="1400"/>
              </a:spcBef>
              <a:defRPr b="0" sz="3300">
                <a:effectLst/>
              </a:defRPr>
            </a:pPr>
            <a:r>
              <a:rPr baseline="31999" sz="2600"/>
              <a:t>20</a:t>
            </a:r>
            <a:r>
              <a:rPr sz="2600"/>
              <a:t> ఆయన సిలువరక్తముచేత సంధిచేసి, ఆయనద్వారా సమస్తమును, అవి భూలోకమందున్నవైనను పరలోక మందున్నవైనను, వాటినన్నిటిని ఆయనద్వారా తనతో సమాధానపరచుకొన వలెననియు తండ్రి అభీష్టమాయెను.</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0">
                                            <p:bg/>
                                          </p:spTgt>
                                        </p:tgtEl>
                                        <p:attrNameLst>
                                          <p:attrName>style.visibility</p:attrName>
                                        </p:attrNameLst>
                                      </p:cBhvr>
                                      <p:to>
                                        <p:strVal val="visible"/>
                                      </p:to>
                                    </p:set>
                                    <p:anim calcmode="lin" valueType="num">
                                      <p:cBhvr>
                                        <p:cTn id="7" dur="2500" fill="hold"/>
                                        <p:tgtEl>
                                          <p:spTgt spid="190">
                                            <p:bg/>
                                          </p:spTgt>
                                        </p:tgtEl>
                                        <p:attrNameLst>
                                          <p:attrName>ppt_x</p:attrName>
                                        </p:attrNameLst>
                                      </p:cBhvr>
                                      <p:tavLst>
                                        <p:tav tm="0">
                                          <p:val>
                                            <p:strVal val="#ppt_x"/>
                                          </p:val>
                                        </p:tav>
                                        <p:tav tm="100000">
                                          <p:val>
                                            <p:strVal val="#ppt_x"/>
                                          </p:val>
                                        </p:tav>
                                      </p:tavLst>
                                    </p:anim>
                                    <p:anim calcmode="lin" valueType="num">
                                      <p:cBhvr>
                                        <p:cTn id="8" dur="2500" fill="hold"/>
                                        <p:tgtEl>
                                          <p:spTgt spid="19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90">
                                            <p:txEl>
                                              <p:pRg st="0" end="0"/>
                                            </p:txEl>
                                          </p:spTgt>
                                        </p:tgtEl>
                                        <p:attrNameLst>
                                          <p:attrName>style.visibility</p:attrName>
                                        </p:attrNameLst>
                                      </p:cBhvr>
                                      <p:to>
                                        <p:strVal val="visible"/>
                                      </p:to>
                                    </p:set>
                                    <p:anim calcmode="lin" valueType="num">
                                      <p:cBhvr>
                                        <p:cTn id="11" dur="2500" fill="hold"/>
                                        <p:tgtEl>
                                          <p:spTgt spid="190">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90">
                                            <p:txEl>
                                              <p:pRg st="1" end="1"/>
                                            </p:txEl>
                                          </p:spTgt>
                                        </p:tgtEl>
                                        <p:attrNameLst>
                                          <p:attrName>style.visibility</p:attrName>
                                        </p:attrNameLst>
                                      </p:cBhvr>
                                      <p:to>
                                        <p:strVal val="visible"/>
                                      </p:to>
                                    </p:set>
                                    <p:anim calcmode="lin" valueType="num">
                                      <p:cBhvr>
                                        <p:cTn id="16" dur="2500" fill="hold"/>
                                        <p:tgtEl>
                                          <p:spTgt spid="190">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9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90">
                                            <p:txEl>
                                              <p:pRg st="2" end="2"/>
                                            </p:txEl>
                                          </p:spTgt>
                                        </p:tgtEl>
                                        <p:attrNameLst>
                                          <p:attrName>style.visibility</p:attrName>
                                        </p:attrNameLst>
                                      </p:cBhvr>
                                      <p:to>
                                        <p:strVal val="visible"/>
                                      </p:to>
                                    </p:set>
                                    <p:anim calcmode="lin" valueType="num">
                                      <p:cBhvr>
                                        <p:cTn id="21" dur="2500" fill="hold"/>
                                        <p:tgtEl>
                                          <p:spTgt spid="190">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90">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Class="entr" nodeType="afterEffect" presetSubtype="4" presetID="2" grpId="1" fill="hold">
                                  <p:stCondLst>
                                    <p:cond delay="0"/>
                                  </p:stCondLst>
                                  <p:iterate type="el" backwards="0">
                                    <p:tmAbs val="0"/>
                                  </p:iterate>
                                  <p:childTnLst>
                                    <p:set>
                                      <p:cBhvr>
                                        <p:cTn id="25" fill="hold"/>
                                        <p:tgtEl>
                                          <p:spTgt spid="190">
                                            <p:txEl>
                                              <p:pRg st="3" end="3"/>
                                            </p:txEl>
                                          </p:spTgt>
                                        </p:tgtEl>
                                        <p:attrNameLst>
                                          <p:attrName>style.visibility</p:attrName>
                                        </p:attrNameLst>
                                      </p:cBhvr>
                                      <p:to>
                                        <p:strVal val="visible"/>
                                      </p:to>
                                    </p:set>
                                    <p:anim calcmode="lin" valueType="num">
                                      <p:cBhvr>
                                        <p:cTn id="26" dur="2500" fill="hold"/>
                                        <p:tgtEl>
                                          <p:spTgt spid="190">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190">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Class="entr" nodeType="afterEffect" presetSubtype="8" presetID="2" grpId="2" fill="hold">
                                  <p:stCondLst>
                                    <p:cond delay="0"/>
                                  </p:stCondLst>
                                  <p:iterate type="el" backwards="0">
                                    <p:tmAbs val="0"/>
                                  </p:iterate>
                                  <p:childTnLst>
                                    <p:set>
                                      <p:cBhvr>
                                        <p:cTn id="30" fill="hold"/>
                                        <p:tgtEl>
                                          <p:spTgt spid="193"/>
                                        </p:tgtEl>
                                        <p:attrNameLst>
                                          <p:attrName>style.visibility</p:attrName>
                                        </p:attrNameLst>
                                      </p:cBhvr>
                                      <p:to>
                                        <p:strVal val="visible"/>
                                      </p:to>
                                    </p:set>
                                    <p:anim calcmode="lin" valueType="num">
                                      <p:cBhvr>
                                        <p:cTn id="31" dur="1000" fill="hold"/>
                                        <p:tgtEl>
                                          <p:spTgt spid="193"/>
                                        </p:tgtEl>
                                        <p:attrNameLst>
                                          <p:attrName>ppt_x</p:attrName>
                                        </p:attrNameLst>
                                      </p:cBhvr>
                                      <p:tavLst>
                                        <p:tav tm="0">
                                          <p:val>
                                            <p:strVal val="0-#ppt_w/2"/>
                                          </p:val>
                                        </p:tav>
                                        <p:tav tm="100000">
                                          <p:val>
                                            <p:strVal val="#ppt_x"/>
                                          </p:val>
                                        </p:tav>
                                      </p:tavLst>
                                    </p:anim>
                                    <p:anim calcmode="lin" valueType="num">
                                      <p:cBhvr>
                                        <p:cTn id="32" dur="100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1"/>
      <p:bldP build="whole" bldLvl="1" animBg="1" rev="0" advAuto="0" spid="193"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Hezekiah wanted to restore the Passover celebration…"/>
          <p:cNvSpPr txBox="1"/>
          <p:nvPr/>
        </p:nvSpPr>
        <p:spPr>
          <a:xfrm>
            <a:off x="127117" y="2401821"/>
            <a:ext cx="5968764" cy="7019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defRPr>
            </a:pPr>
            <a:r>
              <a:t>హిజ్కియా పస్కా పండుగను పునరుద్ధరించాలనుకున్నాడు</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defRPr>
            </a:pPr>
            <a:r>
              <a:t>ఉత్తరం మరియు దక్షిణానికి ఆహ్వానించబడింది (గ్రంధాల కారణంగా)</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defRPr>
            </a:pPr>
            <a:r>
              <a:t>ఆ పని చేయడానికి ఆయన చాలా రాజకీయ ఒత్తిళ్లను ఎదుర్కొన్నారు.</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defRPr>
            </a:pPr>
            <a:r>
              <a:t>ఎప్పుడు రెస్పాండ్ అవ్వాలనే విషయంలో మనం చాలా బయటి సవాలును ఎదుర్కొంటాం</a:t>
            </a:r>
          </a:p>
        </p:txBody>
      </p:sp>
      <p:sp>
        <p:nvSpPr>
          <p:cNvPr id="198" name="Getting Practical…"/>
          <p:cNvSpPr txBox="1"/>
          <p:nvPr/>
        </p:nvSpPr>
        <p:spPr>
          <a:xfrm>
            <a:off x="6836845" y="2539105"/>
            <a:ext cx="5968765" cy="693801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indent="22860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u="sng">
                <a:solidFill>
                  <a:srgbClr val="000000"/>
                </a:solidFill>
                <a:effectLst/>
                <a:latin typeface="Times New Roman"/>
                <a:ea typeface="Times New Roman"/>
                <a:cs typeface="Times New Roman"/>
                <a:sym typeface="Times New Roman"/>
              </a:defRPr>
            </a:pPr>
            <a:r>
              <a:t>ప్రాక్టికల్ పొందడం</a:t>
            </a:r>
          </a:p>
          <a:p>
            <a:pPr marL="347979" indent="-348612" algn="l" defTabSz="457200">
              <a:spcBef>
                <a:spcPts val="12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(1) మీ కోసం దేవుని లక్ష్యాలు మీ వ్యక్తిగత లక్ష్యాలను రూపొందించాలని మీరు నమ్ముతున్నారా? వాళ్ళు?</a:t>
            </a:r>
          </a:p>
          <a:p>
            <a:pPr marL="347979" indent="-348612" algn="l" defTabSz="457200">
              <a:spcBef>
                <a:spcPts val="12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(2) ఈ లక్ష్యాలను చేరుకోవడానికి దేవుడు మీకు సహాయం చేయగలడని మీరు నమ్ముతున్నారా? </a:t>
            </a:r>
          </a:p>
        </p:txBody>
      </p:sp>
      <p:sp>
        <p:nvSpPr>
          <p:cNvPr id="199" name="Identifying our goals"/>
          <p:cNvSpPr txBox="1"/>
          <p:nvPr/>
        </p:nvSpPr>
        <p:spPr>
          <a:xfrm>
            <a:off x="158274" y="1365888"/>
            <a:ext cx="12141239" cy="930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700">
                <a:solidFill>
                  <a:srgbClr val="000000"/>
                </a:solidFill>
                <a:latin typeface="Times New Roman"/>
                <a:ea typeface="Times New Roman"/>
                <a:cs typeface="Times New Roman"/>
                <a:sym typeface="Times New Roman"/>
              </a:defRPr>
            </a:lvl1pPr>
          </a:lstStyle>
          <a:p>
            <a:pPr>
              <a:defRPr>
                <a:effectLst/>
              </a:defRPr>
            </a:pPr>
            <a:r>
              <a:t>దేవుని వాక్యంతో మన లక్ష్యాలను స్పష్టం చేయడం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 calcmode="lin" valueType="num">
                                      <p:cBhvr>
                                        <p:cTn id="7" dur="2500" fill="hold"/>
                                        <p:tgtEl>
                                          <p:spTgt spid="197">
                                            <p:bg/>
                                          </p:spTgt>
                                        </p:tgtEl>
                                        <p:attrNameLst>
                                          <p:attrName>ppt_x</p:attrName>
                                        </p:attrNameLst>
                                      </p:cBhvr>
                                      <p:tavLst>
                                        <p:tav tm="0">
                                          <p:val>
                                            <p:strVal val="#ppt_x"/>
                                          </p:val>
                                        </p:tav>
                                        <p:tav tm="100000">
                                          <p:val>
                                            <p:strVal val="#ppt_x"/>
                                          </p:val>
                                        </p:tav>
                                      </p:tavLst>
                                    </p:anim>
                                    <p:anim calcmode="lin" valueType="num">
                                      <p:cBhvr>
                                        <p:cTn id="8" dur="2500" fill="hold"/>
                                        <p:tgtEl>
                                          <p:spTgt spid="197">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97">
                                            <p:txEl>
                                              <p:pRg st="0" end="0"/>
                                            </p:txEl>
                                          </p:spTgt>
                                        </p:tgtEl>
                                        <p:attrNameLst>
                                          <p:attrName>style.visibility</p:attrName>
                                        </p:attrNameLst>
                                      </p:cBhvr>
                                      <p:to>
                                        <p:strVal val="visible"/>
                                      </p:to>
                                    </p:set>
                                    <p:anim calcmode="lin" valueType="num">
                                      <p:cBhvr>
                                        <p:cTn id="11" dur="2500" fill="hold"/>
                                        <p:tgtEl>
                                          <p:spTgt spid="197">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9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97">
                                            <p:txEl>
                                              <p:pRg st="1" end="1"/>
                                            </p:txEl>
                                          </p:spTgt>
                                        </p:tgtEl>
                                        <p:attrNameLst>
                                          <p:attrName>style.visibility</p:attrName>
                                        </p:attrNameLst>
                                      </p:cBhvr>
                                      <p:to>
                                        <p:strVal val="visible"/>
                                      </p:to>
                                    </p:set>
                                    <p:anim calcmode="lin" valueType="num">
                                      <p:cBhvr>
                                        <p:cTn id="16" dur="2500" fill="hold"/>
                                        <p:tgtEl>
                                          <p:spTgt spid="197">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9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97">
                                            <p:txEl>
                                              <p:pRg st="2" end="2"/>
                                            </p:txEl>
                                          </p:spTgt>
                                        </p:tgtEl>
                                        <p:attrNameLst>
                                          <p:attrName>style.visibility</p:attrName>
                                        </p:attrNameLst>
                                      </p:cBhvr>
                                      <p:to>
                                        <p:strVal val="visible"/>
                                      </p:to>
                                    </p:set>
                                    <p:anim calcmode="lin" valueType="num">
                                      <p:cBhvr>
                                        <p:cTn id="21" dur="2500" fill="hold"/>
                                        <p:tgtEl>
                                          <p:spTgt spid="197">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97">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Class="entr" nodeType="afterEffect" presetSubtype="4" presetID="2" grpId="1" fill="hold">
                                  <p:stCondLst>
                                    <p:cond delay="0"/>
                                  </p:stCondLst>
                                  <p:iterate type="el" backwards="0">
                                    <p:tmAbs val="0"/>
                                  </p:iterate>
                                  <p:childTnLst>
                                    <p:set>
                                      <p:cBhvr>
                                        <p:cTn id="25" fill="hold"/>
                                        <p:tgtEl>
                                          <p:spTgt spid="197">
                                            <p:txEl>
                                              <p:pRg st="3" end="3"/>
                                            </p:txEl>
                                          </p:spTgt>
                                        </p:tgtEl>
                                        <p:attrNameLst>
                                          <p:attrName>style.visibility</p:attrName>
                                        </p:attrNameLst>
                                      </p:cBhvr>
                                      <p:to>
                                        <p:strVal val="visible"/>
                                      </p:to>
                                    </p:set>
                                    <p:anim calcmode="lin" valueType="num">
                                      <p:cBhvr>
                                        <p:cTn id="26" dur="2500" fill="hold"/>
                                        <p:tgtEl>
                                          <p:spTgt spid="197">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19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 grpId="2" fill="hold">
                                  <p:stCondLst>
                                    <p:cond delay="0"/>
                                  </p:stCondLst>
                                  <p:iterate type="el" backwards="0">
                                    <p:tmAbs val="0"/>
                                  </p:iterate>
                                  <p:childTnLst>
                                    <p:set>
                                      <p:cBhvr>
                                        <p:cTn id="31" fill="hold"/>
                                        <p:tgtEl>
                                          <p:spTgt spid="198">
                                            <p:bg/>
                                          </p:spTgt>
                                        </p:tgtEl>
                                        <p:attrNameLst>
                                          <p:attrName>style.visibility</p:attrName>
                                        </p:attrNameLst>
                                      </p:cBhvr>
                                      <p:to>
                                        <p:strVal val="visible"/>
                                      </p:to>
                                    </p:set>
                                    <p:anim calcmode="lin" valueType="num">
                                      <p:cBhvr>
                                        <p:cTn id="32" dur="1000" fill="hold"/>
                                        <p:tgtEl>
                                          <p:spTgt spid="198">
                                            <p:bg/>
                                          </p:spTgt>
                                        </p:tgtEl>
                                        <p:attrNameLst>
                                          <p:attrName>ppt_x</p:attrName>
                                        </p:attrNameLst>
                                      </p:cBhvr>
                                      <p:tavLst>
                                        <p:tav tm="0">
                                          <p:val>
                                            <p:strVal val="0-#ppt_w/2"/>
                                          </p:val>
                                        </p:tav>
                                        <p:tav tm="100000">
                                          <p:val>
                                            <p:strVal val="#ppt_x"/>
                                          </p:val>
                                        </p:tav>
                                      </p:tavLst>
                                    </p:anim>
                                    <p:anim calcmode="lin" valueType="num">
                                      <p:cBhvr>
                                        <p:cTn id="33" dur="1000" fill="hold"/>
                                        <p:tgtEl>
                                          <p:spTgt spid="198">
                                            <p:bg/>
                                          </p:spTgt>
                                        </p:tgtEl>
                                        <p:attrNameLst>
                                          <p:attrName>ppt_y</p:attrName>
                                        </p:attrNameLst>
                                      </p:cBhvr>
                                      <p:tavLst>
                                        <p:tav tm="0">
                                          <p:val>
                                            <p:strVal val="#ppt_y"/>
                                          </p:val>
                                        </p:tav>
                                        <p:tav tm="100000">
                                          <p:val>
                                            <p:strVal val="#ppt_y"/>
                                          </p:val>
                                        </p:tav>
                                      </p:tavLst>
                                    </p:anim>
                                  </p:childTnLst>
                                </p:cTn>
                              </p:par>
                              <p:par>
                                <p:cTn id="34" presetClass="entr" nodeType="withEffect" presetSubtype="8" presetID="2" grpId="2" fill="hold">
                                  <p:stCondLst>
                                    <p:cond delay="0"/>
                                  </p:stCondLst>
                                  <p:iterate type="el" backwards="0">
                                    <p:tmAbs val="0"/>
                                  </p:iterate>
                                  <p:childTnLst>
                                    <p:set>
                                      <p:cBhvr>
                                        <p:cTn id="35" fill="hold"/>
                                        <p:tgtEl>
                                          <p:spTgt spid="198">
                                            <p:txEl>
                                              <p:pRg st="0" end="0"/>
                                            </p:txEl>
                                          </p:spTgt>
                                        </p:tgtEl>
                                        <p:attrNameLst>
                                          <p:attrName>style.visibility</p:attrName>
                                        </p:attrNameLst>
                                      </p:cBhvr>
                                      <p:to>
                                        <p:strVal val="visible"/>
                                      </p:to>
                                    </p:set>
                                    <p:anim calcmode="lin" valueType="num">
                                      <p:cBhvr>
                                        <p:cTn id="36" dur="1000" fill="hold"/>
                                        <p:tgtEl>
                                          <p:spTgt spid="198">
                                            <p:txEl>
                                              <p:pRg st="0" end="0"/>
                                            </p:txEl>
                                          </p:spTgt>
                                        </p:tgtEl>
                                        <p:attrNameLst>
                                          <p:attrName>ppt_x</p:attrName>
                                        </p:attrNameLst>
                                      </p:cBhvr>
                                      <p:tavLst>
                                        <p:tav tm="0">
                                          <p:val>
                                            <p:strVal val="0-#ppt_w/2"/>
                                          </p:val>
                                        </p:tav>
                                        <p:tav tm="100000">
                                          <p:val>
                                            <p:strVal val="#ppt_x"/>
                                          </p:val>
                                        </p:tav>
                                      </p:tavLst>
                                    </p:anim>
                                    <p:anim calcmode="lin" valueType="num">
                                      <p:cBhvr>
                                        <p:cTn id="37" dur="1000" fill="hold"/>
                                        <p:tgtEl>
                                          <p:spTgt spid="198">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Class="entr" nodeType="afterEffect" presetSubtype="8" presetID="2" grpId="2" fill="hold">
                                  <p:stCondLst>
                                    <p:cond delay="0"/>
                                  </p:stCondLst>
                                  <p:iterate type="el" backwards="0">
                                    <p:tmAbs val="0"/>
                                  </p:iterate>
                                  <p:childTnLst>
                                    <p:set>
                                      <p:cBhvr>
                                        <p:cTn id="40" fill="hold"/>
                                        <p:tgtEl>
                                          <p:spTgt spid="198">
                                            <p:txEl>
                                              <p:pRg st="1" end="1"/>
                                            </p:txEl>
                                          </p:spTgt>
                                        </p:tgtEl>
                                        <p:attrNameLst>
                                          <p:attrName>style.visibility</p:attrName>
                                        </p:attrNameLst>
                                      </p:cBhvr>
                                      <p:to>
                                        <p:strVal val="visible"/>
                                      </p:to>
                                    </p:set>
                                    <p:anim calcmode="lin" valueType="num">
                                      <p:cBhvr>
                                        <p:cTn id="41" dur="1000" fill="hold"/>
                                        <p:tgtEl>
                                          <p:spTgt spid="198">
                                            <p:txEl>
                                              <p:pRg st="1" end="1"/>
                                            </p:txEl>
                                          </p:spTgt>
                                        </p:tgtEl>
                                        <p:attrNameLst>
                                          <p:attrName>ppt_x</p:attrName>
                                        </p:attrNameLst>
                                      </p:cBhvr>
                                      <p:tavLst>
                                        <p:tav tm="0">
                                          <p:val>
                                            <p:strVal val="0-#ppt_w/2"/>
                                          </p:val>
                                        </p:tav>
                                        <p:tav tm="100000">
                                          <p:val>
                                            <p:strVal val="#ppt_x"/>
                                          </p:val>
                                        </p:tav>
                                      </p:tavLst>
                                    </p:anim>
                                    <p:anim calcmode="lin" valueType="num">
                                      <p:cBhvr>
                                        <p:cTn id="42" dur="1000" fill="hold"/>
                                        <p:tgtEl>
                                          <p:spTgt spid="1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 grpId="2" fill="hold">
                                  <p:stCondLst>
                                    <p:cond delay="0"/>
                                  </p:stCondLst>
                                  <p:iterate type="el" backwards="0">
                                    <p:tmAbs val="0"/>
                                  </p:iterate>
                                  <p:childTnLst>
                                    <p:set>
                                      <p:cBhvr>
                                        <p:cTn id="46" fill="hold"/>
                                        <p:tgtEl>
                                          <p:spTgt spid="198">
                                            <p:txEl>
                                              <p:pRg st="2" end="2"/>
                                            </p:txEl>
                                          </p:spTgt>
                                        </p:tgtEl>
                                        <p:attrNameLst>
                                          <p:attrName>style.visibility</p:attrName>
                                        </p:attrNameLst>
                                      </p:cBhvr>
                                      <p:to>
                                        <p:strVal val="visible"/>
                                      </p:to>
                                    </p:set>
                                    <p:anim calcmode="lin" valueType="num">
                                      <p:cBhvr>
                                        <p:cTn id="47" dur="1000" fill="hold"/>
                                        <p:tgtEl>
                                          <p:spTgt spid="198">
                                            <p:txEl>
                                              <p:pRg st="2" end="2"/>
                                            </p:txEl>
                                          </p:spTgt>
                                        </p:tgtEl>
                                        <p:attrNameLst>
                                          <p:attrName>ppt_x</p:attrName>
                                        </p:attrNameLst>
                                      </p:cBhvr>
                                      <p:tavLst>
                                        <p:tav tm="0">
                                          <p:val>
                                            <p:strVal val="0-#ppt_w/2"/>
                                          </p:val>
                                        </p:tav>
                                        <p:tav tm="100000">
                                          <p:val>
                                            <p:strVal val="#ppt_x"/>
                                          </p:val>
                                        </p:tav>
                                      </p:tavLst>
                                    </p:anim>
                                    <p:anim calcmode="lin" valueType="num">
                                      <p:cBhvr>
                                        <p:cTn id="48" dur="1000" fill="hold"/>
                                        <p:tgtEl>
                                          <p:spTgt spid="19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2"/>
      <p:bldP build="p" bldLvl="5" animBg="1" rev="0" advAuto="0" spid="19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Every flower/plant has a purpose (even weeds)…"/>
          <p:cNvSpPr txBox="1"/>
          <p:nvPr/>
        </p:nvSpPr>
        <p:spPr>
          <a:xfrm>
            <a:off x="122417" y="2778547"/>
            <a:ext cx="5411999" cy="6671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ప్రతి పువ్వు/మొక్కకు ఒక ప్రయోజనం ఉంటుంది (కలుపు మొక్కలు కూడా)</a:t>
            </a:r>
          </a:p>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ఆశతో విత్తనాలు వేస్తాం</a:t>
            </a:r>
          </a:p>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దేవుడు వారి కోసం ఒక ప్రణాళికను రూపొందిస్తాడు.</a:t>
            </a:r>
          </a:p>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మొక్కలకు విశ్వాసుల వంటి సారూప్యతలు మరియు తేడాలు ఉన్నాయి.</a:t>
            </a:r>
          </a:p>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ఎలుగుబంటి పండు వరకు పరిపక్వం.</a:t>
            </a:r>
          </a:p>
          <a:p>
            <a:pPr marL="274319" indent="-27431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700">
                <a:solidFill>
                  <a:srgbClr val="000000"/>
                </a:solidFill>
                <a:effectLst/>
              </a:defRPr>
            </a:pPr>
            <a:r>
              <a:t>ఆరోగ్యకరమైన మంచి ఫలాలను ఇస్తుంది.</a:t>
            </a:r>
          </a:p>
        </p:txBody>
      </p:sp>
      <p:pic>
        <p:nvPicPr>
          <p:cNvPr id="202" name="Flower-design.jpg" descr="Flower-design.jpg"/>
          <p:cNvPicPr>
            <a:picLocks noChangeAspect="1"/>
          </p:cNvPicPr>
          <p:nvPr/>
        </p:nvPicPr>
        <p:blipFill>
          <a:blip r:embed="rId2">
            <a:extLst/>
          </a:blip>
          <a:srcRect l="0" t="23570" r="0" b="0"/>
          <a:stretch>
            <a:fillRect/>
          </a:stretch>
        </p:blipFill>
        <p:spPr>
          <a:xfrm>
            <a:off x="5611595" y="2187527"/>
            <a:ext cx="7424664" cy="7566087"/>
          </a:xfrm>
          <a:prstGeom prst="rect">
            <a:avLst/>
          </a:prstGeom>
          <a:ln w="12700">
            <a:miter lim="400000"/>
          </a:ln>
        </p:spPr>
      </p:pic>
      <p:sp>
        <p:nvSpPr>
          <p:cNvPr id="203" name="Rectangle"/>
          <p:cNvSpPr/>
          <p:nvPr/>
        </p:nvSpPr>
        <p:spPr>
          <a:xfrm>
            <a:off x="5611594" y="7592324"/>
            <a:ext cx="7424739" cy="2158369"/>
          </a:xfrm>
          <a:prstGeom prst="rect">
            <a:avLst/>
          </a:prstGeom>
          <a:solidFill>
            <a:srgbClr val="4D6E1E"/>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just">
              <a:defRPr b="0" sz="2600">
                <a:effectLst/>
                <a:latin typeface="Helvetica Light"/>
                <a:ea typeface="Helvetica Light"/>
                <a:cs typeface="Helvetica Light"/>
                <a:sym typeface="Helvetica Light"/>
              </a:defRPr>
            </a:pPr>
          </a:p>
        </p:txBody>
      </p:sp>
      <p:sp>
        <p:nvSpPr>
          <p:cNvPr id="204" name="రాత్రింబగళ్లు నిద్రపోవుచు, మేల్కొనుచు నుండగా, వానికి తెలియని రీతిగా ఆ విత్తనము మొలిచి పెరిగినట్లే దేవుని రాజ్యమున్నది. భూమి మొదట మొల కను తరువాత వెన్నును అటుతరువాత వెన్నులో ముదురు గింజలను తనంతటతానే పుట్టించును.” (Mark 4:27-28)."/>
          <p:cNvSpPr txBox="1"/>
          <p:nvPr/>
        </p:nvSpPr>
        <p:spPr>
          <a:xfrm>
            <a:off x="5611594" y="7485547"/>
            <a:ext cx="7424739" cy="2302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0" sz="2500">
                <a:latin typeface="Helvetica Light"/>
                <a:ea typeface="Helvetica Light"/>
                <a:cs typeface="Helvetica Light"/>
                <a:sym typeface="Helvetica Light"/>
              </a:defRPr>
            </a:lvl1pPr>
          </a:lstStyle>
          <a:p>
            <a:pPr>
              <a:defRPr>
                <a:effectLst/>
              </a:defRPr>
            </a:pPr>
            <a:r>
              <a:t>రాత్రింబగళ్లు నిద్రపోవుచు, మేల్కొనుచు నుండగా, వానికి తెలియని రీతిగా ఆ విత్తనము మొలిచి పెరిగినట్లే దేవుని రాజ్యమున్నది. భూమి మొదట మొల కను తరువాత వెన్నును అటుతరువాత వెన్నులో ముదురు గింజలను తనంతటతానే పుట్టించును.” (Mark 4:27-28).</a:t>
            </a:r>
          </a:p>
        </p:txBody>
      </p:sp>
      <p:sp>
        <p:nvSpPr>
          <p:cNvPr id="205" name="Goals and fruit"/>
          <p:cNvSpPr txBox="1"/>
          <p:nvPr/>
        </p:nvSpPr>
        <p:spPr>
          <a:xfrm>
            <a:off x="86839" y="1212289"/>
            <a:ext cx="7421500" cy="1061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400">
                <a:solidFill>
                  <a:srgbClr val="000000"/>
                </a:solidFill>
                <a:latin typeface="Times New Roman"/>
                <a:ea typeface="Times New Roman"/>
                <a:cs typeface="Times New Roman"/>
                <a:sym typeface="Times New Roman"/>
              </a:defRPr>
            </a:lvl1pPr>
          </a:lstStyle>
          <a:p>
            <a:pPr>
              <a:defRPr>
                <a:effectLst/>
              </a:defRPr>
            </a:pPr>
            <a:r>
              <a:t>లక్ష్యాలు మరియు ఫలాలు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anim calcmode="lin" valueType="num">
                                      <p:cBhvr>
                                        <p:cTn id="7" dur="2500" fill="hold"/>
                                        <p:tgtEl>
                                          <p:spTgt spid="201">
                                            <p:bg/>
                                          </p:spTgt>
                                        </p:tgtEl>
                                        <p:attrNameLst>
                                          <p:attrName>ppt_x</p:attrName>
                                        </p:attrNameLst>
                                      </p:cBhvr>
                                      <p:tavLst>
                                        <p:tav tm="0">
                                          <p:val>
                                            <p:strVal val="#ppt_x"/>
                                          </p:val>
                                        </p:tav>
                                        <p:tav tm="100000">
                                          <p:val>
                                            <p:strVal val="#ppt_x"/>
                                          </p:val>
                                        </p:tav>
                                      </p:tavLst>
                                    </p:anim>
                                    <p:anim calcmode="lin" valueType="num">
                                      <p:cBhvr>
                                        <p:cTn id="8" dur="2500" fill="hold"/>
                                        <p:tgtEl>
                                          <p:spTgt spid="20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01">
                                            <p:txEl>
                                              <p:pRg st="0" end="0"/>
                                            </p:txEl>
                                          </p:spTgt>
                                        </p:tgtEl>
                                        <p:attrNameLst>
                                          <p:attrName>style.visibility</p:attrName>
                                        </p:attrNameLst>
                                      </p:cBhvr>
                                      <p:to>
                                        <p:strVal val="visible"/>
                                      </p:to>
                                    </p:set>
                                    <p:anim calcmode="lin" valueType="num">
                                      <p:cBhvr>
                                        <p:cTn id="11" dur="2500" fill="hold"/>
                                        <p:tgtEl>
                                          <p:spTgt spid="201">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20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201">
                                            <p:txEl>
                                              <p:pRg st="1" end="1"/>
                                            </p:txEl>
                                          </p:spTgt>
                                        </p:tgtEl>
                                        <p:attrNameLst>
                                          <p:attrName>style.visibility</p:attrName>
                                        </p:attrNameLst>
                                      </p:cBhvr>
                                      <p:to>
                                        <p:strVal val="visible"/>
                                      </p:to>
                                    </p:set>
                                    <p:anim calcmode="lin" valueType="num">
                                      <p:cBhvr>
                                        <p:cTn id="16" dur="2500" fill="hold"/>
                                        <p:tgtEl>
                                          <p:spTgt spid="201">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20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201">
                                            <p:txEl>
                                              <p:pRg st="2" end="2"/>
                                            </p:txEl>
                                          </p:spTgt>
                                        </p:tgtEl>
                                        <p:attrNameLst>
                                          <p:attrName>style.visibility</p:attrName>
                                        </p:attrNameLst>
                                      </p:cBhvr>
                                      <p:to>
                                        <p:strVal val="visible"/>
                                      </p:to>
                                    </p:set>
                                    <p:anim calcmode="lin" valueType="num">
                                      <p:cBhvr>
                                        <p:cTn id="21" dur="2500" fill="hold"/>
                                        <p:tgtEl>
                                          <p:spTgt spid="201">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201">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Class="entr" nodeType="afterEffect" presetSubtype="4" presetID="2" grpId="1" fill="hold">
                                  <p:stCondLst>
                                    <p:cond delay="0"/>
                                  </p:stCondLst>
                                  <p:iterate type="el" backwards="0">
                                    <p:tmAbs val="0"/>
                                  </p:iterate>
                                  <p:childTnLst>
                                    <p:set>
                                      <p:cBhvr>
                                        <p:cTn id="25" fill="hold"/>
                                        <p:tgtEl>
                                          <p:spTgt spid="201">
                                            <p:txEl>
                                              <p:pRg st="3" end="3"/>
                                            </p:txEl>
                                          </p:spTgt>
                                        </p:tgtEl>
                                        <p:attrNameLst>
                                          <p:attrName>style.visibility</p:attrName>
                                        </p:attrNameLst>
                                      </p:cBhvr>
                                      <p:to>
                                        <p:strVal val="visible"/>
                                      </p:to>
                                    </p:set>
                                    <p:anim calcmode="lin" valueType="num">
                                      <p:cBhvr>
                                        <p:cTn id="26" dur="2500" fill="hold"/>
                                        <p:tgtEl>
                                          <p:spTgt spid="201">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201">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Class="entr" nodeType="afterEffect" presetSubtype="4" presetID="2" grpId="1" fill="hold">
                                  <p:stCondLst>
                                    <p:cond delay="0"/>
                                  </p:stCondLst>
                                  <p:iterate type="el" backwards="0">
                                    <p:tmAbs val="0"/>
                                  </p:iterate>
                                  <p:childTnLst>
                                    <p:set>
                                      <p:cBhvr>
                                        <p:cTn id="30" fill="hold"/>
                                        <p:tgtEl>
                                          <p:spTgt spid="201">
                                            <p:txEl>
                                              <p:pRg st="4" end="4"/>
                                            </p:txEl>
                                          </p:spTgt>
                                        </p:tgtEl>
                                        <p:attrNameLst>
                                          <p:attrName>style.visibility</p:attrName>
                                        </p:attrNameLst>
                                      </p:cBhvr>
                                      <p:to>
                                        <p:strVal val="visible"/>
                                      </p:to>
                                    </p:set>
                                    <p:anim calcmode="lin" valueType="num">
                                      <p:cBhvr>
                                        <p:cTn id="31" dur="2500" fill="hold"/>
                                        <p:tgtEl>
                                          <p:spTgt spid="201">
                                            <p:txEl>
                                              <p:pRg st="4" end="4"/>
                                            </p:txEl>
                                          </p:spTgt>
                                        </p:tgtEl>
                                        <p:attrNameLst>
                                          <p:attrName>ppt_x</p:attrName>
                                        </p:attrNameLst>
                                      </p:cBhvr>
                                      <p:tavLst>
                                        <p:tav tm="0">
                                          <p:val>
                                            <p:strVal val="#ppt_x"/>
                                          </p:val>
                                        </p:tav>
                                        <p:tav tm="100000">
                                          <p:val>
                                            <p:strVal val="#ppt_x"/>
                                          </p:val>
                                        </p:tav>
                                      </p:tavLst>
                                    </p:anim>
                                    <p:anim calcmode="lin" valueType="num">
                                      <p:cBhvr>
                                        <p:cTn id="32" dur="2500" fill="hold"/>
                                        <p:tgtEl>
                                          <p:spTgt spid="201">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500"/>
                            </p:stCondLst>
                            <p:childTnLst>
                              <p:par>
                                <p:cTn id="34" presetClass="entr" nodeType="afterEffect" presetSubtype="4" presetID="2" grpId="1" fill="hold">
                                  <p:stCondLst>
                                    <p:cond delay="0"/>
                                  </p:stCondLst>
                                  <p:iterate type="el" backwards="0">
                                    <p:tmAbs val="0"/>
                                  </p:iterate>
                                  <p:childTnLst>
                                    <p:set>
                                      <p:cBhvr>
                                        <p:cTn id="35" fill="hold"/>
                                        <p:tgtEl>
                                          <p:spTgt spid="201">
                                            <p:txEl>
                                              <p:pRg st="5" end="5"/>
                                            </p:txEl>
                                          </p:spTgt>
                                        </p:tgtEl>
                                        <p:attrNameLst>
                                          <p:attrName>style.visibility</p:attrName>
                                        </p:attrNameLst>
                                      </p:cBhvr>
                                      <p:to>
                                        <p:strVal val="visible"/>
                                      </p:to>
                                    </p:set>
                                    <p:anim calcmode="lin" valueType="num">
                                      <p:cBhvr>
                                        <p:cTn id="36" dur="2500" fill="hold"/>
                                        <p:tgtEl>
                                          <p:spTgt spid="201">
                                            <p:txEl>
                                              <p:pRg st="5" end="5"/>
                                            </p:txEl>
                                          </p:spTgt>
                                        </p:tgtEl>
                                        <p:attrNameLst>
                                          <p:attrName>ppt_x</p:attrName>
                                        </p:attrNameLst>
                                      </p:cBhvr>
                                      <p:tavLst>
                                        <p:tav tm="0">
                                          <p:val>
                                            <p:strVal val="#ppt_x"/>
                                          </p:val>
                                        </p:tav>
                                        <p:tav tm="100000">
                                          <p:val>
                                            <p:strVal val="#ppt_x"/>
                                          </p:val>
                                        </p:tav>
                                      </p:tavLst>
                                    </p:anim>
                                    <p:anim calcmode="lin" valueType="num">
                                      <p:cBhvr>
                                        <p:cTn id="37" dur="2500" fill="hold"/>
                                        <p:tgtEl>
                                          <p:spTgt spid="201">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0"/>
                            </p:stCondLst>
                            <p:childTnLst>
                              <p:par>
                                <p:cTn id="39" presetClass="entr" nodeType="afterEffect" presetSubtype="2" presetID="7" grpId="2" fill="hold">
                                  <p:stCondLst>
                                    <p:cond delay="0"/>
                                  </p:stCondLst>
                                  <p:iterate type="el" backwards="0">
                                    <p:tmAbs val="0"/>
                                  </p:iterate>
                                  <p:childTnLst>
                                    <p:set>
                                      <p:cBhvr>
                                        <p:cTn id="40" fill="hold"/>
                                        <p:tgtEl>
                                          <p:spTgt spid="202"/>
                                        </p:tgtEl>
                                        <p:attrNameLst>
                                          <p:attrName>style.visibility</p:attrName>
                                        </p:attrNameLst>
                                      </p:cBhvr>
                                      <p:to>
                                        <p:strVal val="visible"/>
                                      </p:to>
                                    </p:set>
                                    <p:anim calcmode="lin" valueType="num">
                                      <p:cBhvr>
                                        <p:cTn id="41" dur="1750" fill="hold"/>
                                        <p:tgtEl>
                                          <p:spTgt spid="202"/>
                                        </p:tgtEl>
                                        <p:attrNameLst>
                                          <p:attrName>ppt_x</p:attrName>
                                        </p:attrNameLst>
                                      </p:cBhvr>
                                      <p:tavLst>
                                        <p:tav tm="0">
                                          <p:val>
                                            <p:strVal val="1+#ppt_w/2"/>
                                          </p:val>
                                        </p:tav>
                                        <p:tav tm="100000">
                                          <p:val>
                                            <p:strVal val="#ppt_x"/>
                                          </p:val>
                                        </p:tav>
                                      </p:tavLst>
                                    </p:anim>
                                    <p:anim calcmode="lin" valueType="num">
                                      <p:cBhvr>
                                        <p:cTn id="42" dur="175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P build="whole" bldLvl="1" animBg="1" rev="0" advAuto="0" spid="202"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raining keeps the larger goals in mind"/>
          <p:cNvSpPr txBox="1"/>
          <p:nvPr/>
        </p:nvSpPr>
        <p:spPr>
          <a:xfrm>
            <a:off x="279454" y="1201807"/>
            <a:ext cx="12445891" cy="1014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000000"/>
                </a:solidFill>
                <a:latin typeface="Times New Roman"/>
                <a:ea typeface="Times New Roman"/>
                <a:cs typeface="Times New Roman"/>
                <a:sym typeface="Times New Roman"/>
              </a:defRPr>
            </a:lvl1pPr>
          </a:lstStyle>
          <a:p>
            <a:pPr>
              <a:defRPr>
                <a:effectLst/>
              </a:defRPr>
            </a:pPr>
            <a:r>
              <a:t>శిక్షణ పెద్ద లక్ష్యాలను దృష్టిలో ఉంచుకుంటుంది </a:t>
            </a:r>
          </a:p>
        </p:txBody>
      </p:sp>
      <p:sp>
        <p:nvSpPr>
          <p:cNvPr id="208" name="No one expects mature fruit on a young plant, nor should we early on focus on development of the fruit.…"/>
          <p:cNvSpPr txBox="1"/>
          <p:nvPr/>
        </p:nvSpPr>
        <p:spPr>
          <a:xfrm>
            <a:off x="143329" y="2353057"/>
            <a:ext cx="12591142" cy="2952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ఎవ్వరూ ఒక యువ మొక్కలో పరిపక్వ పండ్లను ఆశించరు, లేదా మనం ముందుగానే పండ్ల అభివృద్ధిపై దృష్టి పెట్టకూడదు.</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ఒక నిర్దిష్ట విశ్వాసి అతనిలో ఎక్కడ ఉన్నాడో గుర్తించడంపై మన శక్తులను కేంద్రీకరించడం చాలా ముఖ్యం </a:t>
            </a:r>
          </a:p>
        </p:txBody>
      </p:sp>
      <p:sp>
        <p:nvSpPr>
          <p:cNvPr id="209" name="The fruit will come in time; God has made it this way.…"/>
          <p:cNvSpPr txBox="1"/>
          <p:nvPr/>
        </p:nvSpPr>
        <p:spPr>
          <a:xfrm>
            <a:off x="97421" y="5442327"/>
            <a:ext cx="6322887" cy="3829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“పండు సమయానికి వస్తుంది; దేవుడు ఈ విధంగా చేసాడు.</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కొంతమంది లక్ష్యాలకు దూరంగా ఉంటారు</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“అతను పెద్దయ్యాక, అతను. ….”</a:t>
            </a:r>
          </a:p>
        </p:txBody>
      </p:sp>
      <p:grpSp>
        <p:nvGrpSpPr>
          <p:cNvPr id="212" name="Group"/>
          <p:cNvGrpSpPr/>
          <p:nvPr/>
        </p:nvGrpSpPr>
        <p:grpSpPr>
          <a:xfrm>
            <a:off x="6237316" y="4982317"/>
            <a:ext cx="6756557" cy="4168510"/>
            <a:chOff x="0" y="0"/>
            <a:chExt cx="6756555" cy="4168509"/>
          </a:xfrm>
        </p:grpSpPr>
        <p:pic>
          <p:nvPicPr>
            <p:cNvPr id="210" name="070731a0040.jpg" descr="070731a0040.jpg"/>
            <p:cNvPicPr>
              <a:picLocks noChangeAspect="1"/>
            </p:cNvPicPr>
            <p:nvPr/>
          </p:nvPicPr>
          <p:blipFill>
            <a:blip r:embed="rId2">
              <a:extLst/>
            </a:blip>
            <a:srcRect l="0" t="21953" r="0" b="31729"/>
            <a:stretch>
              <a:fillRect/>
            </a:stretch>
          </p:blipFill>
          <p:spPr>
            <a:xfrm>
              <a:off x="0" y="0"/>
              <a:ext cx="6756556" cy="4168510"/>
            </a:xfrm>
            <a:prstGeom prst="rect">
              <a:avLst/>
            </a:prstGeom>
            <a:ln w="12700" cap="flat">
              <a:noFill/>
              <a:miter lim="400000"/>
            </a:ln>
            <a:effectLst/>
          </p:spPr>
        </p:pic>
        <p:sp>
          <p:nvSpPr>
            <p:cNvPr id="211" name="TextBox 1"/>
            <p:cNvSpPr txBox="1"/>
            <p:nvPr/>
          </p:nvSpPr>
          <p:spPr>
            <a:xfrm>
              <a:off x="540911" y="691827"/>
              <a:ext cx="5674869" cy="2784782"/>
            </a:xfrm>
            <a:prstGeom prst="rect">
              <a:avLst/>
            </a:prstGeom>
            <a:noFill/>
            <a:ln w="12700" cap="flat">
              <a:noFill/>
              <a:miter lim="400000"/>
            </a:ln>
            <a:effectLst>
              <a:outerShdw sx="100000" sy="100000" kx="0" ky="0" algn="b" rotWithShape="0" blurRad="38100" dist="25400" dir="5400000">
                <a:schemeClr val="accent3">
                  <a:lumOff val="25000"/>
                  <a:alpha val="50000"/>
                </a:scheme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800">
                  <a:solidFill>
                    <a:srgbClr val="1A1A1A"/>
                  </a:solidFill>
                  <a:latin typeface="Helvetica Condensed Medium"/>
                  <a:ea typeface="Helvetica Condensed Medium"/>
                  <a:cs typeface="Helvetica Condensed Medium"/>
                  <a:sym typeface="Helvetica Condensed Medium"/>
                </a:defRPr>
              </a:lvl1pPr>
            </a:lstStyle>
            <a:p>
              <a:pPr/>
              <a:r>
                <a:t>దేవుడు ఏం చేస్తున్నాడు </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anim calcmode="lin" valueType="num">
                                      <p:cBhvr>
                                        <p:cTn id="7" dur="2500" fill="hold"/>
                                        <p:tgtEl>
                                          <p:spTgt spid="208">
                                            <p:bg/>
                                          </p:spTgt>
                                        </p:tgtEl>
                                        <p:attrNameLst>
                                          <p:attrName>ppt_x</p:attrName>
                                        </p:attrNameLst>
                                      </p:cBhvr>
                                      <p:tavLst>
                                        <p:tav tm="0">
                                          <p:val>
                                            <p:strVal val="#ppt_x"/>
                                          </p:val>
                                        </p:tav>
                                        <p:tav tm="100000">
                                          <p:val>
                                            <p:strVal val="#ppt_x"/>
                                          </p:val>
                                        </p:tav>
                                      </p:tavLst>
                                    </p:anim>
                                    <p:anim calcmode="lin" valueType="num">
                                      <p:cBhvr>
                                        <p:cTn id="8" dur="2500" fill="hold"/>
                                        <p:tgtEl>
                                          <p:spTgt spid="208">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08">
                                            <p:txEl>
                                              <p:pRg st="0" end="0"/>
                                            </p:txEl>
                                          </p:spTgt>
                                        </p:tgtEl>
                                        <p:attrNameLst>
                                          <p:attrName>style.visibility</p:attrName>
                                        </p:attrNameLst>
                                      </p:cBhvr>
                                      <p:to>
                                        <p:strVal val="visible"/>
                                      </p:to>
                                    </p:set>
                                    <p:anim calcmode="lin" valueType="num">
                                      <p:cBhvr>
                                        <p:cTn id="11" dur="2500" fill="hold"/>
                                        <p:tgtEl>
                                          <p:spTgt spid="208">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20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208">
                                            <p:txEl>
                                              <p:pRg st="1" end="1"/>
                                            </p:txEl>
                                          </p:spTgt>
                                        </p:tgtEl>
                                        <p:attrNameLst>
                                          <p:attrName>style.visibility</p:attrName>
                                        </p:attrNameLst>
                                      </p:cBhvr>
                                      <p:to>
                                        <p:strVal val="visible"/>
                                      </p:to>
                                    </p:set>
                                    <p:anim calcmode="lin" valueType="num">
                                      <p:cBhvr>
                                        <p:cTn id="16" dur="2500" fill="hold"/>
                                        <p:tgtEl>
                                          <p:spTgt spid="208">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2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2" fill="hold">
                                  <p:stCondLst>
                                    <p:cond delay="0"/>
                                  </p:stCondLst>
                                  <p:iterate type="el" backwards="0">
                                    <p:tmAbs val="0"/>
                                  </p:iterate>
                                  <p:childTnLst>
                                    <p:set>
                                      <p:cBhvr>
                                        <p:cTn id="21" fill="hold"/>
                                        <p:tgtEl>
                                          <p:spTgt spid="209"/>
                                        </p:tgtEl>
                                        <p:attrNameLst>
                                          <p:attrName>style.visibility</p:attrName>
                                        </p:attrNameLst>
                                      </p:cBhvr>
                                      <p:to>
                                        <p:strVal val="visible"/>
                                      </p:to>
                                    </p:set>
                                    <p:animEffect filter="wipe(up)" transition="in">
                                      <p:cBhvr>
                                        <p:cTn id="22" dur="175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2"/>
      <p:bldP build="p" bldLvl="5" animBg="1" rev="0" advAuto="0" spid="20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raining and parents"/>
          <p:cNvSpPr txBox="1"/>
          <p:nvPr/>
        </p:nvSpPr>
        <p:spPr>
          <a:xfrm>
            <a:off x="309061" y="1253661"/>
            <a:ext cx="8783346"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శిక్షణ మరియు తల్లిదండ్రులు </a:t>
            </a:r>
          </a:p>
        </p:txBody>
      </p:sp>
      <p:sp>
        <p:nvSpPr>
          <p:cNvPr id="215" name="My wife often answers questions in parenting class as to how old the child is.…"/>
          <p:cNvSpPr txBox="1"/>
          <p:nvPr/>
        </p:nvSpPr>
        <p:spPr>
          <a:xfrm>
            <a:off x="218585" y="2469727"/>
            <a:ext cx="7002669" cy="6729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నా భార్య తల్లిదండ్రుల ప్రశ్నలకు సమాధానమిస్తుంది: "పిల్లల వయస్సు ఎంత?"</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విశ్వాసి అవసరాలను కనుగొనండి.</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మేము పరిశుద్ధాత్మతో పని చేస్తాము; జీవితాలను తీర్చిదిద్దుతాడు.</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100">
                <a:solidFill>
                  <a:srgbClr val="000000"/>
                </a:solidFill>
                <a:effectLst/>
                <a:latin typeface="Times New Roman"/>
                <a:ea typeface="Times New Roman"/>
                <a:cs typeface="Times New Roman"/>
                <a:sym typeface="Times New Roman"/>
              </a:defRPr>
            </a:pPr>
            <a:r>
              <a:t>"నా గొర్రెలను మేపు." మేము జీవితాన్ని ఇవ్వము, కానీ దాని కోసం మాత్రమే శ్రద్ధ వహిస్తాము!</a:t>
            </a:r>
          </a:p>
        </p:txBody>
      </p:sp>
      <p:sp>
        <p:nvSpPr>
          <p:cNvPr id="216" name="In Jesus’ Likeness…"/>
          <p:cNvSpPr txBox="1"/>
          <p:nvPr/>
        </p:nvSpPr>
        <p:spPr>
          <a:xfrm>
            <a:off x="7656406" y="2328968"/>
            <a:ext cx="5204225" cy="728218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indent="228600" defTabSz="457200">
              <a:spcBef>
                <a:spcPts val="1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700" u="sng">
                <a:solidFill>
                  <a:srgbClr val="000000"/>
                </a:solidFill>
                <a:effectLst/>
                <a:latin typeface="Times New Roman"/>
                <a:ea typeface="Times New Roman"/>
                <a:cs typeface="Times New Roman"/>
                <a:sym typeface="Times New Roman"/>
              </a:defRPr>
            </a:pPr>
            <a:r>
              <a:t>యేసు పోలికలో</a:t>
            </a:r>
          </a:p>
          <a:p>
            <a:pPr marL="704919" indent="-705554" algn="l" defTabSz="457200">
              <a:spcBef>
                <a:spcPts val="2700"/>
              </a:spcBef>
              <a:buSzPct val="100000"/>
              <a:buAutoNum type="arabicParenBoth" startAt="1"/>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latin typeface="Times New Roman"/>
                <a:ea typeface="Times New Roman"/>
                <a:cs typeface="Times New Roman"/>
                <a:sym typeface="Times New Roman"/>
              </a:defRPr>
            </a:pPr>
            <a:r>
              <a:t>యేసు మనలో ఎదుగుతూ, తండ్రిలా ఉండేలా మనల్ని నడిపిస్తున్నాడు.</a:t>
            </a:r>
          </a:p>
          <a:p>
            <a:pPr marL="704919" indent="-705554" algn="l" defTabSz="457200">
              <a:spcBef>
                <a:spcPts val="2700"/>
              </a:spcBef>
              <a:buSzPct val="100000"/>
              <a:buAutoNum type="arabicParenBoth" startAt="1"/>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latin typeface="Times New Roman"/>
                <a:ea typeface="Times New Roman"/>
                <a:cs typeface="Times New Roman"/>
                <a:sym typeface="Times New Roman"/>
              </a:defRPr>
            </a:pPr>
            <a:r>
              <a:t>పోలికను మనం బలవంతం చేయవలసిన అవసరం లేదు, అది వస్తుంది.</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15">
                                            <p:bg/>
                                          </p:spTgt>
                                        </p:tgtEl>
                                        <p:attrNameLst>
                                          <p:attrName>style.visibility</p:attrName>
                                        </p:attrNameLst>
                                      </p:cBhvr>
                                      <p:to>
                                        <p:strVal val="visible"/>
                                      </p:to>
                                    </p:set>
                                    <p:anim calcmode="lin" valueType="num">
                                      <p:cBhvr>
                                        <p:cTn id="7" dur="2500" fill="hold"/>
                                        <p:tgtEl>
                                          <p:spTgt spid="215">
                                            <p:bg/>
                                          </p:spTgt>
                                        </p:tgtEl>
                                        <p:attrNameLst>
                                          <p:attrName>ppt_x</p:attrName>
                                        </p:attrNameLst>
                                      </p:cBhvr>
                                      <p:tavLst>
                                        <p:tav tm="0">
                                          <p:val>
                                            <p:strVal val="#ppt_x"/>
                                          </p:val>
                                        </p:tav>
                                        <p:tav tm="100000">
                                          <p:val>
                                            <p:strVal val="#ppt_x"/>
                                          </p:val>
                                        </p:tav>
                                      </p:tavLst>
                                    </p:anim>
                                    <p:anim calcmode="lin" valueType="num">
                                      <p:cBhvr>
                                        <p:cTn id="8" dur="2500" fill="hold"/>
                                        <p:tgtEl>
                                          <p:spTgt spid="215">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15">
                                            <p:txEl>
                                              <p:pRg st="0" end="0"/>
                                            </p:txEl>
                                          </p:spTgt>
                                        </p:tgtEl>
                                        <p:attrNameLst>
                                          <p:attrName>style.visibility</p:attrName>
                                        </p:attrNameLst>
                                      </p:cBhvr>
                                      <p:to>
                                        <p:strVal val="visible"/>
                                      </p:to>
                                    </p:set>
                                    <p:anim calcmode="lin" valueType="num">
                                      <p:cBhvr>
                                        <p:cTn id="11" dur="2500" fill="hold"/>
                                        <p:tgtEl>
                                          <p:spTgt spid="215">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2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15">
                                            <p:txEl>
                                              <p:pRg st="1" end="1"/>
                                            </p:txEl>
                                          </p:spTgt>
                                        </p:tgtEl>
                                        <p:attrNameLst>
                                          <p:attrName>style.visibility</p:attrName>
                                        </p:attrNameLst>
                                      </p:cBhvr>
                                      <p:to>
                                        <p:strVal val="visible"/>
                                      </p:to>
                                    </p:set>
                                    <p:anim calcmode="lin" valueType="num">
                                      <p:cBhvr>
                                        <p:cTn id="17" dur="2500" fill="hold"/>
                                        <p:tgtEl>
                                          <p:spTgt spid="215">
                                            <p:txEl>
                                              <p:pRg st="1" end="1"/>
                                            </p:txEl>
                                          </p:spTgt>
                                        </p:tgtEl>
                                        <p:attrNameLst>
                                          <p:attrName>ppt_x</p:attrName>
                                        </p:attrNameLst>
                                      </p:cBhvr>
                                      <p:tavLst>
                                        <p:tav tm="0">
                                          <p:val>
                                            <p:strVal val="#ppt_x"/>
                                          </p:val>
                                        </p:tav>
                                        <p:tav tm="100000">
                                          <p:val>
                                            <p:strVal val="#ppt_x"/>
                                          </p:val>
                                        </p:tav>
                                      </p:tavLst>
                                    </p:anim>
                                    <p:anim calcmode="lin" valueType="num">
                                      <p:cBhvr>
                                        <p:cTn id="18" dur="2500" fill="hold"/>
                                        <p:tgtEl>
                                          <p:spTgt spid="2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215">
                                            <p:txEl>
                                              <p:pRg st="2" end="2"/>
                                            </p:txEl>
                                          </p:spTgt>
                                        </p:tgtEl>
                                        <p:attrNameLst>
                                          <p:attrName>style.visibility</p:attrName>
                                        </p:attrNameLst>
                                      </p:cBhvr>
                                      <p:to>
                                        <p:strVal val="visible"/>
                                      </p:to>
                                    </p:set>
                                    <p:anim calcmode="lin" valueType="num">
                                      <p:cBhvr>
                                        <p:cTn id="23" dur="2500" fill="hold"/>
                                        <p:tgtEl>
                                          <p:spTgt spid="215">
                                            <p:txEl>
                                              <p:pRg st="2" end="2"/>
                                            </p:txEl>
                                          </p:spTgt>
                                        </p:tgtEl>
                                        <p:attrNameLst>
                                          <p:attrName>ppt_x</p:attrName>
                                        </p:attrNameLst>
                                      </p:cBhvr>
                                      <p:tavLst>
                                        <p:tav tm="0">
                                          <p:val>
                                            <p:strVal val="#ppt_x"/>
                                          </p:val>
                                        </p:tav>
                                        <p:tav tm="100000">
                                          <p:val>
                                            <p:strVal val="#ppt_x"/>
                                          </p:val>
                                        </p:tav>
                                      </p:tavLst>
                                    </p:anim>
                                    <p:anim calcmode="lin" valueType="num">
                                      <p:cBhvr>
                                        <p:cTn id="24" dur="2500" fill="hold"/>
                                        <p:tgtEl>
                                          <p:spTgt spid="2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215">
                                            <p:txEl>
                                              <p:pRg st="3" end="3"/>
                                            </p:txEl>
                                          </p:spTgt>
                                        </p:tgtEl>
                                        <p:attrNameLst>
                                          <p:attrName>style.visibility</p:attrName>
                                        </p:attrNameLst>
                                      </p:cBhvr>
                                      <p:to>
                                        <p:strVal val="visible"/>
                                      </p:to>
                                    </p:set>
                                    <p:anim calcmode="lin" valueType="num">
                                      <p:cBhvr>
                                        <p:cTn id="29" dur="2500" fill="hold"/>
                                        <p:tgtEl>
                                          <p:spTgt spid="215">
                                            <p:txEl>
                                              <p:pRg st="3" end="3"/>
                                            </p:txEl>
                                          </p:spTgt>
                                        </p:tgtEl>
                                        <p:attrNameLst>
                                          <p:attrName>ppt_x</p:attrName>
                                        </p:attrNameLst>
                                      </p:cBhvr>
                                      <p:tavLst>
                                        <p:tav tm="0">
                                          <p:val>
                                            <p:strVal val="#ppt_x"/>
                                          </p:val>
                                        </p:tav>
                                        <p:tav tm="100000">
                                          <p:val>
                                            <p:strVal val="#ppt_x"/>
                                          </p:val>
                                        </p:tav>
                                      </p:tavLst>
                                    </p:anim>
                                    <p:anim calcmode="lin" valueType="num">
                                      <p:cBhvr>
                                        <p:cTn id="30" dur="2500" fill="hold"/>
                                        <p:tgtEl>
                                          <p:spTgt spid="2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2" fill="hold">
                                  <p:stCondLst>
                                    <p:cond delay="0"/>
                                  </p:stCondLst>
                                  <p:iterate type="el" backwards="0">
                                    <p:tmAbs val="0"/>
                                  </p:iterate>
                                  <p:childTnLst>
                                    <p:set>
                                      <p:cBhvr>
                                        <p:cTn id="34" fill="hold"/>
                                        <p:tgtEl>
                                          <p:spTgt spid="216">
                                            <p:bg/>
                                          </p:spTgt>
                                        </p:tgtEl>
                                        <p:attrNameLst>
                                          <p:attrName>style.visibility</p:attrName>
                                        </p:attrNameLst>
                                      </p:cBhvr>
                                      <p:to>
                                        <p:strVal val="visible"/>
                                      </p:to>
                                    </p:set>
                                    <p:anim calcmode="lin" valueType="num">
                                      <p:cBhvr>
                                        <p:cTn id="35" dur="1000" fill="hold"/>
                                        <p:tgtEl>
                                          <p:spTgt spid="216">
                                            <p:bg/>
                                          </p:spTgt>
                                        </p:tgtEl>
                                        <p:attrNameLst>
                                          <p:attrName>ppt_x</p:attrName>
                                        </p:attrNameLst>
                                      </p:cBhvr>
                                      <p:tavLst>
                                        <p:tav tm="0">
                                          <p:val>
                                            <p:strVal val="0-#ppt_w/2"/>
                                          </p:val>
                                        </p:tav>
                                        <p:tav tm="100000">
                                          <p:val>
                                            <p:strVal val="#ppt_x"/>
                                          </p:val>
                                        </p:tav>
                                      </p:tavLst>
                                    </p:anim>
                                    <p:anim calcmode="lin" valueType="num">
                                      <p:cBhvr>
                                        <p:cTn id="36" dur="1000" fill="hold"/>
                                        <p:tgtEl>
                                          <p:spTgt spid="216">
                                            <p:bg/>
                                          </p:spTgt>
                                        </p:tgtEl>
                                        <p:attrNameLst>
                                          <p:attrName>ppt_y</p:attrName>
                                        </p:attrNameLst>
                                      </p:cBhvr>
                                      <p:tavLst>
                                        <p:tav tm="0">
                                          <p:val>
                                            <p:strVal val="#ppt_y"/>
                                          </p:val>
                                        </p:tav>
                                        <p:tav tm="100000">
                                          <p:val>
                                            <p:strVal val="#ppt_y"/>
                                          </p:val>
                                        </p:tav>
                                      </p:tavLst>
                                    </p:anim>
                                  </p:childTnLst>
                                </p:cTn>
                              </p:par>
                              <p:par>
                                <p:cTn id="37" presetClass="entr" nodeType="withEffect" presetSubtype="8" presetID="2" grpId="2" fill="hold">
                                  <p:stCondLst>
                                    <p:cond delay="0"/>
                                  </p:stCondLst>
                                  <p:iterate type="el" backwards="0">
                                    <p:tmAbs val="0"/>
                                  </p:iterate>
                                  <p:childTnLst>
                                    <p:set>
                                      <p:cBhvr>
                                        <p:cTn id="38" fill="hold"/>
                                        <p:tgtEl>
                                          <p:spTgt spid="216">
                                            <p:txEl>
                                              <p:pRg st="0" end="0"/>
                                            </p:txEl>
                                          </p:spTgt>
                                        </p:tgtEl>
                                        <p:attrNameLst>
                                          <p:attrName>style.visibility</p:attrName>
                                        </p:attrNameLst>
                                      </p:cBhvr>
                                      <p:to>
                                        <p:strVal val="visible"/>
                                      </p:to>
                                    </p:set>
                                    <p:anim calcmode="lin" valueType="num">
                                      <p:cBhvr>
                                        <p:cTn id="39" dur="1000" fill="hold"/>
                                        <p:tgtEl>
                                          <p:spTgt spid="216">
                                            <p:txEl>
                                              <p:pRg st="0" end="0"/>
                                            </p:txEl>
                                          </p:spTgt>
                                        </p:tgtEl>
                                        <p:attrNameLst>
                                          <p:attrName>ppt_x</p:attrName>
                                        </p:attrNameLst>
                                      </p:cBhvr>
                                      <p:tavLst>
                                        <p:tav tm="0">
                                          <p:val>
                                            <p:strVal val="0-#ppt_w/2"/>
                                          </p:val>
                                        </p:tav>
                                        <p:tav tm="100000">
                                          <p:val>
                                            <p:strVal val="#ppt_x"/>
                                          </p:val>
                                        </p:tav>
                                      </p:tavLst>
                                    </p:anim>
                                    <p:anim calcmode="lin" valueType="num">
                                      <p:cBhvr>
                                        <p:cTn id="40" dur="1000" fill="hold"/>
                                        <p:tgtEl>
                                          <p:spTgt spid="216">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Class="entr" nodeType="afterEffect" presetSubtype="8" presetID="2" grpId="2" fill="hold">
                                  <p:stCondLst>
                                    <p:cond delay="0"/>
                                  </p:stCondLst>
                                  <p:iterate type="el" backwards="0">
                                    <p:tmAbs val="0"/>
                                  </p:iterate>
                                  <p:childTnLst>
                                    <p:set>
                                      <p:cBhvr>
                                        <p:cTn id="43" fill="hold"/>
                                        <p:tgtEl>
                                          <p:spTgt spid="216">
                                            <p:txEl>
                                              <p:pRg st="1" end="1"/>
                                            </p:txEl>
                                          </p:spTgt>
                                        </p:tgtEl>
                                        <p:attrNameLst>
                                          <p:attrName>style.visibility</p:attrName>
                                        </p:attrNameLst>
                                      </p:cBhvr>
                                      <p:to>
                                        <p:strVal val="visible"/>
                                      </p:to>
                                    </p:set>
                                    <p:anim calcmode="lin" valueType="num">
                                      <p:cBhvr>
                                        <p:cTn id="44" dur="1000" fill="hold"/>
                                        <p:tgtEl>
                                          <p:spTgt spid="216">
                                            <p:txEl>
                                              <p:pRg st="1" end="1"/>
                                            </p:txEl>
                                          </p:spTgt>
                                        </p:tgtEl>
                                        <p:attrNameLst>
                                          <p:attrName>ppt_x</p:attrName>
                                        </p:attrNameLst>
                                      </p:cBhvr>
                                      <p:tavLst>
                                        <p:tav tm="0">
                                          <p:val>
                                            <p:strVal val="0-#ppt_w/2"/>
                                          </p:val>
                                        </p:tav>
                                        <p:tav tm="100000">
                                          <p:val>
                                            <p:strVal val="#ppt_x"/>
                                          </p:val>
                                        </p:tav>
                                      </p:tavLst>
                                    </p:anim>
                                    <p:anim calcmode="lin" valueType="num">
                                      <p:cBhvr>
                                        <p:cTn id="45" dur="1000" fill="hold"/>
                                        <p:tgtEl>
                                          <p:spTgt spid="2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 grpId="2" fill="hold">
                                  <p:stCondLst>
                                    <p:cond delay="0"/>
                                  </p:stCondLst>
                                  <p:iterate type="el" backwards="0">
                                    <p:tmAbs val="0"/>
                                  </p:iterate>
                                  <p:childTnLst>
                                    <p:set>
                                      <p:cBhvr>
                                        <p:cTn id="49" fill="hold"/>
                                        <p:tgtEl>
                                          <p:spTgt spid="216">
                                            <p:txEl>
                                              <p:pRg st="2" end="2"/>
                                            </p:txEl>
                                          </p:spTgt>
                                        </p:tgtEl>
                                        <p:attrNameLst>
                                          <p:attrName>style.visibility</p:attrName>
                                        </p:attrNameLst>
                                      </p:cBhvr>
                                      <p:to>
                                        <p:strVal val="visible"/>
                                      </p:to>
                                    </p:set>
                                    <p:anim calcmode="lin" valueType="num">
                                      <p:cBhvr>
                                        <p:cTn id="50" dur="1000" fill="hold"/>
                                        <p:tgtEl>
                                          <p:spTgt spid="216">
                                            <p:txEl>
                                              <p:pRg st="2" end="2"/>
                                            </p:txEl>
                                          </p:spTgt>
                                        </p:tgtEl>
                                        <p:attrNameLst>
                                          <p:attrName>ppt_x</p:attrName>
                                        </p:attrNameLst>
                                      </p:cBhvr>
                                      <p:tavLst>
                                        <p:tav tm="0">
                                          <p:val>
                                            <p:strVal val="0-#ppt_w/2"/>
                                          </p:val>
                                        </p:tav>
                                        <p:tav tm="100000">
                                          <p:val>
                                            <p:strVal val="#ppt_x"/>
                                          </p:val>
                                        </p:tav>
                                      </p:tavLst>
                                    </p:anim>
                                    <p:anim calcmode="lin" valueType="num">
                                      <p:cBhvr>
                                        <p:cTn id="51" dur="1000" fill="hold"/>
                                        <p:tgtEl>
                                          <p:spTgt spid="2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P build="p" bldLvl="5" animBg="1" rev="0" advAuto="0" spid="216"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Pad-blank.jpg" descr="Pad-blank.jpg"/>
          <p:cNvPicPr>
            <a:picLocks noChangeAspect="1"/>
          </p:cNvPicPr>
          <p:nvPr/>
        </p:nvPicPr>
        <p:blipFill>
          <a:blip r:embed="rId2">
            <a:extLst/>
          </a:blip>
          <a:stretch>
            <a:fillRect/>
          </a:stretch>
        </p:blipFill>
        <p:spPr>
          <a:xfrm>
            <a:off x="4608793" y="2032436"/>
            <a:ext cx="8081753" cy="8153093"/>
          </a:xfrm>
          <a:prstGeom prst="rect">
            <a:avLst/>
          </a:prstGeom>
          <a:ln w="12700">
            <a:miter lim="400000"/>
          </a:ln>
        </p:spPr>
      </p:pic>
      <p:sp>
        <p:nvSpPr>
          <p:cNvPr id="219" name="The training starts with us and then it can more easily be transferred to training others.…"/>
          <p:cNvSpPr txBox="1"/>
          <p:nvPr/>
        </p:nvSpPr>
        <p:spPr>
          <a:xfrm>
            <a:off x="309060" y="2768418"/>
            <a:ext cx="6502405" cy="5848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శిక్షణ మనతో మొదలవుతుంది మరియు అది ఇతరులకు శిక్షణ ఇవ్వడానికి మరింత సులభంగా బదిలీ చేయబడుతుంది. </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శిక్షణ అంటే, దేవుడు మన జీవితాల్లో ఇప్పటికే ఏమి </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latin typeface="Times New Roman"/>
                <a:ea typeface="Times New Roman"/>
                <a:cs typeface="Times New Roman"/>
                <a:sym typeface="Times New Roman"/>
              </a:defRPr>
            </a:pPr>
            <a:r>
              <a:t>చేస్తున్నాడో ఇతరులకు బోధించడమే. </a:t>
            </a:r>
          </a:p>
        </p:txBody>
      </p:sp>
      <p:sp>
        <p:nvSpPr>
          <p:cNvPr id="220" name="Training God’s people"/>
          <p:cNvSpPr txBox="1"/>
          <p:nvPr/>
        </p:nvSpPr>
        <p:spPr>
          <a:xfrm>
            <a:off x="309061" y="1253661"/>
            <a:ext cx="9403563"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దేవుని ప్రజలకు శిక్షణ ఇవ్వడం </a:t>
            </a:r>
          </a:p>
        </p:txBody>
      </p:sp>
      <p:sp>
        <p:nvSpPr>
          <p:cNvPr id="221" name="TextBox 1"/>
          <p:cNvSpPr txBox="1"/>
          <p:nvPr/>
        </p:nvSpPr>
        <p:spPr>
          <a:xfrm rot="19921414">
            <a:off x="7621538" y="7191146"/>
            <a:ext cx="2563092" cy="1403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500">
                <a:solidFill>
                  <a:srgbClr val="45A4FC"/>
                </a:solidFill>
                <a:latin typeface="Helvetica Condensed Medium"/>
                <a:ea typeface="Helvetica Condensed Medium"/>
                <a:cs typeface="Helvetica Condensed Medium"/>
                <a:sym typeface="Helvetica Condensed Medium"/>
              </a:defRPr>
            </a:pPr>
            <a:r>
              <a:t>పాఠం</a:t>
            </a:r>
          </a:p>
          <a:p>
            <a:pPr>
              <a:defRPr b="0" sz="3500">
                <a:solidFill>
                  <a:srgbClr val="45A4FC"/>
                </a:solidFill>
                <a:latin typeface="Helvetica Condensed Medium"/>
                <a:ea typeface="Helvetica Condensed Medium"/>
                <a:cs typeface="Helvetica Condensed Medium"/>
                <a:sym typeface="Helvetica Condensed Medium"/>
              </a:defRPr>
            </a:pPr>
            <a:r>
              <a:t>రెండు</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19">
                                            <p:bg/>
                                          </p:spTgt>
                                        </p:tgtEl>
                                        <p:attrNameLst>
                                          <p:attrName>style.visibility</p:attrName>
                                        </p:attrNameLst>
                                      </p:cBhvr>
                                      <p:to>
                                        <p:strVal val="visible"/>
                                      </p:to>
                                    </p:set>
                                    <p:anim calcmode="lin" valueType="num">
                                      <p:cBhvr>
                                        <p:cTn id="7" dur="2500" fill="hold"/>
                                        <p:tgtEl>
                                          <p:spTgt spid="219">
                                            <p:bg/>
                                          </p:spTgt>
                                        </p:tgtEl>
                                        <p:attrNameLst>
                                          <p:attrName>ppt_x</p:attrName>
                                        </p:attrNameLst>
                                      </p:cBhvr>
                                      <p:tavLst>
                                        <p:tav tm="0">
                                          <p:val>
                                            <p:strVal val="#ppt_x"/>
                                          </p:val>
                                        </p:tav>
                                        <p:tav tm="100000">
                                          <p:val>
                                            <p:strVal val="#ppt_x"/>
                                          </p:val>
                                        </p:tav>
                                      </p:tavLst>
                                    </p:anim>
                                    <p:anim calcmode="lin" valueType="num">
                                      <p:cBhvr>
                                        <p:cTn id="8" dur="2500" fill="hold"/>
                                        <p:tgtEl>
                                          <p:spTgt spid="21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19">
                                            <p:txEl>
                                              <p:pRg st="0" end="0"/>
                                            </p:txEl>
                                          </p:spTgt>
                                        </p:tgtEl>
                                        <p:attrNameLst>
                                          <p:attrName>style.visibility</p:attrName>
                                        </p:attrNameLst>
                                      </p:cBhvr>
                                      <p:to>
                                        <p:strVal val="visible"/>
                                      </p:to>
                                    </p:set>
                                    <p:anim calcmode="lin" valueType="num">
                                      <p:cBhvr>
                                        <p:cTn id="11" dur="2500" fill="hold"/>
                                        <p:tgtEl>
                                          <p:spTgt spid="219">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21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219">
                                            <p:txEl>
                                              <p:pRg st="1" end="1"/>
                                            </p:txEl>
                                          </p:spTgt>
                                        </p:tgtEl>
                                        <p:attrNameLst>
                                          <p:attrName>style.visibility</p:attrName>
                                        </p:attrNameLst>
                                      </p:cBhvr>
                                      <p:to>
                                        <p:strVal val="visible"/>
                                      </p:to>
                                    </p:set>
                                    <p:anim calcmode="lin" valueType="num">
                                      <p:cBhvr>
                                        <p:cTn id="16" dur="2500" fill="hold"/>
                                        <p:tgtEl>
                                          <p:spTgt spid="219">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21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219">
                                            <p:txEl>
                                              <p:pRg st="2" end="2"/>
                                            </p:txEl>
                                          </p:spTgt>
                                        </p:tgtEl>
                                        <p:attrNameLst>
                                          <p:attrName>style.visibility</p:attrName>
                                        </p:attrNameLst>
                                      </p:cBhvr>
                                      <p:to>
                                        <p:strVal val="visible"/>
                                      </p:to>
                                    </p:set>
                                    <p:anim calcmode="lin" valueType="num">
                                      <p:cBhvr>
                                        <p:cTn id="21" dur="2500" fill="hold"/>
                                        <p:tgtEl>
                                          <p:spTgt spid="219">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piritual vision is born from scriptural truths that shape our expectations and focus.…"/>
          <p:cNvSpPr txBox="1"/>
          <p:nvPr/>
        </p:nvSpPr>
        <p:spPr>
          <a:xfrm>
            <a:off x="239117" y="2402841"/>
            <a:ext cx="11771353" cy="7145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40" indent="-49754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ఆధ్యాత్మిక దృష్టి మన అంచనాలను మరియు దృష్టిని ఆకృతి చేసే లేఖనాల సత్యాల నుండి పుట్టింది.</a:t>
            </a:r>
          </a:p>
          <a:p>
            <a:pPr marL="497540" indent="-49754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ఆధ్యాత్మిక అభివృద్ధి యొక్క ప్రతి దశకు లక్ష్యాలు నిర్దిష్టంగా ఉండాలి. </a:t>
            </a:r>
          </a:p>
          <a:p>
            <a:pPr marL="497540" indent="-49754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మేము వృద్ధికి మార్గనిర్దేశం చేయడానికి సృజనాత్మకంగా లక్ష్యాలను రూపొందించడం లేదు, కానీ దేవుడు లేఖనాలలో ఏమి చెప్పాడో జాగ్రత్తగా గమనించి, దానిని మన జీవితాలతో అనుసంధానిస్తాము. </a:t>
            </a:r>
          </a:p>
          <a:p>
            <a:pPr marL="497540" indent="-49754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మేము వృద్ధికి మార్గనిర్దేశం చేయడానికి సృజనాత్మకంగా లక్ష్యాలను రూపొందించడం లేదు, కానీ దేవుడు లేఖనాలలో ఏమి చెప్పాడో జాగ్రత్తగా గమనించి, దానిని మన జీవితాలతో అనుసంధానిస్తాము. </a:t>
            </a:r>
          </a:p>
        </p:txBody>
      </p:sp>
      <p:grpSp>
        <p:nvGrpSpPr>
          <p:cNvPr id="226" name="Group"/>
          <p:cNvGrpSpPr/>
          <p:nvPr/>
        </p:nvGrpSpPr>
        <p:grpSpPr>
          <a:xfrm>
            <a:off x="3347935" y="1286273"/>
            <a:ext cx="6308930" cy="1168401"/>
            <a:chOff x="0" y="0"/>
            <a:chExt cx="6308928" cy="1168399"/>
          </a:xfrm>
        </p:grpSpPr>
        <p:sp>
          <p:nvSpPr>
            <p:cNvPr id="224" name="Rounded Rectangle"/>
            <p:cNvSpPr/>
            <p:nvPr/>
          </p:nvSpPr>
          <p:spPr>
            <a:xfrm>
              <a:off x="0" y="34770"/>
              <a:ext cx="6308929" cy="986139"/>
            </a:xfrm>
            <a:prstGeom prst="roundRect">
              <a:avLst>
                <a:gd name="adj" fmla="val 19318"/>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latin typeface="Times New Roman"/>
                  <a:ea typeface="Times New Roman"/>
                  <a:cs typeface="Times New Roman"/>
                  <a:sym typeface="Times New Roman"/>
                </a:defRPr>
              </a:pPr>
            </a:p>
          </p:txBody>
        </p:sp>
        <p:sp>
          <p:nvSpPr>
            <p:cNvPr id="225" name="Summary"/>
            <p:cNvSpPr txBox="1"/>
            <p:nvPr/>
          </p:nvSpPr>
          <p:spPr>
            <a:xfrm>
              <a:off x="1549310" y="-1"/>
              <a:ext cx="321030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latin typeface="Times New Roman"/>
                  <a:ea typeface="Times New Roman"/>
                  <a:cs typeface="Times New Roman"/>
                  <a:sym typeface="Times New Roman"/>
                </a:defRPr>
              </a:lvl1pPr>
            </a:lstStyle>
            <a:p>
              <a:pPr>
                <a:defRPr>
                  <a:effectLst/>
                </a:defRPr>
              </a:pPr>
              <a:r>
                <a:t>సారాంశం</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anim calcmode="lin" valueType="num">
                                      <p:cBhvr>
                                        <p:cTn id="7" dur="2750" fill="hold"/>
                                        <p:tgtEl>
                                          <p:spTgt spid="223">
                                            <p:bg/>
                                          </p:spTgt>
                                        </p:tgtEl>
                                        <p:attrNameLst>
                                          <p:attrName>ppt_x</p:attrName>
                                        </p:attrNameLst>
                                      </p:cBhvr>
                                      <p:tavLst>
                                        <p:tav tm="0">
                                          <p:val>
                                            <p:strVal val="0-#ppt_w/2"/>
                                          </p:val>
                                        </p:tav>
                                        <p:tav tm="100000">
                                          <p:val>
                                            <p:strVal val="#ppt_x"/>
                                          </p:val>
                                        </p:tav>
                                      </p:tavLst>
                                    </p:anim>
                                    <p:anim calcmode="lin" valueType="num">
                                      <p:cBhvr>
                                        <p:cTn id="8" dur="2750" fill="hold"/>
                                        <p:tgtEl>
                                          <p:spTgt spid="22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23">
                                            <p:txEl>
                                              <p:pRg st="0" end="0"/>
                                            </p:txEl>
                                          </p:spTgt>
                                        </p:tgtEl>
                                        <p:attrNameLst>
                                          <p:attrName>style.visibility</p:attrName>
                                        </p:attrNameLst>
                                      </p:cBhvr>
                                      <p:to>
                                        <p:strVal val="visible"/>
                                      </p:to>
                                    </p:set>
                                    <p:anim calcmode="lin" valueType="num">
                                      <p:cBhvr>
                                        <p:cTn id="11" dur="2750" fill="hold"/>
                                        <p:tgtEl>
                                          <p:spTgt spid="223">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2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23">
                                            <p:txEl>
                                              <p:pRg st="1" end="1"/>
                                            </p:txEl>
                                          </p:spTgt>
                                        </p:tgtEl>
                                        <p:attrNameLst>
                                          <p:attrName>style.visibility</p:attrName>
                                        </p:attrNameLst>
                                      </p:cBhvr>
                                      <p:to>
                                        <p:strVal val="visible"/>
                                      </p:to>
                                    </p:set>
                                    <p:anim calcmode="lin" valueType="num">
                                      <p:cBhvr>
                                        <p:cTn id="17" dur="2750" fill="hold"/>
                                        <p:tgtEl>
                                          <p:spTgt spid="223">
                                            <p:txEl>
                                              <p:pRg st="1" end="1"/>
                                            </p:txEl>
                                          </p:spTgt>
                                        </p:tgtEl>
                                        <p:attrNameLst>
                                          <p:attrName>ppt_x</p:attrName>
                                        </p:attrNameLst>
                                      </p:cBhvr>
                                      <p:tavLst>
                                        <p:tav tm="0">
                                          <p:val>
                                            <p:strVal val="0-#ppt_w/2"/>
                                          </p:val>
                                        </p:tav>
                                        <p:tav tm="100000">
                                          <p:val>
                                            <p:strVal val="#ppt_x"/>
                                          </p:val>
                                        </p:tav>
                                      </p:tavLst>
                                    </p:anim>
                                    <p:anim calcmode="lin" valueType="num">
                                      <p:cBhvr>
                                        <p:cTn id="18" dur="2750" fill="hold"/>
                                        <p:tgtEl>
                                          <p:spTgt spid="2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23">
                                            <p:txEl>
                                              <p:pRg st="2" end="2"/>
                                            </p:txEl>
                                          </p:spTgt>
                                        </p:tgtEl>
                                        <p:attrNameLst>
                                          <p:attrName>style.visibility</p:attrName>
                                        </p:attrNameLst>
                                      </p:cBhvr>
                                      <p:to>
                                        <p:strVal val="visible"/>
                                      </p:to>
                                    </p:set>
                                    <p:anim calcmode="lin" valueType="num">
                                      <p:cBhvr>
                                        <p:cTn id="23" dur="2750" fill="hold"/>
                                        <p:tgtEl>
                                          <p:spTgt spid="223">
                                            <p:txEl>
                                              <p:pRg st="2" end="2"/>
                                            </p:txEl>
                                          </p:spTgt>
                                        </p:tgtEl>
                                        <p:attrNameLst>
                                          <p:attrName>ppt_x</p:attrName>
                                        </p:attrNameLst>
                                      </p:cBhvr>
                                      <p:tavLst>
                                        <p:tav tm="0">
                                          <p:val>
                                            <p:strVal val="0-#ppt_w/2"/>
                                          </p:val>
                                        </p:tav>
                                        <p:tav tm="100000">
                                          <p:val>
                                            <p:strVal val="#ppt_x"/>
                                          </p:val>
                                        </p:tav>
                                      </p:tavLst>
                                    </p:anim>
                                    <p:anim calcmode="lin" valueType="num">
                                      <p:cBhvr>
                                        <p:cTn id="24" dur="2750" fill="hold"/>
                                        <p:tgtEl>
                                          <p:spTgt spid="2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23">
                                            <p:txEl>
                                              <p:pRg st="3" end="3"/>
                                            </p:txEl>
                                          </p:spTgt>
                                        </p:tgtEl>
                                        <p:attrNameLst>
                                          <p:attrName>style.visibility</p:attrName>
                                        </p:attrNameLst>
                                      </p:cBhvr>
                                      <p:to>
                                        <p:strVal val="visible"/>
                                      </p:to>
                                    </p:set>
                                    <p:anim calcmode="lin" valueType="num">
                                      <p:cBhvr>
                                        <p:cTn id="29" dur="2750" fill="hold"/>
                                        <p:tgtEl>
                                          <p:spTgt spid="223">
                                            <p:txEl>
                                              <p:pRg st="3" end="3"/>
                                            </p:txEl>
                                          </p:spTgt>
                                        </p:tgtEl>
                                        <p:attrNameLst>
                                          <p:attrName>ppt_x</p:attrName>
                                        </p:attrNameLst>
                                      </p:cBhvr>
                                      <p:tavLst>
                                        <p:tav tm="0">
                                          <p:val>
                                            <p:strVal val="0-#ppt_w/2"/>
                                          </p:val>
                                        </p:tav>
                                        <p:tav tm="100000">
                                          <p:val>
                                            <p:strVal val="#ppt_x"/>
                                          </p:val>
                                        </p:tav>
                                      </p:tavLst>
                                    </p:anim>
                                    <p:anim calcmode="lin" valueType="num">
                                      <p:cBhvr>
                                        <p:cTn id="30" dur="2750" fill="hold"/>
                                        <p:tgtEl>
                                          <p:spTgt spid="2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  What are God’s goals for you at this point in your life? Try to identify at least three.…"/>
          <p:cNvSpPr txBox="1"/>
          <p:nvPr/>
        </p:nvSpPr>
        <p:spPr>
          <a:xfrm>
            <a:off x="339946" y="3400997"/>
            <a:ext cx="10654505" cy="6344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979" indent="-348612" algn="just" defTabSz="457200">
              <a:spcBef>
                <a:spcPts val="28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  మీ జీవితంలో ఈ సమయంలో మీ కోసం దేవుని లక్ష్యాలు ఏమిటి? కనీసం ముగ్గురిని గుర్తించడానికి ప్రయత్నించండి. </a:t>
            </a:r>
          </a:p>
          <a:p>
            <a:pPr marL="347979" indent="-348612" algn="just" defTabSz="457200">
              <a:spcBef>
                <a:spcPts val="28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  మీరు లక్ష్యాలను ఏర్పరచుకోవడానికి మరియు నిర్దేశించడానికి ఎలా స్పందిస్తారు? మీరు ప్రక్రియ ద్వారా సంతోషిస్తున్నారా లేదా విసుగు చెందుతున్నారా? ఎందుకో వివరించు. </a:t>
            </a:r>
          </a:p>
          <a:p>
            <a:pPr marL="347979" indent="-348612" algn="just" defTabSz="457200">
              <a:spcBef>
                <a:spcPts val="28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  కొన్ని తోట మొక్కలు లేదా పంటల కోసం దేవుడు కలిగి ఉన్న దీర్ఘకాలిక లక్ష్యం ఏమిటి? మీ జీవితంలోని ఆధ్యాత్మిక సందర్భంలో దాని అర్థం ఏమిటి? </a:t>
            </a:r>
            <a:br/>
          </a:p>
        </p:txBody>
      </p:sp>
      <p:grpSp>
        <p:nvGrpSpPr>
          <p:cNvPr id="231" name="Application"/>
          <p:cNvGrpSpPr/>
          <p:nvPr/>
        </p:nvGrpSpPr>
        <p:grpSpPr>
          <a:xfrm>
            <a:off x="2850625" y="1458207"/>
            <a:ext cx="6791003" cy="1340349"/>
            <a:chOff x="0" y="0"/>
            <a:chExt cx="6791001" cy="1340347"/>
          </a:xfrm>
        </p:grpSpPr>
        <p:sp>
          <p:nvSpPr>
            <p:cNvPr id="229" name="Rectangle"/>
            <p:cNvSpPr/>
            <p:nvPr/>
          </p:nvSpPr>
          <p:spPr>
            <a:xfrm>
              <a:off x="0" y="0"/>
              <a:ext cx="6791002" cy="1340348"/>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114300" dist="0" dir="0">
                <a:srgbClr val="000000">
                  <a:alpha val="75000"/>
                </a:srgbClr>
              </a:outerShdw>
            </a:effectLst>
          </p:spPr>
          <p:txBody>
            <a:bodyPr wrap="square" lIns="50800" tIns="50800" rIns="50800" bIns="50800" numCol="1" anchor="ctr">
              <a:noAutofit/>
            </a:bodyPr>
            <a:lstStyle/>
            <a:p>
              <a:pPr>
                <a:defRPr sz="6000">
                  <a:effectLst/>
                </a:defRPr>
              </a:pPr>
            </a:p>
          </p:txBody>
        </p:sp>
        <p:sp>
          <p:nvSpPr>
            <p:cNvPr id="230" name="అప్లికేషన్ -  అన్వయించు"/>
            <p:cNvSpPr/>
            <p:nvPr/>
          </p:nvSpPr>
          <p:spPr>
            <a:xfrm>
              <a:off x="0" y="670173"/>
              <a:ext cx="679100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700"/>
              </a:lvl1pPr>
            </a:lstStyle>
            <a:p>
              <a:pPr>
                <a:defRPr>
                  <a:effectLst/>
                </a:defRPr>
              </a:pPr>
              <a:r>
                <a:t>అప్లికేషన్ - 	అన్వయించు</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31"/>
                                        </p:tgtEl>
                                        <p:attrNameLst>
                                          <p:attrName>style.visibility</p:attrName>
                                        </p:attrNameLst>
                                      </p:cBhvr>
                                      <p:to>
                                        <p:strVal val="visible"/>
                                      </p:to>
                                    </p:set>
                                    <p:anim calcmode="lin" valueType="num">
                                      <p:cBhvr>
                                        <p:cTn id="7" dur="700" fill="hold"/>
                                        <p:tgtEl>
                                          <p:spTgt spid="231"/>
                                        </p:tgtEl>
                                        <p:attrNameLst>
                                          <p:attrName>ppt_x</p:attrName>
                                        </p:attrNameLst>
                                      </p:cBhvr>
                                      <p:tavLst>
                                        <p:tav tm="0">
                                          <p:val>
                                            <p:strVal val="#ppt_x"/>
                                          </p:val>
                                        </p:tav>
                                        <p:tav tm="100000">
                                          <p:val>
                                            <p:strVal val="#ppt_x"/>
                                          </p:val>
                                        </p:tav>
                                      </p:tavLst>
                                    </p:anim>
                                    <p:anim calcmode="lin" valueType="num">
                                      <p:cBhvr>
                                        <p:cTn id="8" dur="700" fill="hold"/>
                                        <p:tgtEl>
                                          <p:spTgt spid="231"/>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Class="entr" nodeType="afterEffect" presetSubtype="1" presetID="22" grpId="2" fill="hold">
                                  <p:stCondLst>
                                    <p:cond delay="0"/>
                                  </p:stCondLst>
                                  <p:iterate type="el" backwards="0">
                                    <p:tmAbs val="0"/>
                                  </p:iterate>
                                  <p:childTnLst>
                                    <p:set>
                                      <p:cBhvr>
                                        <p:cTn id="11" fill="hold"/>
                                        <p:tgtEl>
                                          <p:spTgt spid="228">
                                            <p:bg/>
                                          </p:spTgt>
                                        </p:tgtEl>
                                        <p:attrNameLst>
                                          <p:attrName>style.visibility</p:attrName>
                                        </p:attrNameLst>
                                      </p:cBhvr>
                                      <p:to>
                                        <p:strVal val="visible"/>
                                      </p:to>
                                    </p:set>
                                    <p:animEffect filter="wipe(up)" transition="in">
                                      <p:cBhvr>
                                        <p:cTn id="12" dur="2000"/>
                                        <p:tgtEl>
                                          <p:spTgt spid="228">
                                            <p:bg/>
                                          </p:spTgt>
                                        </p:tgtEl>
                                      </p:cBhvr>
                                    </p:animEffect>
                                  </p:childTnLst>
                                </p:cTn>
                              </p:par>
                              <p:par>
                                <p:cTn id="13" presetClass="entr" nodeType="withEffect" presetSubtype="1" presetID="22" grpId="2" fill="hold">
                                  <p:stCondLst>
                                    <p:cond delay="0"/>
                                  </p:stCondLst>
                                  <p:iterate type="el" backwards="0">
                                    <p:tmAbs val="0"/>
                                  </p:iterate>
                                  <p:childTnLst>
                                    <p:set>
                                      <p:cBhvr>
                                        <p:cTn id="14" fill="hold"/>
                                        <p:tgtEl>
                                          <p:spTgt spid="228">
                                            <p:txEl>
                                              <p:pRg st="0" end="0"/>
                                            </p:txEl>
                                          </p:spTgt>
                                        </p:tgtEl>
                                        <p:attrNameLst>
                                          <p:attrName>style.visibility</p:attrName>
                                        </p:attrNameLst>
                                      </p:cBhvr>
                                      <p:to>
                                        <p:strVal val="visible"/>
                                      </p:to>
                                    </p:set>
                                    <p:animEffect filter="wipe(up)" transition="in">
                                      <p:cBhvr>
                                        <p:cTn id="15" dur="2000"/>
                                        <p:tgtEl>
                                          <p:spTgt spid="228">
                                            <p:txEl>
                                              <p:pRg st="0" end="0"/>
                                            </p:txEl>
                                          </p:spTgt>
                                        </p:tgtEl>
                                      </p:cBhvr>
                                    </p:animEffect>
                                  </p:childTnLst>
                                </p:cTn>
                              </p:par>
                            </p:childTnLst>
                          </p:cTn>
                        </p:par>
                        <p:par>
                          <p:cTn id="16" fill="hold">
                            <p:stCondLst>
                              <p:cond delay="2700"/>
                            </p:stCondLst>
                            <p:childTnLst>
                              <p:par>
                                <p:cTn id="17" presetClass="entr" nodeType="afterEffect" presetSubtype="1" presetID="22" grpId="2" fill="hold">
                                  <p:stCondLst>
                                    <p:cond delay="0"/>
                                  </p:stCondLst>
                                  <p:iterate type="el" backwards="0">
                                    <p:tmAbs val="0"/>
                                  </p:iterate>
                                  <p:childTnLst>
                                    <p:set>
                                      <p:cBhvr>
                                        <p:cTn id="18" fill="hold"/>
                                        <p:tgtEl>
                                          <p:spTgt spid="228">
                                            <p:txEl>
                                              <p:pRg st="1" end="1"/>
                                            </p:txEl>
                                          </p:spTgt>
                                        </p:tgtEl>
                                        <p:attrNameLst>
                                          <p:attrName>style.visibility</p:attrName>
                                        </p:attrNameLst>
                                      </p:cBhvr>
                                      <p:to>
                                        <p:strVal val="visible"/>
                                      </p:to>
                                    </p:set>
                                    <p:animEffect filter="wipe(up)" transition="in">
                                      <p:cBhvr>
                                        <p:cTn id="19" dur="2000"/>
                                        <p:tgtEl>
                                          <p:spTgt spid="228">
                                            <p:txEl>
                                              <p:pRg st="1" end="1"/>
                                            </p:txEl>
                                          </p:spTgt>
                                        </p:tgtEl>
                                      </p:cBhvr>
                                    </p:animEffect>
                                  </p:childTnLst>
                                </p:cTn>
                              </p:par>
                            </p:childTnLst>
                          </p:cTn>
                        </p:par>
                        <p:par>
                          <p:cTn id="20" fill="hold">
                            <p:stCondLst>
                              <p:cond delay="4700"/>
                            </p:stCondLst>
                            <p:childTnLst>
                              <p:par>
                                <p:cTn id="21" presetClass="entr" nodeType="afterEffect" presetSubtype="1" presetID="22" grpId="2" fill="hold">
                                  <p:stCondLst>
                                    <p:cond delay="0"/>
                                  </p:stCondLst>
                                  <p:iterate type="el" backwards="0">
                                    <p:tmAbs val="0"/>
                                  </p:iterate>
                                  <p:childTnLst>
                                    <p:set>
                                      <p:cBhvr>
                                        <p:cTn id="22" fill="hold"/>
                                        <p:tgtEl>
                                          <p:spTgt spid="228">
                                            <p:txEl>
                                              <p:pRg st="2" end="2"/>
                                            </p:txEl>
                                          </p:spTgt>
                                        </p:tgtEl>
                                        <p:attrNameLst>
                                          <p:attrName>style.visibility</p:attrName>
                                        </p:attrNameLst>
                                      </p:cBhvr>
                                      <p:to>
                                        <p:strVal val="visible"/>
                                      </p:to>
                                    </p:set>
                                    <p:animEffect filter="wipe(up)" transition="in">
                                      <p:cBhvr>
                                        <p:cTn id="23" dur="2000"/>
                                        <p:tgtEl>
                                          <p:spTgt spid="2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P build="p" bldLvl="5" animBg="1" rev="0" advAuto="0" spid="228"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Lifebg.png" descr="Lifebg.png"/>
          <p:cNvPicPr>
            <a:picLocks noChangeAspect="1"/>
          </p:cNvPicPr>
          <p:nvPr/>
        </p:nvPicPr>
        <p:blipFill>
          <a:blip r:embed="rId2">
            <a:extLst/>
          </a:blip>
          <a:stretch>
            <a:fillRect/>
          </a:stretch>
        </p:blipFill>
        <p:spPr>
          <a:xfrm>
            <a:off x="-3" y="-3"/>
            <a:ext cx="13192668" cy="9753604"/>
          </a:xfrm>
          <a:prstGeom prst="rect">
            <a:avLst/>
          </a:prstGeom>
          <a:ln w="12700">
            <a:miter lim="400000"/>
          </a:ln>
        </p:spPr>
      </p:pic>
      <p:sp>
        <p:nvSpPr>
          <p:cNvPr id="234" name="The Source of Life &amp; You"/>
          <p:cNvSpPr txBox="1"/>
          <p:nvPr/>
        </p:nvSpPr>
        <p:spPr>
          <a:xfrm>
            <a:off x="2805896" y="3297571"/>
            <a:ext cx="7393007" cy="11569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900">
                <a:latin typeface="Times New Roman"/>
                <a:ea typeface="Times New Roman"/>
                <a:cs typeface="Times New Roman"/>
                <a:sym typeface="Times New Roman"/>
              </a:defRPr>
            </a:lvl1pPr>
          </a:lstStyle>
          <a:p>
            <a:pPr>
              <a:defRPr>
                <a:effectLst/>
              </a:defRPr>
            </a:pPr>
            <a:r>
              <a:t>జీవిత మూలం  &amp; మీరు</a:t>
            </a:r>
          </a:p>
        </p:txBody>
      </p:sp>
      <p:sp>
        <p:nvSpPr>
          <p:cNvPr id="235" name="యవ్వన ధశ (#2)"/>
          <p:cNvSpPr txBox="1"/>
          <p:nvPr/>
        </p:nvSpPr>
        <p:spPr>
          <a:xfrm>
            <a:off x="1771903" y="5602810"/>
            <a:ext cx="9460991" cy="1381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CFCF9"/>
                </a:solidFill>
              </a:defRPr>
            </a:lvl1pPr>
          </a:lstStyle>
          <a:p>
            <a:pPr/>
            <a:r>
              <a:t>శిష్యత్వం యొక్క ఉద్దేశ్యం</a:t>
            </a:r>
          </a:p>
        </p:txBody>
      </p:sp>
      <p:sp>
        <p:nvSpPr>
          <p:cNvPr id="236" name="సెషన్ #8"/>
          <p:cNvSpPr txBox="1"/>
          <p:nvPr/>
        </p:nvSpPr>
        <p:spPr>
          <a:xfrm>
            <a:off x="11356967" y="8235094"/>
            <a:ext cx="1163607"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#8</a:t>
            </a:r>
          </a:p>
        </p:txBody>
      </p:sp>
      <p:sp>
        <p:nvSpPr>
          <p:cNvPr id="237" name="The Life Core"/>
          <p:cNvSpPr txBox="1"/>
          <p:nvPr/>
        </p:nvSpPr>
        <p:spPr>
          <a:xfrm>
            <a:off x="-181056" y="494405"/>
            <a:ext cx="12911140" cy="2377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800">
                <a:effectLst>
                  <a:outerShdw sx="100000" sy="100000" kx="0" ky="0" algn="b" rotWithShape="0" blurRad="12700" dist="25400" dir="18900000">
                    <a:srgbClr val="000000"/>
                  </a:outerShdw>
                </a:effectLst>
                <a:latin typeface="Times New Roman"/>
                <a:ea typeface="Times New Roman"/>
                <a:cs typeface="Times New Roman"/>
                <a:sym typeface="Times New Roman"/>
              </a:defRPr>
            </a:pPr>
            <a:r>
              <a:t> </a:t>
            </a:r>
            <a:r>
              <a:t>జీవితం మూలము</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 name="Lifebg.png" descr="Lifebg.png"/>
          <p:cNvPicPr>
            <a:picLocks noChangeAspect="1"/>
          </p:cNvPicPr>
          <p:nvPr/>
        </p:nvPicPr>
        <p:blipFill>
          <a:blip r:embed="rId2">
            <a:extLst/>
          </a:blip>
          <a:stretch>
            <a:fillRect/>
          </a:stretch>
        </p:blipFill>
        <p:spPr>
          <a:xfrm>
            <a:off x="-3" y="-3"/>
            <a:ext cx="13192668" cy="9753604"/>
          </a:xfrm>
          <a:prstGeom prst="rect">
            <a:avLst/>
          </a:prstGeom>
          <a:ln w="12700">
            <a:miter lim="400000"/>
          </a:ln>
        </p:spPr>
      </p:pic>
      <p:sp>
        <p:nvSpPr>
          <p:cNvPr id="58" name="The Source of Life &amp; You"/>
          <p:cNvSpPr txBox="1"/>
          <p:nvPr/>
        </p:nvSpPr>
        <p:spPr>
          <a:xfrm>
            <a:off x="2805896" y="3297571"/>
            <a:ext cx="7393007" cy="11569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900">
                <a:latin typeface="Times New Roman"/>
                <a:ea typeface="Times New Roman"/>
                <a:cs typeface="Times New Roman"/>
                <a:sym typeface="Times New Roman"/>
              </a:defRPr>
            </a:lvl1pPr>
          </a:lstStyle>
          <a:p>
            <a:pPr>
              <a:defRPr>
                <a:effectLst/>
              </a:defRPr>
            </a:pPr>
            <a:r>
              <a:t>జీవిత మూలం  &amp; మీరు</a:t>
            </a:r>
          </a:p>
        </p:txBody>
      </p:sp>
      <p:sp>
        <p:nvSpPr>
          <p:cNvPr id="59" name="యవ్వన ధశ (#2)"/>
          <p:cNvSpPr txBox="1"/>
          <p:nvPr/>
        </p:nvSpPr>
        <p:spPr>
          <a:xfrm>
            <a:off x="1771903" y="5602810"/>
            <a:ext cx="9460991" cy="1381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CFCF9"/>
                </a:solidFill>
              </a:defRPr>
            </a:lvl1pPr>
          </a:lstStyle>
          <a:p>
            <a:pPr/>
            <a:r>
              <a:t>శిష్యత్వం యొక్క ఉద్దేశ్యం</a:t>
            </a:r>
          </a:p>
        </p:txBody>
      </p:sp>
      <p:sp>
        <p:nvSpPr>
          <p:cNvPr id="60" name="సెషన్ #8"/>
          <p:cNvSpPr txBox="1"/>
          <p:nvPr/>
        </p:nvSpPr>
        <p:spPr>
          <a:xfrm>
            <a:off x="11356967" y="8235094"/>
            <a:ext cx="1163607"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#8</a:t>
            </a:r>
          </a:p>
        </p:txBody>
      </p:sp>
      <p:sp>
        <p:nvSpPr>
          <p:cNvPr id="61" name="The Life Core"/>
          <p:cNvSpPr txBox="1"/>
          <p:nvPr/>
        </p:nvSpPr>
        <p:spPr>
          <a:xfrm>
            <a:off x="-181056" y="494405"/>
            <a:ext cx="12911140" cy="2377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800">
                <a:effectLst>
                  <a:outerShdw sx="100000" sy="100000" kx="0" ky="0" algn="b" rotWithShape="0" blurRad="12700" dist="25400" dir="18900000">
                    <a:srgbClr val="000000"/>
                  </a:outerShdw>
                </a:effectLst>
                <a:latin typeface="Times New Roman"/>
                <a:ea typeface="Times New Roman"/>
                <a:cs typeface="Times New Roman"/>
                <a:sym typeface="Times New Roman"/>
              </a:defRPr>
            </a:pPr>
            <a:r>
              <a:t> </a:t>
            </a:r>
            <a:r>
              <a:t>జీవితం మూలము</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 name="Teaching_learning-Telugu.jpg" descr="Teaching_learning-Telugu.jpg"/>
          <p:cNvPicPr>
            <a:picLocks noChangeAspect="1"/>
          </p:cNvPicPr>
          <p:nvPr/>
        </p:nvPicPr>
        <p:blipFill>
          <a:blip r:embed="rId2">
            <a:extLst/>
          </a:blip>
          <a:stretch>
            <a:fillRect/>
          </a:stretch>
        </p:blipFill>
        <p:spPr>
          <a:xfrm>
            <a:off x="6466463" y="5181193"/>
            <a:ext cx="6627636" cy="4569581"/>
          </a:xfrm>
          <a:prstGeom prst="rect">
            <a:avLst/>
          </a:prstGeom>
          <a:ln w="12700">
            <a:miter lim="400000"/>
          </a:ln>
        </p:spPr>
      </p:pic>
      <p:sp>
        <p:nvSpPr>
          <p:cNvPr id="64" name="Grateful for the clarity…"/>
          <p:cNvSpPr txBox="1"/>
          <p:nvPr/>
        </p:nvSpPr>
        <p:spPr>
          <a:xfrm>
            <a:off x="162060" y="2610582"/>
            <a:ext cx="8658726" cy="6029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84918" indent="-384918"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స్పష్టత ఇచ్చినందుకు కృతజ్ఞతలు</a:t>
            </a:r>
          </a:p>
          <a:p>
            <a:pPr marL="384918" indent="-384918"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ముందు: స్వర్గం కోసం సేవ్ చేయబడింది</a:t>
            </a:r>
          </a:p>
          <a:p>
            <a:pPr marL="384918" indent="-384918"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శిశువులకు కాళ్లు ఉన్నాయి కానీ బలంగా లేవుస్పష్టత ఇచ్చినందుకు కృతజ్ఞతలు</a:t>
            </a:r>
          </a:p>
          <a:p>
            <a:pPr marL="384918" indent="-384918"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ముందు: స్వర్గం </a:t>
            </a:r>
          </a:p>
          <a:p>
            <a:pPr algn="l" defTabSz="457200">
              <a:spcBef>
                <a:spcPts val="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కోసం సేవ్ చేయబడింది</a:t>
            </a:r>
          </a:p>
          <a:p>
            <a:pPr marL="384918" indent="-384918"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శిశువులకు కాళ్లు </a:t>
            </a:r>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latin typeface="Times New Roman"/>
                <a:ea typeface="Times New Roman"/>
                <a:cs typeface="Times New Roman"/>
                <a:sym typeface="Times New Roman"/>
              </a:defRPr>
            </a:pPr>
            <a:r>
              <a:t>ఉన్నాయి కానీ బలంగా లేవు</a:t>
            </a:r>
          </a:p>
        </p:txBody>
      </p:sp>
      <p:sp>
        <p:nvSpPr>
          <p:cNvPr id="65" name="Purpose of Discipleship"/>
          <p:cNvSpPr txBox="1"/>
          <p:nvPr/>
        </p:nvSpPr>
        <p:spPr>
          <a:xfrm>
            <a:off x="194760" y="1328029"/>
            <a:ext cx="8658726" cy="121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300">
                <a:solidFill>
                  <a:srgbClr val="000000"/>
                </a:solidFill>
              </a:defRPr>
            </a:lvl1pPr>
          </a:lstStyle>
          <a:p>
            <a:pPr>
              <a:defRPr>
                <a:effectLst/>
              </a:defRPr>
            </a:pPr>
            <a:r>
              <a:t>శిష్యత్వం యొక్క ఉద్దేశ్యం</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4">
                                            <p:bg/>
                                          </p:spTgt>
                                        </p:tgtEl>
                                        <p:attrNameLst>
                                          <p:attrName>style.visibility</p:attrName>
                                        </p:attrNameLst>
                                      </p:cBhvr>
                                      <p:to>
                                        <p:strVal val="visible"/>
                                      </p:to>
                                    </p:set>
                                    <p:anim calcmode="lin" valueType="num">
                                      <p:cBhvr>
                                        <p:cTn id="7" dur="2500" fill="hold"/>
                                        <p:tgtEl>
                                          <p:spTgt spid="64">
                                            <p:bg/>
                                          </p:spTgt>
                                        </p:tgtEl>
                                        <p:attrNameLst>
                                          <p:attrName>ppt_x</p:attrName>
                                        </p:attrNameLst>
                                      </p:cBhvr>
                                      <p:tavLst>
                                        <p:tav tm="0">
                                          <p:val>
                                            <p:strVal val="#ppt_x"/>
                                          </p:val>
                                        </p:tav>
                                        <p:tav tm="100000">
                                          <p:val>
                                            <p:strVal val="#ppt_x"/>
                                          </p:val>
                                        </p:tav>
                                      </p:tavLst>
                                    </p:anim>
                                    <p:anim calcmode="lin" valueType="num">
                                      <p:cBhvr>
                                        <p:cTn id="8" dur="2500" fill="hold"/>
                                        <p:tgtEl>
                                          <p:spTgt spid="6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64">
                                            <p:txEl>
                                              <p:pRg st="0" end="0"/>
                                            </p:txEl>
                                          </p:spTgt>
                                        </p:tgtEl>
                                        <p:attrNameLst>
                                          <p:attrName>style.visibility</p:attrName>
                                        </p:attrNameLst>
                                      </p:cBhvr>
                                      <p:to>
                                        <p:strVal val="visible"/>
                                      </p:to>
                                    </p:set>
                                    <p:anim calcmode="lin" valueType="num">
                                      <p:cBhvr>
                                        <p:cTn id="11" dur="25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64">
                                            <p:txEl>
                                              <p:pRg st="1" end="1"/>
                                            </p:txEl>
                                          </p:spTgt>
                                        </p:tgtEl>
                                        <p:attrNameLst>
                                          <p:attrName>style.visibility</p:attrName>
                                        </p:attrNameLst>
                                      </p:cBhvr>
                                      <p:to>
                                        <p:strVal val="visible"/>
                                      </p:to>
                                    </p:set>
                                    <p:anim calcmode="lin" valueType="num">
                                      <p:cBhvr>
                                        <p:cTn id="16" dur="2500" fill="hold"/>
                                        <p:tgtEl>
                                          <p:spTgt spid="64">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6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64">
                                            <p:txEl>
                                              <p:pRg st="2" end="2"/>
                                            </p:txEl>
                                          </p:spTgt>
                                        </p:tgtEl>
                                        <p:attrNameLst>
                                          <p:attrName>style.visibility</p:attrName>
                                        </p:attrNameLst>
                                      </p:cBhvr>
                                      <p:to>
                                        <p:strVal val="visible"/>
                                      </p:to>
                                    </p:set>
                                    <p:anim calcmode="lin" valueType="num">
                                      <p:cBhvr>
                                        <p:cTn id="21" dur="2500" fill="hold"/>
                                        <p:tgtEl>
                                          <p:spTgt spid="64">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6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Class="entr" nodeType="afterEffect" presetSubtype="4" presetID="2" grpId="1" fill="hold">
                                  <p:stCondLst>
                                    <p:cond delay="0"/>
                                  </p:stCondLst>
                                  <p:iterate type="el" backwards="0">
                                    <p:tmAbs val="0"/>
                                  </p:iterate>
                                  <p:childTnLst>
                                    <p:set>
                                      <p:cBhvr>
                                        <p:cTn id="25" fill="hold"/>
                                        <p:tgtEl>
                                          <p:spTgt spid="64">
                                            <p:txEl>
                                              <p:pRg st="3" end="3"/>
                                            </p:txEl>
                                          </p:spTgt>
                                        </p:tgtEl>
                                        <p:attrNameLst>
                                          <p:attrName>style.visibility</p:attrName>
                                        </p:attrNameLst>
                                      </p:cBhvr>
                                      <p:to>
                                        <p:strVal val="visible"/>
                                      </p:to>
                                    </p:set>
                                    <p:anim calcmode="lin" valueType="num">
                                      <p:cBhvr>
                                        <p:cTn id="26" dur="2500" fill="hold"/>
                                        <p:tgtEl>
                                          <p:spTgt spid="64">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6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Class="entr" nodeType="afterEffect" presetSubtype="4" presetID="2" grpId="1" fill="hold">
                                  <p:stCondLst>
                                    <p:cond delay="0"/>
                                  </p:stCondLst>
                                  <p:iterate type="el" backwards="0">
                                    <p:tmAbs val="0"/>
                                  </p:iterate>
                                  <p:childTnLst>
                                    <p:set>
                                      <p:cBhvr>
                                        <p:cTn id="30" fill="hold"/>
                                        <p:tgtEl>
                                          <p:spTgt spid="64">
                                            <p:txEl>
                                              <p:pRg st="4" end="4"/>
                                            </p:txEl>
                                          </p:spTgt>
                                        </p:tgtEl>
                                        <p:attrNameLst>
                                          <p:attrName>style.visibility</p:attrName>
                                        </p:attrNameLst>
                                      </p:cBhvr>
                                      <p:to>
                                        <p:strVal val="visible"/>
                                      </p:to>
                                    </p:set>
                                    <p:anim calcmode="lin" valueType="num">
                                      <p:cBhvr>
                                        <p:cTn id="31" dur="2500" fill="hold"/>
                                        <p:tgtEl>
                                          <p:spTgt spid="64">
                                            <p:txEl>
                                              <p:pRg st="4" end="4"/>
                                            </p:txEl>
                                          </p:spTgt>
                                        </p:tgtEl>
                                        <p:attrNameLst>
                                          <p:attrName>ppt_x</p:attrName>
                                        </p:attrNameLst>
                                      </p:cBhvr>
                                      <p:tavLst>
                                        <p:tav tm="0">
                                          <p:val>
                                            <p:strVal val="#ppt_x"/>
                                          </p:val>
                                        </p:tav>
                                        <p:tav tm="100000">
                                          <p:val>
                                            <p:strVal val="#ppt_x"/>
                                          </p:val>
                                        </p:tav>
                                      </p:tavLst>
                                    </p:anim>
                                    <p:anim calcmode="lin" valueType="num">
                                      <p:cBhvr>
                                        <p:cTn id="32" dur="2500" fill="hold"/>
                                        <p:tgtEl>
                                          <p:spTgt spid="6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500"/>
                            </p:stCondLst>
                            <p:childTnLst>
                              <p:par>
                                <p:cTn id="34" presetClass="entr" nodeType="afterEffect" presetSubtype="4" presetID="2" grpId="1" fill="hold">
                                  <p:stCondLst>
                                    <p:cond delay="0"/>
                                  </p:stCondLst>
                                  <p:iterate type="el" backwards="0">
                                    <p:tmAbs val="0"/>
                                  </p:iterate>
                                  <p:childTnLst>
                                    <p:set>
                                      <p:cBhvr>
                                        <p:cTn id="35" fill="hold"/>
                                        <p:tgtEl>
                                          <p:spTgt spid="64">
                                            <p:txEl>
                                              <p:pRg st="5" end="5"/>
                                            </p:txEl>
                                          </p:spTgt>
                                        </p:tgtEl>
                                        <p:attrNameLst>
                                          <p:attrName>style.visibility</p:attrName>
                                        </p:attrNameLst>
                                      </p:cBhvr>
                                      <p:to>
                                        <p:strVal val="visible"/>
                                      </p:to>
                                    </p:set>
                                    <p:anim calcmode="lin" valueType="num">
                                      <p:cBhvr>
                                        <p:cTn id="36" dur="2500" fill="hold"/>
                                        <p:tgtEl>
                                          <p:spTgt spid="64">
                                            <p:txEl>
                                              <p:pRg st="5" end="5"/>
                                            </p:txEl>
                                          </p:spTgt>
                                        </p:tgtEl>
                                        <p:attrNameLst>
                                          <p:attrName>ppt_x</p:attrName>
                                        </p:attrNameLst>
                                      </p:cBhvr>
                                      <p:tavLst>
                                        <p:tav tm="0">
                                          <p:val>
                                            <p:strVal val="#ppt_x"/>
                                          </p:val>
                                        </p:tav>
                                        <p:tav tm="100000">
                                          <p:val>
                                            <p:strVal val="#ppt_x"/>
                                          </p:val>
                                        </p:tav>
                                      </p:tavLst>
                                    </p:anim>
                                    <p:anim calcmode="lin" valueType="num">
                                      <p:cBhvr>
                                        <p:cTn id="37" dur="2500" fill="hold"/>
                                        <p:tgtEl>
                                          <p:spTgt spid="6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0"/>
                            </p:stCondLst>
                            <p:childTnLst>
                              <p:par>
                                <p:cTn id="39" presetClass="entr" nodeType="afterEffect" presetSubtype="4" presetID="2" grpId="1" fill="hold">
                                  <p:stCondLst>
                                    <p:cond delay="0"/>
                                  </p:stCondLst>
                                  <p:iterate type="el" backwards="0">
                                    <p:tmAbs val="0"/>
                                  </p:iterate>
                                  <p:childTnLst>
                                    <p:set>
                                      <p:cBhvr>
                                        <p:cTn id="40" fill="hold"/>
                                        <p:tgtEl>
                                          <p:spTgt spid="64">
                                            <p:txEl>
                                              <p:pRg st="6" end="6"/>
                                            </p:txEl>
                                          </p:spTgt>
                                        </p:tgtEl>
                                        <p:attrNameLst>
                                          <p:attrName>style.visibility</p:attrName>
                                        </p:attrNameLst>
                                      </p:cBhvr>
                                      <p:to>
                                        <p:strVal val="visible"/>
                                      </p:to>
                                    </p:set>
                                    <p:anim calcmode="lin" valueType="num">
                                      <p:cBhvr>
                                        <p:cTn id="41" dur="2500" fill="hold"/>
                                        <p:tgtEl>
                                          <p:spTgt spid="64">
                                            <p:txEl>
                                              <p:pRg st="6" end="6"/>
                                            </p:txEl>
                                          </p:spTgt>
                                        </p:tgtEl>
                                        <p:attrNameLst>
                                          <p:attrName>ppt_x</p:attrName>
                                        </p:attrNameLst>
                                      </p:cBhvr>
                                      <p:tavLst>
                                        <p:tav tm="0">
                                          <p:val>
                                            <p:strVal val="#ppt_x"/>
                                          </p:val>
                                        </p:tav>
                                        <p:tav tm="100000">
                                          <p:val>
                                            <p:strVal val="#ppt_x"/>
                                          </p:val>
                                        </p:tav>
                                      </p:tavLst>
                                    </p:anim>
                                    <p:anim calcmode="lin" valueType="num">
                                      <p:cBhvr>
                                        <p:cTn id="42" dur="2500" fill="hold"/>
                                        <p:tgtEl>
                                          <p:spTgt spid="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Things I Don’t Know"/>
          <p:cNvSpPr txBox="1"/>
          <p:nvPr/>
        </p:nvSpPr>
        <p:spPr>
          <a:xfrm>
            <a:off x="172254" y="1120218"/>
            <a:ext cx="8126300" cy="1132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నాకు తెలియని విషయాలు</a:t>
            </a:r>
          </a:p>
        </p:txBody>
      </p:sp>
      <p:sp>
        <p:nvSpPr>
          <p:cNvPr id="68" name="Spiritual life is unclear and confusing…"/>
          <p:cNvSpPr txBox="1"/>
          <p:nvPr/>
        </p:nvSpPr>
        <p:spPr>
          <a:xfrm>
            <a:off x="224065" y="2291061"/>
            <a:ext cx="6917616" cy="7065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ఆధ్యాత్మిక జీవితం అస్పష్టంగా మరియు గందరగోళంగా ఉంది</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చిన్నారులను ఎలా చూసుకోవాలో తల్లిదండ్రులకు తెలియదు</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కొత్త విశ్వాసులు ఏమి చేయాలో సహజంగా తెలుసుకుంటారా?</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వారికి కోరిక ఉంది, కానీ బలహీనత మరియు జ్ఞానం లేకపోవడం వికలాంగులను చేస్తుంది</a:t>
            </a:r>
          </a:p>
        </p:txBody>
      </p:sp>
      <p:sp>
        <p:nvSpPr>
          <p:cNvPr id="69" name="Common Problems:…"/>
          <p:cNvSpPr/>
          <p:nvPr/>
        </p:nvSpPr>
        <p:spPr>
          <a:xfrm>
            <a:off x="7516845" y="2175316"/>
            <a:ext cx="5486099" cy="6908801"/>
          </a:xfrm>
          <a:prstGeom prst="rect">
            <a:avLst/>
          </a:prstGeom>
          <a:blipFill>
            <a:blip r:embed="rId2"/>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400"/>
              </a:spcBef>
              <a:defRPr b="0" sz="4500" u="sng">
                <a:effectLst/>
              </a:defRPr>
            </a:pPr>
            <a:r>
              <a:t>సాధారణ సమస్యలు: </a:t>
            </a:r>
          </a:p>
          <a:p>
            <a:pPr marL="228600" indent="-228600" algn="l">
              <a:spcBef>
                <a:spcPts val="3700"/>
              </a:spcBef>
              <a:buSzPct val="100000"/>
              <a:buChar char="•"/>
              <a:defRPr b="0" sz="4500">
                <a:effectLst/>
              </a:defRPr>
            </a:pPr>
            <a:r>
              <a:t>నైతిక సమస్యలు (రోమా 2:14-15)</a:t>
            </a:r>
          </a:p>
          <a:p>
            <a:pPr marL="228600" indent="-228600" algn="l">
              <a:spcBef>
                <a:spcPts val="3700"/>
              </a:spcBef>
              <a:buSzPct val="100000"/>
              <a:buChar char="•"/>
              <a:defRPr b="0" sz="4500">
                <a:effectLst/>
              </a:defRPr>
            </a:pPr>
            <a:r>
              <a:t>దేవుని సమస్యల గురించి తెలియనివారు (రోమా 1:19-20)</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strVal val="4*#ppt_w"/>
                                          </p:val>
                                        </p:tav>
                                        <p:tav tm="100000">
                                          <p:val>
                                            <p:strVal val="#ppt_w"/>
                                          </p:val>
                                        </p:tav>
                                      </p:tavLst>
                                    </p:anim>
                                    <p:anim calcmode="lin" valueType="num">
                                      <p:cBhvr>
                                        <p:cTn id="8" dur="1000" fill="hold"/>
                                        <p:tgtEl>
                                          <p:spTgt spid="69"/>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68">
                                            <p:bg/>
                                          </p:spTgt>
                                        </p:tgtEl>
                                        <p:attrNameLst>
                                          <p:attrName>style.visibility</p:attrName>
                                        </p:attrNameLst>
                                      </p:cBhvr>
                                      <p:to>
                                        <p:strVal val="visible"/>
                                      </p:to>
                                    </p:set>
                                    <p:anim calcmode="lin" valueType="num">
                                      <p:cBhvr>
                                        <p:cTn id="13" dur="2500" fill="hold"/>
                                        <p:tgtEl>
                                          <p:spTgt spid="68">
                                            <p:bg/>
                                          </p:spTgt>
                                        </p:tgtEl>
                                        <p:attrNameLst>
                                          <p:attrName>ppt_x</p:attrName>
                                        </p:attrNameLst>
                                      </p:cBhvr>
                                      <p:tavLst>
                                        <p:tav tm="0">
                                          <p:val>
                                            <p:strVal val="#ppt_x"/>
                                          </p:val>
                                        </p:tav>
                                        <p:tav tm="100000">
                                          <p:val>
                                            <p:strVal val="#ppt_x"/>
                                          </p:val>
                                        </p:tav>
                                      </p:tavLst>
                                    </p:anim>
                                    <p:anim calcmode="lin" valueType="num">
                                      <p:cBhvr>
                                        <p:cTn id="14" dur="2500" fill="hold"/>
                                        <p:tgtEl>
                                          <p:spTgt spid="68">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68">
                                            <p:txEl>
                                              <p:pRg st="0" end="0"/>
                                            </p:txEl>
                                          </p:spTgt>
                                        </p:tgtEl>
                                        <p:attrNameLst>
                                          <p:attrName>style.visibility</p:attrName>
                                        </p:attrNameLst>
                                      </p:cBhvr>
                                      <p:to>
                                        <p:strVal val="visible"/>
                                      </p:to>
                                    </p:set>
                                    <p:anim calcmode="lin" valueType="num">
                                      <p:cBhvr>
                                        <p:cTn id="17" dur="25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18" dur="2500" fill="hold"/>
                                        <p:tgtEl>
                                          <p:spTgt spid="68">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Class="entr" nodeType="afterEffect" presetSubtype="4" presetID="2" grpId="2" fill="hold">
                                  <p:stCondLst>
                                    <p:cond delay="0"/>
                                  </p:stCondLst>
                                  <p:iterate type="el" backwards="0">
                                    <p:tmAbs val="0"/>
                                  </p:iterate>
                                  <p:childTnLst>
                                    <p:set>
                                      <p:cBhvr>
                                        <p:cTn id="21" fill="hold"/>
                                        <p:tgtEl>
                                          <p:spTgt spid="68">
                                            <p:txEl>
                                              <p:pRg st="1" end="1"/>
                                            </p:txEl>
                                          </p:spTgt>
                                        </p:tgtEl>
                                        <p:attrNameLst>
                                          <p:attrName>style.visibility</p:attrName>
                                        </p:attrNameLst>
                                      </p:cBhvr>
                                      <p:to>
                                        <p:strVal val="visible"/>
                                      </p:to>
                                    </p:set>
                                    <p:anim calcmode="lin" valueType="num">
                                      <p:cBhvr>
                                        <p:cTn id="22" dur="25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23" dur="2500" fill="hold"/>
                                        <p:tgtEl>
                                          <p:spTgt spid="68">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Class="entr" nodeType="afterEffect" presetSubtype="4" presetID="2" grpId="2" fill="hold">
                                  <p:stCondLst>
                                    <p:cond delay="0"/>
                                  </p:stCondLst>
                                  <p:iterate type="el" backwards="0">
                                    <p:tmAbs val="0"/>
                                  </p:iterate>
                                  <p:childTnLst>
                                    <p:set>
                                      <p:cBhvr>
                                        <p:cTn id="26" fill="hold"/>
                                        <p:tgtEl>
                                          <p:spTgt spid="68">
                                            <p:txEl>
                                              <p:pRg st="2" end="2"/>
                                            </p:txEl>
                                          </p:spTgt>
                                        </p:tgtEl>
                                        <p:attrNameLst>
                                          <p:attrName>style.visibility</p:attrName>
                                        </p:attrNameLst>
                                      </p:cBhvr>
                                      <p:to>
                                        <p:strVal val="visible"/>
                                      </p:to>
                                    </p:set>
                                    <p:anim calcmode="lin" valueType="num">
                                      <p:cBhvr>
                                        <p:cTn id="27" dur="2500" fill="hold"/>
                                        <p:tgtEl>
                                          <p:spTgt spid="68">
                                            <p:txEl>
                                              <p:pRg st="2" end="2"/>
                                            </p:txEl>
                                          </p:spTgt>
                                        </p:tgtEl>
                                        <p:attrNameLst>
                                          <p:attrName>ppt_x</p:attrName>
                                        </p:attrNameLst>
                                      </p:cBhvr>
                                      <p:tavLst>
                                        <p:tav tm="0">
                                          <p:val>
                                            <p:strVal val="#ppt_x"/>
                                          </p:val>
                                        </p:tav>
                                        <p:tav tm="100000">
                                          <p:val>
                                            <p:strVal val="#ppt_x"/>
                                          </p:val>
                                        </p:tav>
                                      </p:tavLst>
                                    </p:anim>
                                    <p:anim calcmode="lin" valueType="num">
                                      <p:cBhvr>
                                        <p:cTn id="28" dur="2500" fill="hold"/>
                                        <p:tgtEl>
                                          <p:spTgt spid="68">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Class="entr" nodeType="afterEffect" presetSubtype="4" presetID="2" grpId="2" fill="hold">
                                  <p:stCondLst>
                                    <p:cond delay="0"/>
                                  </p:stCondLst>
                                  <p:iterate type="el" backwards="0">
                                    <p:tmAbs val="0"/>
                                  </p:iterate>
                                  <p:childTnLst>
                                    <p:set>
                                      <p:cBhvr>
                                        <p:cTn id="31" fill="hold"/>
                                        <p:tgtEl>
                                          <p:spTgt spid="68">
                                            <p:txEl>
                                              <p:pRg st="3" end="3"/>
                                            </p:txEl>
                                          </p:spTgt>
                                        </p:tgtEl>
                                        <p:attrNameLst>
                                          <p:attrName>style.visibility</p:attrName>
                                        </p:attrNameLst>
                                      </p:cBhvr>
                                      <p:to>
                                        <p:strVal val="visible"/>
                                      </p:to>
                                    </p:set>
                                    <p:anim calcmode="lin" valueType="num">
                                      <p:cBhvr>
                                        <p:cTn id="32" dur="2500" fill="hold"/>
                                        <p:tgtEl>
                                          <p:spTgt spid="68">
                                            <p:txEl>
                                              <p:pRg st="3" end="3"/>
                                            </p:txEl>
                                          </p:spTgt>
                                        </p:tgtEl>
                                        <p:attrNameLst>
                                          <p:attrName>ppt_x</p:attrName>
                                        </p:attrNameLst>
                                      </p:cBhvr>
                                      <p:tavLst>
                                        <p:tav tm="0">
                                          <p:val>
                                            <p:strVal val="#ppt_x"/>
                                          </p:val>
                                        </p:tav>
                                        <p:tav tm="100000">
                                          <p:val>
                                            <p:strVal val="#ppt_x"/>
                                          </p:val>
                                        </p:tav>
                                      </p:tavLst>
                                    </p:anim>
                                    <p:anim calcmode="lin" valueType="num">
                                      <p:cBhvr>
                                        <p:cTn id="33" dur="2500" fill="hold"/>
                                        <p:tgtEl>
                                          <p:spTgt spid="6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 grpId="1"/>
      <p:bldP build="p" bldLvl="5" animBg="1" rev="0" advAuto="0" spid="68"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Rectangle"/>
          <p:cNvSpPr/>
          <p:nvPr/>
        </p:nvSpPr>
        <p:spPr>
          <a:xfrm>
            <a:off x="7179912" y="1380773"/>
            <a:ext cx="5875728" cy="1823640"/>
          </a:xfrm>
          <a:prstGeom prst="rect">
            <a:avLst/>
          </a:prstGeom>
          <a:gradFill>
            <a:gsLst>
              <a:gs pos="0">
                <a:schemeClr val="accent1">
                  <a:satOff val="-36923"/>
                  <a:lumOff val="15441"/>
                </a:schemeClr>
              </a:gs>
              <a:gs pos="100000">
                <a:srgbClr val="EFEEA3"/>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sz="2400">
                <a:effectLst/>
                <a:latin typeface="Helvetica Light"/>
                <a:ea typeface="Helvetica Light"/>
                <a:cs typeface="Helvetica Light"/>
                <a:sym typeface="Helvetica Light"/>
              </a:defRPr>
            </a:pPr>
          </a:p>
        </p:txBody>
      </p:sp>
      <p:sp>
        <p:nvSpPr>
          <p:cNvPr id="72" name="Jesus’ Instruction"/>
          <p:cNvSpPr txBox="1"/>
          <p:nvPr/>
        </p:nvSpPr>
        <p:spPr>
          <a:xfrm>
            <a:off x="384444" y="1328573"/>
            <a:ext cx="4485285"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యేసు సూచన</a:t>
            </a:r>
          </a:p>
        </p:txBody>
      </p:sp>
      <p:sp>
        <p:nvSpPr>
          <p:cNvPr id="73" name="“Teaching them to observe all that I commanded you....” (Matthew 28:19).…"/>
          <p:cNvSpPr txBox="1"/>
          <p:nvPr/>
        </p:nvSpPr>
        <p:spPr>
          <a:xfrm>
            <a:off x="244744" y="2400487"/>
            <a:ext cx="6731764" cy="72224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"నేను మీకు ఆజ్ఞాపించిన వాటన్నిటిని గైకొనమని వారికి బోధించు...." (మత్తయి 28:19).</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ఎక్కువ మంది శిష్యత్వాన్ని బోధిస్తున్నారు కానీ ఇంకా గందరగోళంగా ఉన్నారు</a:t>
            </a:r>
          </a:p>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వివిధ రకాల అభ్యాసం</a:t>
            </a:r>
          </a:p>
          <a:p>
            <a:pPr marL="551447" indent="-551447" algn="l" defTabSz="457200">
              <a:spcBef>
                <a:spcPts val="1600"/>
              </a:spcBef>
              <a:buSzPct val="100000"/>
              <a:buAutoNum type="arabicParenBoth"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సులభంగా విస్మరించబడుతుంది </a:t>
            </a:r>
          </a:p>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(2) అస్పష్టంగా (సరిగ్గా బోధించకపోతే) (3) తక్కువ సంబంధితంగా కనిపిస్తుంది </a:t>
            </a:r>
          </a:p>
        </p:txBody>
      </p:sp>
      <p:sp>
        <p:nvSpPr>
          <p:cNvPr id="74" name="Renewal in the mind  (Eph 4:23)…"/>
          <p:cNvSpPr txBox="1"/>
          <p:nvPr/>
        </p:nvSpPr>
        <p:spPr>
          <a:xfrm>
            <a:off x="6964986" y="1568166"/>
            <a:ext cx="5968766" cy="6804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indent="22860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solidFill>
                  <a:srgbClr val="000000"/>
                </a:solidFill>
                <a:effectLst/>
                <a:latin typeface="Times New Roman"/>
                <a:ea typeface="Times New Roman"/>
                <a:cs typeface="Times New Roman"/>
                <a:sym typeface="Times New Roman"/>
              </a:defRPr>
            </a:pPr>
            <a:r>
              <a:t>మనస్సులో పునరుద్ధరణ (ఎఫి- 4:23)</a:t>
            </a:r>
          </a:p>
          <a:p>
            <a:pPr marL="347979" indent="-348612" defTabSz="457200">
              <a:spcBef>
                <a:spcPts val="12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latin typeface="Times New Roman"/>
                <a:ea typeface="Times New Roman"/>
                <a:cs typeface="Times New Roman"/>
                <a:sym typeface="Times New Roman"/>
              </a:defRPr>
            </a:pPr>
            <a:r>
              <a:t>	"మరియు దేవుని స్వరూపంలో నీతి మరియు సత్యం యొక్క  సృష్టించబడిన కొత్త స్వయాన్ని ధరించుకోండి" </a:t>
            </a:r>
          </a:p>
          <a:p>
            <a:pPr marL="347979" indent="-348612" defTabSz="457200">
              <a:spcBef>
                <a:spcPts val="12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200">
                <a:solidFill>
                  <a:srgbClr val="000000"/>
                </a:solidFill>
                <a:effectLst/>
                <a:latin typeface="Times New Roman"/>
                <a:ea typeface="Times New Roman"/>
                <a:cs typeface="Times New Roman"/>
                <a:sym typeface="Times New Roman"/>
              </a:defRPr>
            </a:pPr>
            <a:r>
              <a:t>(ఎఫెసీయులకు 4:24).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3">
                                            <p:bg/>
                                          </p:spTgt>
                                        </p:tgtEl>
                                        <p:attrNameLst>
                                          <p:attrName>style.visibility</p:attrName>
                                        </p:attrNameLst>
                                      </p:cBhvr>
                                      <p:to>
                                        <p:strVal val="visible"/>
                                      </p:to>
                                    </p:set>
                                    <p:anim calcmode="lin" valueType="num">
                                      <p:cBhvr>
                                        <p:cTn id="7" dur="2500" fill="hold"/>
                                        <p:tgtEl>
                                          <p:spTgt spid="73">
                                            <p:bg/>
                                          </p:spTgt>
                                        </p:tgtEl>
                                        <p:attrNameLst>
                                          <p:attrName>ppt_x</p:attrName>
                                        </p:attrNameLst>
                                      </p:cBhvr>
                                      <p:tavLst>
                                        <p:tav tm="0">
                                          <p:val>
                                            <p:strVal val="#ppt_x"/>
                                          </p:val>
                                        </p:tav>
                                        <p:tav tm="100000">
                                          <p:val>
                                            <p:strVal val="#ppt_x"/>
                                          </p:val>
                                        </p:tav>
                                      </p:tavLst>
                                    </p:anim>
                                    <p:anim calcmode="lin" valueType="num">
                                      <p:cBhvr>
                                        <p:cTn id="8" dur="2500" fill="hold"/>
                                        <p:tgtEl>
                                          <p:spTgt spid="73">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73">
                                            <p:txEl>
                                              <p:pRg st="0" end="0"/>
                                            </p:txEl>
                                          </p:spTgt>
                                        </p:tgtEl>
                                        <p:attrNameLst>
                                          <p:attrName>style.visibility</p:attrName>
                                        </p:attrNameLst>
                                      </p:cBhvr>
                                      <p:to>
                                        <p:strVal val="visible"/>
                                      </p:to>
                                    </p:set>
                                    <p:anim calcmode="lin" valueType="num">
                                      <p:cBhvr>
                                        <p:cTn id="11" dur="25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73">
                                            <p:txEl>
                                              <p:pRg st="1" end="1"/>
                                            </p:txEl>
                                          </p:spTgt>
                                        </p:tgtEl>
                                        <p:attrNameLst>
                                          <p:attrName>style.visibility</p:attrName>
                                        </p:attrNameLst>
                                      </p:cBhvr>
                                      <p:to>
                                        <p:strVal val="visible"/>
                                      </p:to>
                                    </p:set>
                                    <p:anim calcmode="lin" valueType="num">
                                      <p:cBhvr>
                                        <p:cTn id="17" dur="2500" fill="hold"/>
                                        <p:tgtEl>
                                          <p:spTgt spid="73">
                                            <p:txEl>
                                              <p:pRg st="1" end="1"/>
                                            </p:txEl>
                                          </p:spTgt>
                                        </p:tgtEl>
                                        <p:attrNameLst>
                                          <p:attrName>ppt_x</p:attrName>
                                        </p:attrNameLst>
                                      </p:cBhvr>
                                      <p:tavLst>
                                        <p:tav tm="0">
                                          <p:val>
                                            <p:strVal val="#ppt_x"/>
                                          </p:val>
                                        </p:tav>
                                        <p:tav tm="100000">
                                          <p:val>
                                            <p:strVal val="#ppt_x"/>
                                          </p:val>
                                        </p:tav>
                                      </p:tavLst>
                                    </p:anim>
                                    <p:anim calcmode="lin" valueType="num">
                                      <p:cBhvr>
                                        <p:cTn id="18" dur="2500" fill="hold"/>
                                        <p:tgtEl>
                                          <p:spTgt spid="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73">
                                            <p:txEl>
                                              <p:pRg st="2" end="2"/>
                                            </p:txEl>
                                          </p:spTgt>
                                        </p:tgtEl>
                                        <p:attrNameLst>
                                          <p:attrName>style.visibility</p:attrName>
                                        </p:attrNameLst>
                                      </p:cBhvr>
                                      <p:to>
                                        <p:strVal val="visible"/>
                                      </p:to>
                                    </p:set>
                                    <p:anim calcmode="lin" valueType="num">
                                      <p:cBhvr>
                                        <p:cTn id="23" dur="2500" fill="hold"/>
                                        <p:tgtEl>
                                          <p:spTgt spid="73">
                                            <p:txEl>
                                              <p:pRg st="2" end="2"/>
                                            </p:txEl>
                                          </p:spTgt>
                                        </p:tgtEl>
                                        <p:attrNameLst>
                                          <p:attrName>ppt_x</p:attrName>
                                        </p:attrNameLst>
                                      </p:cBhvr>
                                      <p:tavLst>
                                        <p:tav tm="0">
                                          <p:val>
                                            <p:strVal val="#ppt_x"/>
                                          </p:val>
                                        </p:tav>
                                        <p:tav tm="100000">
                                          <p:val>
                                            <p:strVal val="#ppt_x"/>
                                          </p:val>
                                        </p:tav>
                                      </p:tavLst>
                                    </p:anim>
                                    <p:anim calcmode="lin" valueType="num">
                                      <p:cBhvr>
                                        <p:cTn id="24" dur="2500" fill="hold"/>
                                        <p:tgtEl>
                                          <p:spTgt spid="7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Class="entr" nodeType="afterEffect" presetSubtype="4" presetID="2" grpId="1" fill="hold">
                                  <p:stCondLst>
                                    <p:cond delay="0"/>
                                  </p:stCondLst>
                                  <p:iterate type="el" backwards="0">
                                    <p:tmAbs val="0"/>
                                  </p:iterate>
                                  <p:childTnLst>
                                    <p:set>
                                      <p:cBhvr>
                                        <p:cTn id="27" fill="hold"/>
                                        <p:tgtEl>
                                          <p:spTgt spid="73">
                                            <p:txEl>
                                              <p:pRg st="3" end="3"/>
                                            </p:txEl>
                                          </p:spTgt>
                                        </p:tgtEl>
                                        <p:attrNameLst>
                                          <p:attrName>style.visibility</p:attrName>
                                        </p:attrNameLst>
                                      </p:cBhvr>
                                      <p:to>
                                        <p:strVal val="visible"/>
                                      </p:to>
                                    </p:set>
                                    <p:anim calcmode="lin" valueType="num">
                                      <p:cBhvr>
                                        <p:cTn id="28" dur="2500" fill="hold"/>
                                        <p:tgtEl>
                                          <p:spTgt spid="73">
                                            <p:txEl>
                                              <p:pRg st="3" end="3"/>
                                            </p:txEl>
                                          </p:spTgt>
                                        </p:tgtEl>
                                        <p:attrNameLst>
                                          <p:attrName>ppt_x</p:attrName>
                                        </p:attrNameLst>
                                      </p:cBhvr>
                                      <p:tavLst>
                                        <p:tav tm="0">
                                          <p:val>
                                            <p:strVal val="#ppt_x"/>
                                          </p:val>
                                        </p:tav>
                                        <p:tav tm="100000">
                                          <p:val>
                                            <p:strVal val="#ppt_x"/>
                                          </p:val>
                                        </p:tav>
                                      </p:tavLst>
                                    </p:anim>
                                    <p:anim calcmode="lin" valueType="num">
                                      <p:cBhvr>
                                        <p:cTn id="29" dur="2500" fill="hold"/>
                                        <p:tgtEl>
                                          <p:spTgt spid="7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0"/>
                            </p:stCondLst>
                            <p:childTnLst>
                              <p:par>
                                <p:cTn id="31" presetClass="entr" nodeType="afterEffect" presetSubtype="4" presetID="2" grpId="1" fill="hold">
                                  <p:stCondLst>
                                    <p:cond delay="0"/>
                                  </p:stCondLst>
                                  <p:iterate type="el" backwards="0">
                                    <p:tmAbs val="0"/>
                                  </p:iterate>
                                  <p:childTnLst>
                                    <p:set>
                                      <p:cBhvr>
                                        <p:cTn id="32" fill="hold"/>
                                        <p:tgtEl>
                                          <p:spTgt spid="73">
                                            <p:txEl>
                                              <p:pRg st="4" end="4"/>
                                            </p:txEl>
                                          </p:spTgt>
                                        </p:tgtEl>
                                        <p:attrNameLst>
                                          <p:attrName>style.visibility</p:attrName>
                                        </p:attrNameLst>
                                      </p:cBhvr>
                                      <p:to>
                                        <p:strVal val="visible"/>
                                      </p:to>
                                    </p:set>
                                    <p:anim calcmode="lin" valueType="num">
                                      <p:cBhvr>
                                        <p:cTn id="33" dur="2500" fill="hold"/>
                                        <p:tgtEl>
                                          <p:spTgt spid="73">
                                            <p:txEl>
                                              <p:pRg st="4" end="4"/>
                                            </p:txEl>
                                          </p:spTgt>
                                        </p:tgtEl>
                                        <p:attrNameLst>
                                          <p:attrName>ppt_x</p:attrName>
                                        </p:attrNameLst>
                                      </p:cBhvr>
                                      <p:tavLst>
                                        <p:tav tm="0">
                                          <p:val>
                                            <p:strVal val="#ppt_x"/>
                                          </p:val>
                                        </p:tav>
                                        <p:tav tm="100000">
                                          <p:val>
                                            <p:strVal val="#ppt_x"/>
                                          </p:val>
                                        </p:tav>
                                      </p:tavLst>
                                    </p:anim>
                                    <p:anim calcmode="lin" valueType="num">
                                      <p:cBhvr>
                                        <p:cTn id="34" dur="2500" fill="hold"/>
                                        <p:tgtEl>
                                          <p:spTgt spid="7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2" fill="hold">
                                  <p:stCondLst>
                                    <p:cond delay="0"/>
                                  </p:stCondLst>
                                  <p:iterate type="el" backwards="0">
                                    <p:tmAbs val="0"/>
                                  </p:iterate>
                                  <p:childTnLst>
                                    <p:set>
                                      <p:cBhvr>
                                        <p:cTn id="38" fill="hold"/>
                                        <p:tgtEl>
                                          <p:spTgt spid="74">
                                            <p:bg/>
                                          </p:spTgt>
                                        </p:tgtEl>
                                        <p:attrNameLst>
                                          <p:attrName>style.visibility</p:attrName>
                                        </p:attrNameLst>
                                      </p:cBhvr>
                                      <p:to>
                                        <p:strVal val="visible"/>
                                      </p:to>
                                    </p:set>
                                    <p:anim calcmode="lin" valueType="num">
                                      <p:cBhvr>
                                        <p:cTn id="39" dur="1000" fill="hold"/>
                                        <p:tgtEl>
                                          <p:spTgt spid="74">
                                            <p:bg/>
                                          </p:spTgt>
                                        </p:tgtEl>
                                        <p:attrNameLst>
                                          <p:attrName>ppt_x</p:attrName>
                                        </p:attrNameLst>
                                      </p:cBhvr>
                                      <p:tavLst>
                                        <p:tav tm="0">
                                          <p:val>
                                            <p:strVal val="0-#ppt_w/2"/>
                                          </p:val>
                                        </p:tav>
                                        <p:tav tm="100000">
                                          <p:val>
                                            <p:strVal val="#ppt_x"/>
                                          </p:val>
                                        </p:tav>
                                      </p:tavLst>
                                    </p:anim>
                                    <p:anim calcmode="lin" valueType="num">
                                      <p:cBhvr>
                                        <p:cTn id="40" dur="1000" fill="hold"/>
                                        <p:tgtEl>
                                          <p:spTgt spid="74">
                                            <p:bg/>
                                          </p:spTgt>
                                        </p:tgtEl>
                                        <p:attrNameLst>
                                          <p:attrName>ppt_y</p:attrName>
                                        </p:attrNameLst>
                                      </p:cBhvr>
                                      <p:tavLst>
                                        <p:tav tm="0">
                                          <p:val>
                                            <p:strVal val="#ppt_y"/>
                                          </p:val>
                                        </p:tav>
                                        <p:tav tm="100000">
                                          <p:val>
                                            <p:strVal val="#ppt_y"/>
                                          </p:val>
                                        </p:tav>
                                      </p:tavLst>
                                    </p:anim>
                                  </p:childTnLst>
                                </p:cTn>
                              </p:par>
                              <p:par>
                                <p:cTn id="41" presetClass="entr" nodeType="withEffect" presetSubtype="8" presetID="2" grpId="2" fill="hold">
                                  <p:stCondLst>
                                    <p:cond delay="0"/>
                                  </p:stCondLst>
                                  <p:iterate type="el" backwards="0">
                                    <p:tmAbs val="0"/>
                                  </p:iterate>
                                  <p:childTnLst>
                                    <p:set>
                                      <p:cBhvr>
                                        <p:cTn id="42" fill="hold"/>
                                        <p:tgtEl>
                                          <p:spTgt spid="74">
                                            <p:txEl>
                                              <p:pRg st="0" end="0"/>
                                            </p:txEl>
                                          </p:spTgt>
                                        </p:tgtEl>
                                        <p:attrNameLst>
                                          <p:attrName>style.visibility</p:attrName>
                                        </p:attrNameLst>
                                      </p:cBhvr>
                                      <p:to>
                                        <p:strVal val="visible"/>
                                      </p:to>
                                    </p:set>
                                    <p:anim calcmode="lin" valueType="num">
                                      <p:cBhvr>
                                        <p:cTn id="43" dur="1000" fill="hold"/>
                                        <p:tgtEl>
                                          <p:spTgt spid="74">
                                            <p:txEl>
                                              <p:pRg st="0" end="0"/>
                                            </p:txEl>
                                          </p:spTgt>
                                        </p:tgtEl>
                                        <p:attrNameLst>
                                          <p:attrName>ppt_x</p:attrName>
                                        </p:attrNameLst>
                                      </p:cBhvr>
                                      <p:tavLst>
                                        <p:tav tm="0">
                                          <p:val>
                                            <p:strVal val="0-#ppt_w/2"/>
                                          </p:val>
                                        </p:tav>
                                        <p:tav tm="100000">
                                          <p:val>
                                            <p:strVal val="#ppt_x"/>
                                          </p:val>
                                        </p:tav>
                                      </p:tavLst>
                                    </p:anim>
                                    <p:anim calcmode="lin" valueType="num">
                                      <p:cBhvr>
                                        <p:cTn id="44"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Class="entr" nodeType="afterEffect" presetSubtype="8" presetID="2" grpId="2" fill="hold">
                                  <p:stCondLst>
                                    <p:cond delay="0"/>
                                  </p:stCondLst>
                                  <p:iterate type="el" backwards="0">
                                    <p:tmAbs val="0"/>
                                  </p:iterate>
                                  <p:childTnLst>
                                    <p:set>
                                      <p:cBhvr>
                                        <p:cTn id="47" fill="hold"/>
                                        <p:tgtEl>
                                          <p:spTgt spid="74">
                                            <p:txEl>
                                              <p:pRg st="1" end="1"/>
                                            </p:txEl>
                                          </p:spTgt>
                                        </p:tgtEl>
                                        <p:attrNameLst>
                                          <p:attrName>style.visibility</p:attrName>
                                        </p:attrNameLst>
                                      </p:cBhvr>
                                      <p:to>
                                        <p:strVal val="visible"/>
                                      </p:to>
                                    </p:set>
                                    <p:anim calcmode="lin" valueType="num">
                                      <p:cBhvr>
                                        <p:cTn id="48" dur="1000" fill="hold"/>
                                        <p:tgtEl>
                                          <p:spTgt spid="74">
                                            <p:txEl>
                                              <p:pRg st="1" end="1"/>
                                            </p:txEl>
                                          </p:spTgt>
                                        </p:tgtEl>
                                        <p:attrNameLst>
                                          <p:attrName>ppt_x</p:attrName>
                                        </p:attrNameLst>
                                      </p:cBhvr>
                                      <p:tavLst>
                                        <p:tav tm="0">
                                          <p:val>
                                            <p:strVal val="0-#ppt_w/2"/>
                                          </p:val>
                                        </p:tav>
                                        <p:tav tm="100000">
                                          <p:val>
                                            <p:strVal val="#ppt_x"/>
                                          </p:val>
                                        </p:tav>
                                      </p:tavLst>
                                    </p:anim>
                                    <p:anim calcmode="lin" valueType="num">
                                      <p:cBhvr>
                                        <p:cTn id="49" dur="1000" fill="hold"/>
                                        <p:tgtEl>
                                          <p:spTgt spid="74">
                                            <p:txEl>
                                              <p:pRg st="1" end="1"/>
                                            </p:txEl>
                                          </p:spTgt>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Class="entr" nodeType="afterEffect" presetSubtype="8" presetID="2" grpId="2" fill="hold">
                                  <p:stCondLst>
                                    <p:cond delay="0"/>
                                  </p:stCondLst>
                                  <p:iterate type="el" backwards="0">
                                    <p:tmAbs val="0"/>
                                  </p:iterate>
                                  <p:childTnLst>
                                    <p:set>
                                      <p:cBhvr>
                                        <p:cTn id="52" fill="hold"/>
                                        <p:tgtEl>
                                          <p:spTgt spid="74">
                                            <p:txEl>
                                              <p:pRg st="2" end="2"/>
                                            </p:txEl>
                                          </p:spTgt>
                                        </p:tgtEl>
                                        <p:attrNameLst>
                                          <p:attrName>style.visibility</p:attrName>
                                        </p:attrNameLst>
                                      </p:cBhvr>
                                      <p:to>
                                        <p:strVal val="visible"/>
                                      </p:to>
                                    </p:set>
                                    <p:anim calcmode="lin" valueType="num">
                                      <p:cBhvr>
                                        <p:cTn id="53" dur="1000" fill="hold"/>
                                        <p:tgtEl>
                                          <p:spTgt spid="74">
                                            <p:txEl>
                                              <p:pRg st="2" end="2"/>
                                            </p:txEl>
                                          </p:spTgt>
                                        </p:tgtEl>
                                        <p:attrNameLst>
                                          <p:attrName>ppt_x</p:attrName>
                                        </p:attrNameLst>
                                      </p:cBhvr>
                                      <p:tavLst>
                                        <p:tav tm="0">
                                          <p:val>
                                            <p:strVal val="0-#ppt_w/2"/>
                                          </p:val>
                                        </p:tav>
                                        <p:tav tm="100000">
                                          <p:val>
                                            <p:strVal val="#ppt_x"/>
                                          </p:val>
                                        </p:tav>
                                      </p:tavLst>
                                    </p:anim>
                                    <p:anim calcmode="lin" valueType="num">
                                      <p:cBhvr>
                                        <p:cTn id="54" dur="1000" fill="hold"/>
                                        <p:tgtEl>
                                          <p:spTgt spid="74">
                                            <p:txEl>
                                              <p:pRg st="2" end="2"/>
                                            </p:txEl>
                                          </p:spTgt>
                                        </p:tgtEl>
                                        <p:attrNameLst>
                                          <p:attrName>ppt_y</p:attrName>
                                        </p:attrNameLst>
                                      </p:cBhvr>
                                      <p:tavLst>
                                        <p:tav tm="0">
                                          <p:val>
                                            <p:strVal val="#ppt_y"/>
                                          </p:val>
                                        </p:tav>
                                        <p:tav tm="100000">
                                          <p:val>
                                            <p:strVal val="#ppt_y"/>
                                          </p:val>
                                        </p:tav>
                                      </p:tavLst>
                                    </p:anim>
                                  </p:childTnLst>
                                </p:cTn>
                              </p:par>
                            </p:childTnLst>
                          </p:cTn>
                        </p:par>
                        <p:par>
                          <p:cTn id="55" fill="hold">
                            <p:stCondLst>
                              <p:cond delay="3000"/>
                            </p:stCondLst>
                            <p:childTnLst>
                              <p:par>
                                <p:cTn id="56" presetClass="entr" nodeType="afterEffect" presetID="10" grpId="3" fill="hold">
                                  <p:stCondLst>
                                    <p:cond delay="0"/>
                                  </p:stCondLst>
                                  <p:iterate type="el" backwards="0">
                                    <p:tmAbs val="0"/>
                                  </p:iterate>
                                  <p:childTnLst>
                                    <p:set>
                                      <p:cBhvr>
                                        <p:cTn id="57" fill="hold"/>
                                        <p:tgtEl>
                                          <p:spTgt spid="71"/>
                                        </p:tgtEl>
                                        <p:attrNameLst>
                                          <p:attrName>style.visibility</p:attrName>
                                        </p:attrNameLst>
                                      </p:cBhvr>
                                      <p:to>
                                        <p:strVal val="visible"/>
                                      </p:to>
                                    </p:set>
                                    <p:animEffect filter="fade" transition="in">
                                      <p:cBhvr>
                                        <p:cTn id="58" dur="15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 grpId="3"/>
      <p:bldP build="p" bldLvl="5" animBg="1" rev="0" advAuto="0" spid="73" grpId="1"/>
      <p:bldP build="p" bldLvl="5" animBg="1" rev="0" advAuto="0" spid="74"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Power of Truths (1 John 2:12-14)"/>
          <p:cNvSpPr txBox="1"/>
          <p:nvPr/>
        </p:nvSpPr>
        <p:spPr>
          <a:xfrm>
            <a:off x="164018" y="1189593"/>
            <a:ext cx="8643416"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Times New Roman"/>
                <a:ea typeface="Times New Roman"/>
                <a:cs typeface="Times New Roman"/>
                <a:sym typeface="Times New Roman"/>
              </a:defRPr>
            </a:lvl1pPr>
          </a:lstStyle>
          <a:p>
            <a:pPr>
              <a:defRPr>
                <a:effectLst/>
              </a:defRPr>
            </a:pPr>
            <a:r>
              <a:t>సత్యాల శక్తి (1 జాన్ 2:12-14)</a:t>
            </a:r>
          </a:p>
        </p:txBody>
      </p:sp>
      <p:sp>
        <p:nvSpPr>
          <p:cNvPr id="77" name="Simple to learn…"/>
          <p:cNvSpPr txBox="1"/>
          <p:nvPr/>
        </p:nvSpPr>
        <p:spPr>
          <a:xfrm>
            <a:off x="51794" y="2611119"/>
            <a:ext cx="5604878" cy="6099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20" indent="-274320"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నేర్చుకోవడం సులభం</a:t>
            </a:r>
          </a:p>
          <a:p>
            <a:pPr marL="274320" indent="-274320"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కుటుంబ సారూప్యత</a:t>
            </a:r>
          </a:p>
          <a:p>
            <a:pPr marL="274320" indent="-274320"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అన్నీ అనుభవించినవే</a:t>
            </a:r>
          </a:p>
          <a:p>
            <a:pPr marL="274320" indent="-274320"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పూర్తి చిత్రం</a:t>
            </a:r>
          </a:p>
          <a:p>
            <a:pPr marL="274320" indent="-274320" algn="l" defTabSz="457200">
              <a:spcBef>
                <a:spcPts val="2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latin typeface="Times New Roman"/>
                <a:ea typeface="Times New Roman"/>
                <a:cs typeface="Times New Roman"/>
                <a:sym typeface="Times New Roman"/>
              </a:defRPr>
            </a:pPr>
            <a:r>
              <a:t>ఈ సత్యంతో ఆయన మనల్ని లోతుగా నీటిలోకి స్వాగతిస్తాడు!</a:t>
            </a:r>
          </a:p>
        </p:txBody>
      </p:sp>
      <p:grpSp>
        <p:nvGrpSpPr>
          <p:cNvPr id="80" name="Group"/>
          <p:cNvGrpSpPr/>
          <p:nvPr/>
        </p:nvGrpSpPr>
        <p:grpSpPr>
          <a:xfrm>
            <a:off x="5602959" y="2371383"/>
            <a:ext cx="7424352" cy="5568264"/>
            <a:chOff x="0" y="0"/>
            <a:chExt cx="7424350" cy="5568262"/>
          </a:xfrm>
        </p:grpSpPr>
        <p:pic>
          <p:nvPicPr>
            <p:cNvPr id="78" name="dsc02474.jpg" descr="dsc02474.jpg"/>
            <p:cNvPicPr>
              <a:picLocks noChangeAspect="1"/>
            </p:cNvPicPr>
            <p:nvPr/>
          </p:nvPicPr>
          <p:blipFill>
            <a:blip r:embed="rId2">
              <a:extLst/>
            </a:blip>
            <a:stretch>
              <a:fillRect/>
            </a:stretch>
          </p:blipFill>
          <p:spPr>
            <a:xfrm>
              <a:off x="0" y="0"/>
              <a:ext cx="7424351" cy="5568263"/>
            </a:xfrm>
            <a:prstGeom prst="rect">
              <a:avLst/>
            </a:prstGeom>
            <a:ln w="12700" cap="flat">
              <a:noFill/>
              <a:miter lim="400000"/>
            </a:ln>
            <a:effectLst/>
          </p:spPr>
        </p:pic>
        <p:sp>
          <p:nvSpPr>
            <p:cNvPr id="79" name="TextBox 1"/>
            <p:cNvSpPr txBox="1"/>
            <p:nvPr/>
          </p:nvSpPr>
          <p:spPr>
            <a:xfrm>
              <a:off x="136320" y="342800"/>
              <a:ext cx="6842992" cy="4882663"/>
            </a:xfrm>
            <a:prstGeom prst="rect">
              <a:avLst/>
            </a:prstGeom>
            <a:noFill/>
            <a:ln w="12700" cap="flat">
              <a:noFill/>
              <a:miter lim="400000"/>
            </a:ln>
            <a:effectLst>
              <a:outerShdw sx="100000" sy="100000" kx="0" ky="0" algn="b" rotWithShape="0" blurRad="38100" dist="25400" dir="5291323">
                <a:srgbClr val="DDDDDD">
                  <a:alpha val="84813"/>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300"/>
                </a:spcBef>
                <a:defRPr sz="7800">
                  <a:solidFill>
                    <a:srgbClr val="2A2C30"/>
                  </a:solidFill>
                </a:defRPr>
              </a:pPr>
              <a:r>
                <a:rPr sz="6600"/>
                <a:t>దేవునికి దగ్గరగా</a:t>
              </a:r>
              <a:r>
                <a:t> </a:t>
              </a:r>
            </a:p>
            <a:p>
              <a:pPr>
                <a:spcBef>
                  <a:spcPts val="2300"/>
                </a:spcBef>
                <a:defRPr sz="7800">
                  <a:solidFill>
                    <a:srgbClr val="2A2C30"/>
                  </a:solidFill>
                </a:defRPr>
              </a:pPr>
              <a:r>
                <a:t>అడుగులు </a:t>
              </a:r>
              <a:r>
                <a:rPr sz="9300"/>
                <a:t>వేస్తూ</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7">
                                            <p:bg/>
                                          </p:spTgt>
                                        </p:tgtEl>
                                        <p:attrNameLst>
                                          <p:attrName>style.visibility</p:attrName>
                                        </p:attrNameLst>
                                      </p:cBhvr>
                                      <p:to>
                                        <p:strVal val="visible"/>
                                      </p:to>
                                    </p:set>
                                    <p:anim calcmode="lin" valueType="num">
                                      <p:cBhvr>
                                        <p:cTn id="7" dur="2500" fill="hold"/>
                                        <p:tgtEl>
                                          <p:spTgt spid="77">
                                            <p:bg/>
                                          </p:spTgt>
                                        </p:tgtEl>
                                        <p:attrNameLst>
                                          <p:attrName>ppt_x</p:attrName>
                                        </p:attrNameLst>
                                      </p:cBhvr>
                                      <p:tavLst>
                                        <p:tav tm="0">
                                          <p:val>
                                            <p:strVal val="#ppt_x"/>
                                          </p:val>
                                        </p:tav>
                                        <p:tav tm="100000">
                                          <p:val>
                                            <p:strVal val="#ppt_x"/>
                                          </p:val>
                                        </p:tav>
                                      </p:tavLst>
                                    </p:anim>
                                    <p:anim calcmode="lin" valueType="num">
                                      <p:cBhvr>
                                        <p:cTn id="8" dur="2500" fill="hold"/>
                                        <p:tgtEl>
                                          <p:spTgt spid="77">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77">
                                            <p:txEl>
                                              <p:pRg st="0" end="0"/>
                                            </p:txEl>
                                          </p:spTgt>
                                        </p:tgtEl>
                                        <p:attrNameLst>
                                          <p:attrName>style.visibility</p:attrName>
                                        </p:attrNameLst>
                                      </p:cBhvr>
                                      <p:to>
                                        <p:strVal val="visible"/>
                                      </p:to>
                                    </p:set>
                                    <p:anim calcmode="lin" valueType="num">
                                      <p:cBhvr>
                                        <p:cTn id="11" dur="25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7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77">
                                            <p:txEl>
                                              <p:pRg st="1" end="1"/>
                                            </p:txEl>
                                          </p:spTgt>
                                        </p:tgtEl>
                                        <p:attrNameLst>
                                          <p:attrName>style.visibility</p:attrName>
                                        </p:attrNameLst>
                                      </p:cBhvr>
                                      <p:to>
                                        <p:strVal val="visible"/>
                                      </p:to>
                                    </p:set>
                                    <p:anim calcmode="lin" valueType="num">
                                      <p:cBhvr>
                                        <p:cTn id="16" dur="2500" fill="hold"/>
                                        <p:tgtEl>
                                          <p:spTgt spid="77">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7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77">
                                            <p:txEl>
                                              <p:pRg st="2" end="2"/>
                                            </p:txEl>
                                          </p:spTgt>
                                        </p:tgtEl>
                                        <p:attrNameLst>
                                          <p:attrName>style.visibility</p:attrName>
                                        </p:attrNameLst>
                                      </p:cBhvr>
                                      <p:to>
                                        <p:strVal val="visible"/>
                                      </p:to>
                                    </p:set>
                                    <p:anim calcmode="lin" valueType="num">
                                      <p:cBhvr>
                                        <p:cTn id="21" dur="2500" fill="hold"/>
                                        <p:tgtEl>
                                          <p:spTgt spid="77">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Class="entr" nodeType="afterEffect" presetSubtype="4" presetID="2" grpId="1" fill="hold">
                                  <p:stCondLst>
                                    <p:cond delay="0"/>
                                  </p:stCondLst>
                                  <p:iterate type="el" backwards="0">
                                    <p:tmAbs val="0"/>
                                  </p:iterate>
                                  <p:childTnLst>
                                    <p:set>
                                      <p:cBhvr>
                                        <p:cTn id="25" fill="hold"/>
                                        <p:tgtEl>
                                          <p:spTgt spid="77">
                                            <p:txEl>
                                              <p:pRg st="3" end="3"/>
                                            </p:txEl>
                                          </p:spTgt>
                                        </p:tgtEl>
                                        <p:attrNameLst>
                                          <p:attrName>style.visibility</p:attrName>
                                        </p:attrNameLst>
                                      </p:cBhvr>
                                      <p:to>
                                        <p:strVal val="visible"/>
                                      </p:to>
                                    </p:set>
                                    <p:anim calcmode="lin" valueType="num">
                                      <p:cBhvr>
                                        <p:cTn id="26" dur="2500" fill="hold"/>
                                        <p:tgtEl>
                                          <p:spTgt spid="77">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77">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Class="entr" nodeType="afterEffect" presetSubtype="4" presetID="2" grpId="1" fill="hold">
                                  <p:stCondLst>
                                    <p:cond delay="0"/>
                                  </p:stCondLst>
                                  <p:iterate type="el" backwards="0">
                                    <p:tmAbs val="0"/>
                                  </p:iterate>
                                  <p:childTnLst>
                                    <p:set>
                                      <p:cBhvr>
                                        <p:cTn id="30" fill="hold"/>
                                        <p:tgtEl>
                                          <p:spTgt spid="77">
                                            <p:txEl>
                                              <p:pRg st="4" end="4"/>
                                            </p:txEl>
                                          </p:spTgt>
                                        </p:tgtEl>
                                        <p:attrNameLst>
                                          <p:attrName>style.visibility</p:attrName>
                                        </p:attrNameLst>
                                      </p:cBhvr>
                                      <p:to>
                                        <p:strVal val="visible"/>
                                      </p:to>
                                    </p:set>
                                    <p:anim calcmode="lin" valueType="num">
                                      <p:cBhvr>
                                        <p:cTn id="31" dur="2500" fill="hold"/>
                                        <p:tgtEl>
                                          <p:spTgt spid="77">
                                            <p:txEl>
                                              <p:pRg st="4" end="4"/>
                                            </p:txEl>
                                          </p:spTgt>
                                        </p:tgtEl>
                                        <p:attrNameLst>
                                          <p:attrName>ppt_x</p:attrName>
                                        </p:attrNameLst>
                                      </p:cBhvr>
                                      <p:tavLst>
                                        <p:tav tm="0">
                                          <p:val>
                                            <p:strVal val="#ppt_x"/>
                                          </p:val>
                                        </p:tav>
                                        <p:tav tm="100000">
                                          <p:val>
                                            <p:strVal val="#ppt_x"/>
                                          </p:val>
                                        </p:tav>
                                      </p:tavLst>
                                    </p:anim>
                                    <p:anim calcmode="lin" valueType="num">
                                      <p:cBhvr>
                                        <p:cTn id="32" dur="2500" fill="hold"/>
                                        <p:tgtEl>
                                          <p:spTgt spid="7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From a Training Perspective"/>
          <p:cNvSpPr txBox="1"/>
          <p:nvPr/>
        </p:nvSpPr>
        <p:spPr>
          <a:xfrm>
            <a:off x="279455" y="1275256"/>
            <a:ext cx="481838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solidFill>
                  <a:srgbClr val="000000"/>
                </a:solidFill>
                <a:latin typeface="Times New Roman"/>
                <a:ea typeface="Times New Roman"/>
                <a:cs typeface="Times New Roman"/>
                <a:sym typeface="Times New Roman"/>
              </a:defRPr>
            </a:lvl1pPr>
          </a:lstStyle>
          <a:p>
            <a:pPr>
              <a:defRPr>
                <a:effectLst/>
              </a:defRPr>
            </a:pPr>
            <a:r>
              <a:t>శిక్షణ కోణం నుండి</a:t>
            </a:r>
          </a:p>
        </p:txBody>
      </p:sp>
      <p:sp>
        <p:nvSpPr>
          <p:cNvPr id="83" name="In this section teach how the this growth pattern can be utilized in educational and church institutions.…"/>
          <p:cNvSpPr txBox="1"/>
          <p:nvPr/>
        </p:nvSpPr>
        <p:spPr>
          <a:xfrm>
            <a:off x="57960" y="3228340"/>
            <a:ext cx="5261370" cy="3296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latin typeface="Times New Roman"/>
                <a:ea typeface="Times New Roman"/>
                <a:cs typeface="Times New Roman"/>
                <a:sym typeface="Times New Roman"/>
              </a:defRPr>
            </a:lvl1pPr>
          </a:lstStyle>
          <a:p>
            <a:pPr>
              <a:defRPr>
                <a:effectLst/>
              </a:defRPr>
            </a:pPr>
            <a:r>
              <a:t>విద్యా మరియు చర్చి సంస్థలలో ఈ వృద్ధి నమూనాను ఎలా ఉపయోగించవచ్చో ఈ విభాగంలో బోధించండి.</a:t>
            </a:r>
          </a:p>
        </p:txBody>
      </p:sp>
      <p:pic>
        <p:nvPicPr>
          <p:cNvPr id="84" name="1-2-3_Telugu.png" descr="1-2-3_Telugu.png"/>
          <p:cNvPicPr>
            <a:picLocks noChangeAspect="1"/>
          </p:cNvPicPr>
          <p:nvPr/>
        </p:nvPicPr>
        <p:blipFill>
          <a:blip r:embed="rId2">
            <a:extLst/>
          </a:blip>
          <a:stretch>
            <a:fillRect/>
          </a:stretch>
        </p:blipFill>
        <p:spPr>
          <a:xfrm>
            <a:off x="5271850" y="1438773"/>
            <a:ext cx="7705317" cy="5058865"/>
          </a:xfrm>
          <a:prstGeom prst="rect">
            <a:avLst/>
          </a:prstGeom>
          <a:ln w="38100">
            <a:solidFill>
              <a:srgbClr val="53585F"/>
            </a:solidFill>
            <a:miter lim="400000"/>
          </a:ln>
        </p:spPr>
      </p:pic>
      <p:sp>
        <p:nvSpPr>
          <p:cNvPr id="85" name="చార్ట్, వెలిగించబడింది. చార్ట్ వెనుక ఉన్న డైనమిక్స్, ఉపయోగించడానికి ఒక విశ్లేషణ సాధనంగా మారింది.…"/>
          <p:cNvSpPr txBox="1"/>
          <p:nvPr/>
        </p:nvSpPr>
        <p:spPr>
          <a:xfrm>
            <a:off x="110066" y="6624735"/>
            <a:ext cx="12517832" cy="2852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74320" indent="-27432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చార్ట్, వెలిగించబడింది. చార్ట్ వెనుక ఉన్న డైనమిక్స్, ఉపయోగించడానికి ఒక విశ్లేషణ సాధనంగా మారింది.</a:t>
            </a:r>
          </a:p>
          <a:p>
            <a:pPr marL="235130" indent="-235130"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effectLst/>
                <a:latin typeface="Times New Roman"/>
                <a:ea typeface="Times New Roman"/>
                <a:cs typeface="Times New Roman"/>
                <a:sym typeface="Times New Roman"/>
              </a:defRPr>
            </a:pPr>
            <a:r>
              <a:t>ప్రతి ఉపాధ్యాయుడు అతని/ఆమె విద్యార్థులు క్రీస్తులో సంపూర్ణంగా ఎదగాలని కోరుకోవాలి.</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3">
                                            <p:bg/>
                                          </p:spTgt>
                                        </p:tgtEl>
                                        <p:attrNameLst>
                                          <p:attrName>style.visibility</p:attrName>
                                        </p:attrNameLst>
                                      </p:cBhvr>
                                      <p:to>
                                        <p:strVal val="visible"/>
                                      </p:to>
                                    </p:set>
                                    <p:anim calcmode="lin" valueType="num">
                                      <p:cBhvr>
                                        <p:cTn id="7" dur="2500" fill="hold"/>
                                        <p:tgtEl>
                                          <p:spTgt spid="83">
                                            <p:bg/>
                                          </p:spTgt>
                                        </p:tgtEl>
                                        <p:attrNameLst>
                                          <p:attrName>ppt_x</p:attrName>
                                        </p:attrNameLst>
                                      </p:cBhvr>
                                      <p:tavLst>
                                        <p:tav tm="0">
                                          <p:val>
                                            <p:strVal val="#ppt_x"/>
                                          </p:val>
                                        </p:tav>
                                        <p:tav tm="100000">
                                          <p:val>
                                            <p:strVal val="#ppt_x"/>
                                          </p:val>
                                        </p:tav>
                                      </p:tavLst>
                                    </p:anim>
                                    <p:anim calcmode="lin" valueType="num">
                                      <p:cBhvr>
                                        <p:cTn id="8" dur="2500" fill="hold"/>
                                        <p:tgtEl>
                                          <p:spTgt spid="83">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83">
                                            <p:txEl>
                                              <p:pRg st="0" end="0"/>
                                            </p:txEl>
                                          </p:spTgt>
                                        </p:tgtEl>
                                        <p:attrNameLst>
                                          <p:attrName>style.visibility</p:attrName>
                                        </p:attrNameLst>
                                      </p:cBhvr>
                                      <p:to>
                                        <p:strVal val="visible"/>
                                      </p:to>
                                    </p:set>
                                    <p:anim calcmode="lin" valueType="num">
                                      <p:cBhvr>
                                        <p:cTn id="11" dur="2500" fill="hold"/>
                                        <p:tgtEl>
                                          <p:spTgt spid="83">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Discipleship describes the learning that happens when a more mature believer assists a younger one to learn essential things about Jesus that they may know how to live out strong, Christ-like lives.…"/>
          <p:cNvSpPr txBox="1"/>
          <p:nvPr/>
        </p:nvSpPr>
        <p:spPr>
          <a:xfrm>
            <a:off x="143787" y="2236245"/>
            <a:ext cx="12526568" cy="7438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40" indent="-49754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శిష్యత్వం అనేది మరింత పరిణతి చెందిన విశ్వాసి ఒక యువకుడికి యేసు గురించి అవసరమైన విషయాలను తెలుసుకోవడానికి సహాయం చేసినప్పుడు జరిగే అభ్యాసాన్ని వివరిస్తుంది, తద్వారా వారు బలమైన, క్రీస్తు లాంటి జీవితాలను ఎలా గడపాలో తెలుసుకుంటారు. </a:t>
            </a:r>
          </a:p>
          <a:p>
            <a:pPr marL="497540" indent="-49754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క్రైస్తవ శిక్షణ యొక్క సవాలు, లాంఛనప్రాయమైన లేదా అనధికారికమైనది, విశ్వాసి నిజానికి దైవిక పరివర్తనను అనుభవించడమే. </a:t>
            </a:r>
          </a:p>
          <a:p>
            <a:pPr marL="497540" indent="-49754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కొలవగల జ్ఞానంపై దృష్టి లేకపోవడం పరిమాణాత్మక అభ్యాసాన్ని మూల్యాంకనం చేయడం కష్టతరం చేస్తుంది. </a:t>
            </a:r>
          </a:p>
          <a:p>
            <a:pPr marL="497540" indent="-497540" algn="l" defTabSz="457200">
              <a:spcBef>
                <a:spcPts val="27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300">
                <a:solidFill>
                  <a:srgbClr val="000000"/>
                </a:solidFill>
                <a:effectLst/>
                <a:latin typeface="Times New Roman"/>
                <a:ea typeface="Times New Roman"/>
                <a:cs typeface="Times New Roman"/>
                <a:sym typeface="Times New Roman"/>
              </a:defRPr>
            </a:pPr>
            <a:r>
              <a:t>క్రీస్తు ద్వారా దేవుని గురించి తెలుసుకున్నప్పుడు జరిగే జీవిత పరివర్తన ఉత్తేజకరమైనది; ఉపాధ్యాయుడు విద్యార్థిలో మార్పును చూడగలడు. </a:t>
            </a:r>
          </a:p>
        </p:txBody>
      </p:sp>
      <p:grpSp>
        <p:nvGrpSpPr>
          <p:cNvPr id="90" name="Group"/>
          <p:cNvGrpSpPr/>
          <p:nvPr/>
        </p:nvGrpSpPr>
        <p:grpSpPr>
          <a:xfrm>
            <a:off x="3252606" y="1236093"/>
            <a:ext cx="6308930" cy="1168401"/>
            <a:chOff x="0" y="-56360"/>
            <a:chExt cx="6308928" cy="1168399"/>
          </a:xfrm>
        </p:grpSpPr>
        <p:sp>
          <p:nvSpPr>
            <p:cNvPr id="88" name="Rounded Rectangle"/>
            <p:cNvSpPr/>
            <p:nvPr/>
          </p:nvSpPr>
          <p:spPr>
            <a:xfrm>
              <a:off x="0" y="34770"/>
              <a:ext cx="6308929" cy="889603"/>
            </a:xfrm>
            <a:prstGeom prst="roundRect">
              <a:avLst>
                <a:gd name="adj" fmla="val 21414"/>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latin typeface="Times New Roman"/>
                  <a:ea typeface="Times New Roman"/>
                  <a:cs typeface="Times New Roman"/>
                  <a:sym typeface="Times New Roman"/>
                </a:defRPr>
              </a:pPr>
            </a:p>
          </p:txBody>
        </p:sp>
        <p:sp>
          <p:nvSpPr>
            <p:cNvPr id="89" name="Summary"/>
            <p:cNvSpPr txBox="1"/>
            <p:nvPr/>
          </p:nvSpPr>
          <p:spPr>
            <a:xfrm>
              <a:off x="1549310" y="-56361"/>
              <a:ext cx="321030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latin typeface="Times New Roman"/>
                  <a:ea typeface="Times New Roman"/>
                  <a:cs typeface="Times New Roman"/>
                  <a:sym typeface="Times New Roman"/>
                </a:defRPr>
              </a:lvl1pPr>
            </a:lstStyle>
            <a:p>
              <a:pPr>
                <a:defRPr>
                  <a:effectLst/>
                </a:defRPr>
              </a:pPr>
              <a:r>
                <a:t>సారాంశం</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87">
                                            <p:bg/>
                                          </p:spTgt>
                                        </p:tgtEl>
                                        <p:attrNameLst>
                                          <p:attrName>style.visibility</p:attrName>
                                        </p:attrNameLst>
                                      </p:cBhvr>
                                      <p:to>
                                        <p:strVal val="visible"/>
                                      </p:to>
                                    </p:set>
                                    <p:anim calcmode="lin" valueType="num">
                                      <p:cBhvr>
                                        <p:cTn id="7" dur="2750" fill="hold"/>
                                        <p:tgtEl>
                                          <p:spTgt spid="87">
                                            <p:bg/>
                                          </p:spTgt>
                                        </p:tgtEl>
                                        <p:attrNameLst>
                                          <p:attrName>ppt_x</p:attrName>
                                        </p:attrNameLst>
                                      </p:cBhvr>
                                      <p:tavLst>
                                        <p:tav tm="0">
                                          <p:val>
                                            <p:strVal val="0-#ppt_w/2"/>
                                          </p:val>
                                        </p:tav>
                                        <p:tav tm="100000">
                                          <p:val>
                                            <p:strVal val="#ppt_x"/>
                                          </p:val>
                                        </p:tav>
                                      </p:tavLst>
                                    </p:anim>
                                    <p:anim calcmode="lin" valueType="num">
                                      <p:cBhvr>
                                        <p:cTn id="8" dur="2750" fill="hold"/>
                                        <p:tgtEl>
                                          <p:spTgt spid="87">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87">
                                            <p:txEl>
                                              <p:pRg st="0" end="0"/>
                                            </p:txEl>
                                          </p:spTgt>
                                        </p:tgtEl>
                                        <p:attrNameLst>
                                          <p:attrName>style.visibility</p:attrName>
                                        </p:attrNameLst>
                                      </p:cBhvr>
                                      <p:to>
                                        <p:strVal val="visible"/>
                                      </p:to>
                                    </p:set>
                                    <p:anim calcmode="lin" valueType="num">
                                      <p:cBhvr>
                                        <p:cTn id="11" dur="2750" fill="hold"/>
                                        <p:tgtEl>
                                          <p:spTgt spid="87">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8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Class="entr" nodeType="afterEffect" presetSubtype="8" presetID="2" grpId="1" fill="hold">
                                  <p:stCondLst>
                                    <p:cond delay="0"/>
                                  </p:stCondLst>
                                  <p:iterate type="el" backwards="0">
                                    <p:tmAbs val="0"/>
                                  </p:iterate>
                                  <p:childTnLst>
                                    <p:set>
                                      <p:cBhvr>
                                        <p:cTn id="15" fill="hold"/>
                                        <p:tgtEl>
                                          <p:spTgt spid="87">
                                            <p:txEl>
                                              <p:pRg st="1" end="1"/>
                                            </p:txEl>
                                          </p:spTgt>
                                        </p:tgtEl>
                                        <p:attrNameLst>
                                          <p:attrName>style.visibility</p:attrName>
                                        </p:attrNameLst>
                                      </p:cBhvr>
                                      <p:to>
                                        <p:strVal val="visible"/>
                                      </p:to>
                                    </p:set>
                                    <p:anim calcmode="lin" valueType="num">
                                      <p:cBhvr>
                                        <p:cTn id="16" dur="2750" fill="hold"/>
                                        <p:tgtEl>
                                          <p:spTgt spid="87">
                                            <p:txEl>
                                              <p:pRg st="1" end="1"/>
                                            </p:txEl>
                                          </p:spTgt>
                                        </p:tgtEl>
                                        <p:attrNameLst>
                                          <p:attrName>ppt_x</p:attrName>
                                        </p:attrNameLst>
                                      </p:cBhvr>
                                      <p:tavLst>
                                        <p:tav tm="0">
                                          <p:val>
                                            <p:strVal val="0-#ppt_w/2"/>
                                          </p:val>
                                        </p:tav>
                                        <p:tav tm="100000">
                                          <p:val>
                                            <p:strVal val="#ppt_x"/>
                                          </p:val>
                                        </p:tav>
                                      </p:tavLst>
                                    </p:anim>
                                    <p:anim calcmode="lin" valueType="num">
                                      <p:cBhvr>
                                        <p:cTn id="17" dur="2750" fill="hold"/>
                                        <p:tgtEl>
                                          <p:spTgt spid="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87">
                                            <p:txEl>
                                              <p:pRg st="2" end="2"/>
                                            </p:txEl>
                                          </p:spTgt>
                                        </p:tgtEl>
                                        <p:attrNameLst>
                                          <p:attrName>style.visibility</p:attrName>
                                        </p:attrNameLst>
                                      </p:cBhvr>
                                      <p:to>
                                        <p:strVal val="visible"/>
                                      </p:to>
                                    </p:set>
                                    <p:anim calcmode="lin" valueType="num">
                                      <p:cBhvr>
                                        <p:cTn id="22" dur="2750" fill="hold"/>
                                        <p:tgtEl>
                                          <p:spTgt spid="87">
                                            <p:txEl>
                                              <p:pRg st="2" end="2"/>
                                            </p:txEl>
                                          </p:spTgt>
                                        </p:tgtEl>
                                        <p:attrNameLst>
                                          <p:attrName>ppt_x</p:attrName>
                                        </p:attrNameLst>
                                      </p:cBhvr>
                                      <p:tavLst>
                                        <p:tav tm="0">
                                          <p:val>
                                            <p:strVal val="0-#ppt_w/2"/>
                                          </p:val>
                                        </p:tav>
                                        <p:tav tm="100000">
                                          <p:val>
                                            <p:strVal val="#ppt_x"/>
                                          </p:val>
                                        </p:tav>
                                      </p:tavLst>
                                    </p:anim>
                                    <p:anim calcmode="lin" valueType="num">
                                      <p:cBhvr>
                                        <p:cTn id="23" dur="2750" fill="hold"/>
                                        <p:tgtEl>
                                          <p:spTgt spid="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87">
                                            <p:txEl>
                                              <p:pRg st="3" end="3"/>
                                            </p:txEl>
                                          </p:spTgt>
                                        </p:tgtEl>
                                        <p:attrNameLst>
                                          <p:attrName>style.visibility</p:attrName>
                                        </p:attrNameLst>
                                      </p:cBhvr>
                                      <p:to>
                                        <p:strVal val="visible"/>
                                      </p:to>
                                    </p:set>
                                    <p:anim calcmode="lin" valueType="num">
                                      <p:cBhvr>
                                        <p:cTn id="28" dur="2750" fill="hold"/>
                                        <p:tgtEl>
                                          <p:spTgt spid="87">
                                            <p:txEl>
                                              <p:pRg st="3" end="3"/>
                                            </p:txEl>
                                          </p:spTgt>
                                        </p:tgtEl>
                                        <p:attrNameLst>
                                          <p:attrName>ppt_x</p:attrName>
                                        </p:attrNameLst>
                                      </p:cBhvr>
                                      <p:tavLst>
                                        <p:tav tm="0">
                                          <p:val>
                                            <p:strVal val="0-#ppt_w/2"/>
                                          </p:val>
                                        </p:tav>
                                        <p:tav tm="100000">
                                          <p:val>
                                            <p:strVal val="#ppt_x"/>
                                          </p:val>
                                        </p:tav>
                                      </p:tavLst>
                                    </p:anim>
                                    <p:anim calcmode="lin" valueType="num">
                                      <p:cBhvr>
                                        <p:cTn id="29" dur="2750" fill="hold"/>
                                        <p:tgtEl>
                                          <p:spTgt spid="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 grpId="1"/>
    </p:bldLst>
  </p:timing>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FCF9"/>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FCF9"/>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