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25400" dist="25400" dir="840000">
            <a:srgbClr val="000000"/>
          </a:outerShdw>
        </a:effectLst>
        <a:uFillTx/>
        <a:latin typeface="+mn-lt"/>
        <a:ea typeface="+mn-ea"/>
        <a:cs typeface="+mn-cs"/>
        <a:sym typeface="Helvetica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25400" dist="25400" dir="840000">
            <a:srgbClr val="000000"/>
          </a:outerShdw>
        </a:effectLst>
        <a:uFillTx/>
        <a:latin typeface="+mn-lt"/>
        <a:ea typeface="+mn-ea"/>
        <a:cs typeface="+mn-cs"/>
        <a:sym typeface="Helvetica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25400" dist="25400" dir="840000">
            <a:srgbClr val="000000"/>
          </a:outerShdw>
        </a:effectLst>
        <a:uFillTx/>
        <a:latin typeface="+mn-lt"/>
        <a:ea typeface="+mn-ea"/>
        <a:cs typeface="+mn-cs"/>
        <a:sym typeface="Helvetica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25400" dist="25400" dir="840000">
            <a:srgbClr val="000000"/>
          </a:outerShdw>
        </a:effectLst>
        <a:uFillTx/>
        <a:latin typeface="+mn-lt"/>
        <a:ea typeface="+mn-ea"/>
        <a:cs typeface="+mn-cs"/>
        <a:sym typeface="Helvetica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25400" dist="25400" dir="840000">
            <a:srgbClr val="000000"/>
          </a:outerShdw>
        </a:effectLst>
        <a:uFillTx/>
        <a:latin typeface="+mn-lt"/>
        <a:ea typeface="+mn-ea"/>
        <a:cs typeface="+mn-cs"/>
        <a:sym typeface="Helvetica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25400" dist="25400" dir="840000">
            <a:srgbClr val="000000"/>
          </a:outerShdw>
        </a:effectLst>
        <a:uFillTx/>
        <a:latin typeface="+mn-lt"/>
        <a:ea typeface="+mn-ea"/>
        <a:cs typeface="+mn-cs"/>
        <a:sym typeface="Helvetica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25400" dist="25400" dir="840000">
            <a:srgbClr val="000000"/>
          </a:outerShdw>
        </a:effectLst>
        <a:uFillTx/>
        <a:latin typeface="+mn-lt"/>
        <a:ea typeface="+mn-ea"/>
        <a:cs typeface="+mn-cs"/>
        <a:sym typeface="Helvetica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25400" dist="25400" dir="840000">
            <a:srgbClr val="000000"/>
          </a:outerShdw>
        </a:effectLst>
        <a:uFillTx/>
        <a:latin typeface="+mn-lt"/>
        <a:ea typeface="+mn-ea"/>
        <a:cs typeface="+mn-cs"/>
        <a:sym typeface="Helvetica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25400" dist="25400" dir="840000">
            <a:srgbClr val="000000"/>
          </a:outerShdw>
        </a:effectLst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 b="def" i="def"/>
      <a:tcStyle>
        <a:tcBdr/>
        <a:fill>
          <a:solidFill>
            <a:srgbClr val="F8F4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 b="def" i="def"/>
      <a:tcStyle>
        <a:tcBdr/>
        <a:fill>
          <a:solidFill>
            <a:srgbClr val="EBE8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4" name="Shape 4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Lifebg.png" descr="Lifeb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" y="0"/>
            <a:ext cx="13192668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ifebg.png" descr="Lifebg.png"/>
          <p:cNvPicPr>
            <a:picLocks noChangeAspect="1"/>
          </p:cNvPicPr>
          <p:nvPr/>
        </p:nvPicPr>
        <p:blipFill>
          <a:blip r:embed="rId2">
            <a:extLst/>
          </a:blip>
          <a:srcRect l="0" t="26727" r="709" b="55628"/>
          <a:stretch>
            <a:fillRect/>
          </a:stretch>
        </p:blipFill>
        <p:spPr>
          <a:xfrm>
            <a:off x="-131" y="-7"/>
            <a:ext cx="13098738" cy="126073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he Life Core"/>
          <p:cNvSpPr txBox="1"/>
          <p:nvPr/>
        </p:nvSpPr>
        <p:spPr>
          <a:xfrm>
            <a:off x="-139703" y="-212335"/>
            <a:ext cx="6502404" cy="1549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>
              <a:defRPr b="0" sz="7500">
                <a:effectLst>
                  <a:outerShdw sx="100000" sy="100000" kx="0" ky="0" algn="b" rotWithShape="0" blurRad="12700" dist="25400" dir="189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జీవిత ప్రధానం </a:t>
            </a:r>
          </a:p>
        </p:txBody>
      </p:sp>
      <p:sp>
        <p:nvSpPr>
          <p:cNvPr id="4" name="సెషన్ #8"/>
          <p:cNvSpPr txBox="1"/>
          <p:nvPr/>
        </p:nvSpPr>
        <p:spPr>
          <a:xfrm>
            <a:off x="11813953" y="59452"/>
            <a:ext cx="951713" cy="1005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lnSpc>
                <a:spcPct val="110000"/>
              </a:lnSpc>
              <a:spcBef>
                <a:spcPts val="5900"/>
              </a:spcBef>
              <a:defRPr b="0" sz="6000"/>
            </a:lvl1pPr>
          </a:lstStyle>
          <a:p>
            <a:pPr>
              <a:defRPr>
                <a:effectLst/>
              </a:defRPr>
            </a:pPr>
            <a:r>
              <a:t>#7</a:t>
            </a:r>
          </a:p>
        </p:txBody>
      </p:sp>
      <p:sp>
        <p:nvSpPr>
          <p:cNvPr id="5" name="Title Text"/>
          <p:cNvSpPr txBox="1"/>
          <p:nvPr>
            <p:ph type="title"/>
          </p:nvPr>
        </p:nvSpPr>
        <p:spPr>
          <a:xfrm>
            <a:off x="1948462" y="1392656"/>
            <a:ext cx="10403841" cy="1777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6" name="Body Level One…"/>
          <p:cNvSpPr txBox="1"/>
          <p:nvPr>
            <p:ph type="body" idx="1"/>
          </p:nvPr>
        </p:nvSpPr>
        <p:spPr>
          <a:xfrm>
            <a:off x="7258755" y="3170312"/>
            <a:ext cx="5093548" cy="6230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bffbible.org" TargetMode="Externa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Relationship Id="rId3" Type="http://schemas.openxmlformats.org/officeDocument/2006/relationships/image" Target="../media/image8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he Life Core"/>
          <p:cNvSpPr txBox="1"/>
          <p:nvPr/>
        </p:nvSpPr>
        <p:spPr>
          <a:xfrm>
            <a:off x="37210" y="904116"/>
            <a:ext cx="12930379" cy="304165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72062" dir="2732947">
              <a:srgbClr val="000000">
                <a:alpha val="90572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6500">
                <a:effectLst>
                  <a:outerShdw sx="100000" sy="100000" kx="0" ky="0" algn="b" rotWithShape="0" blurRad="12700" dist="25400" dir="189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జీవిత ప్రధానం </a:t>
            </a:r>
          </a:p>
        </p:txBody>
      </p:sp>
      <p:sp>
        <p:nvSpPr>
          <p:cNvPr id="47" name="Slide Number"/>
          <p:cNvSpPr txBox="1"/>
          <p:nvPr>
            <p:ph type="sldNum" sz="quarter" idx="4294967295"/>
          </p:nvPr>
        </p:nvSpPr>
        <p:spPr>
          <a:xfrm>
            <a:off x="6375348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  <p:sp>
        <p:nvSpPr>
          <p:cNvPr id="48" name="Paul J. Bucknell"/>
          <p:cNvSpPr txBox="1"/>
          <p:nvPr/>
        </p:nvSpPr>
        <p:spPr>
          <a:xfrm>
            <a:off x="482160" y="7984096"/>
            <a:ext cx="4208504" cy="1232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algn="l">
              <a:lnSpc>
                <a:spcPct val="120000"/>
              </a:lnSpc>
              <a:defRPr b="0" sz="2800"/>
            </a:pPr>
            <a:r>
              <a:t>పాల్ J. బక్నెల్</a:t>
            </a:r>
          </a:p>
          <a:p>
            <a:pPr lvl="1" algn="l">
              <a:lnSpc>
                <a:spcPct val="120000"/>
              </a:lnSpc>
              <a:defRPr b="0" sz="2800"/>
            </a:pPr>
            <a:r>
              <a:t>తర్జుమా:మౌజిజ్.డి.అబ్బూరి</a:t>
            </a:r>
          </a:p>
        </p:txBody>
      </p:sp>
      <p:sp>
        <p:nvSpPr>
          <p:cNvPr id="49" name="సెషన్ #8"/>
          <p:cNvSpPr txBox="1"/>
          <p:nvPr/>
        </p:nvSpPr>
        <p:spPr>
          <a:xfrm>
            <a:off x="11356967" y="8235094"/>
            <a:ext cx="1163607" cy="1234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lnSpc>
                <a:spcPct val="110000"/>
              </a:lnSpc>
              <a:spcBef>
                <a:spcPts val="5900"/>
              </a:spcBef>
              <a:defRPr b="0" sz="7500"/>
            </a:lvl1pPr>
          </a:lstStyle>
          <a:p>
            <a:pPr>
              <a:defRPr>
                <a:effectLst/>
              </a:defRPr>
            </a:pPr>
            <a:r>
              <a:t>#7</a:t>
            </a:r>
          </a:p>
        </p:txBody>
      </p:sp>
      <p:sp>
        <p:nvSpPr>
          <p:cNvPr id="50" name="Discovering the Heart of Great Training"/>
          <p:cNvSpPr txBox="1"/>
          <p:nvPr/>
        </p:nvSpPr>
        <p:spPr>
          <a:xfrm>
            <a:off x="952304" y="4532605"/>
            <a:ext cx="11288053" cy="265836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72062" dir="2732947">
              <a:srgbClr val="000000">
                <a:alpha val="90572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20000"/>
              </a:lnSpc>
              <a:defRPr b="0" sz="6400">
                <a:solidFill>
                  <a:srgbClr val="81B2DF"/>
                </a:solidFill>
                <a:latin typeface="Helvetica Condensed Medium"/>
                <a:ea typeface="Helvetica Condensed Medium"/>
                <a:cs typeface="Helvetica Condensed Medium"/>
                <a:sym typeface="Helvetica Condensed Medium"/>
              </a:defRPr>
            </a:lvl1pPr>
          </a:lstStyle>
          <a:p>
            <a:pPr/>
            <a:r>
              <a:t> కనుగొనడం - గొప్ప శిక్షణ యొక్క హృదయం కనుగొనడం</a:t>
            </a:r>
          </a:p>
        </p:txBody>
      </p:sp>
      <p:sp>
        <p:nvSpPr>
          <p:cNvPr id="51" name="Paul J. Bucknell"/>
          <p:cNvSpPr txBox="1"/>
          <p:nvPr/>
        </p:nvSpPr>
        <p:spPr>
          <a:xfrm>
            <a:off x="4183557" y="8544521"/>
            <a:ext cx="5729833" cy="615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3600" u="sng">
                <a:solidFill>
                  <a:srgbClr val="0000FF"/>
                </a:solidFill>
                <a:effectLst>
                  <a:outerShdw sx="100000" sy="100000" kx="0" ky="0" algn="b" rotWithShape="0" blurRad="12700" dist="25400" dir="1890000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  <a:hlinkClick r:id="rId2" invalidUrl="" action="" tgtFrame="" tooltip="" history="1" highlightClick="0" endSnd="0"/>
              </a:defRPr>
            </a:lvl1pPr>
          </a:lstStyle>
          <a:p>
            <a:pPr>
              <a:defRPr>
                <a:solidFill>
                  <a:srgbClr val="81B2DF"/>
                </a:solidFill>
              </a:defRPr>
            </a:pPr>
            <a:r>
              <a:rPr>
                <a:solidFill>
                  <a:srgbClr val="0000FF"/>
                </a:solidFill>
                <a:hlinkClick r:id="rId2" invalidUrl="" action="" tgtFrame="" tooltip="" history="1" highlightClick="0" endSnd="0"/>
              </a:rPr>
              <a:t>www.bffbible.org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wo Heart Cries"/>
          <p:cNvSpPr txBox="1"/>
          <p:nvPr/>
        </p:nvSpPr>
        <p:spPr>
          <a:xfrm>
            <a:off x="266241" y="1297863"/>
            <a:ext cx="8566106" cy="1003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spcBef>
                <a:spcPts val="16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t>రెండు - గుండె ఏడుపులు</a:t>
            </a:r>
          </a:p>
        </p:txBody>
      </p:sp>
      <p:sp>
        <p:nvSpPr>
          <p:cNvPr id="103" name="(1) The Book of Joshua calls my heart to hope for God’s great work through my life. All is possible.…"/>
          <p:cNvSpPr txBox="1"/>
          <p:nvPr/>
        </p:nvSpPr>
        <p:spPr>
          <a:xfrm>
            <a:off x="260672" y="2338159"/>
            <a:ext cx="7014493" cy="6941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457200">
              <a:spcBef>
                <a:spcPts val="16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 sz="340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(1) జాషువా పుస్తకం నా జీవితంలో దేవుని గొప్ప పని కోసం ఆశిస్తున్నట్లు నా హృదయాన్ని పిలుస్తుంది. అన్నీ సాధ్యమే.</a:t>
            </a:r>
          </a:p>
          <a:p>
            <a:pPr algn="l" defTabSz="457200">
              <a:spcBef>
                <a:spcPts val="16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 sz="340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(2) న్యాయమూర్తుల పుస్తకం నా హృదయాన్ని అణచివేస్తుంది. నేను నా జీవిత బాధ్యతలను ఎలా విస్మరించానో అని బాధపడ్డాను.</a:t>
            </a:r>
          </a:p>
          <a:p>
            <a:pPr marL="365178" indent="-365178" algn="l" defTabSz="457200">
              <a:spcBef>
                <a:spcPts val="16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 sz="340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విజయం యొక్క పూర్తి సామర్థ్యం ఓటమి యొక్క భయంకరమైన అవమానం పక్కనే ఉంటుంది. </a:t>
            </a:r>
          </a:p>
        </p:txBody>
      </p:sp>
      <p:grpSp>
        <p:nvGrpSpPr>
          <p:cNvPr id="107" name="Group"/>
          <p:cNvGrpSpPr/>
          <p:nvPr/>
        </p:nvGrpSpPr>
        <p:grpSpPr>
          <a:xfrm>
            <a:off x="7154515" y="1260267"/>
            <a:ext cx="5968767" cy="8370096"/>
            <a:chOff x="0" y="0"/>
            <a:chExt cx="5968765" cy="8370095"/>
          </a:xfrm>
        </p:grpSpPr>
        <p:sp>
          <p:nvSpPr>
            <p:cNvPr id="104" name="Rectangle"/>
            <p:cNvSpPr/>
            <p:nvPr/>
          </p:nvSpPr>
          <p:spPr>
            <a:xfrm>
              <a:off x="0" y="0"/>
              <a:ext cx="5968766" cy="3055533"/>
            </a:xfrm>
            <a:prstGeom prst="rect">
              <a:avLst/>
            </a:prstGeom>
            <a:gradFill flip="none" rotWithShape="1">
              <a:gsLst>
                <a:gs pos="0">
                  <a:srgbClr val="51A8F9">
                    <a:alpha val="56470"/>
                  </a:srgbClr>
                </a:gs>
                <a:gs pos="100000">
                  <a:srgbClr val="F5D328">
                    <a:alpha val="56470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500">
                  <a:effectLst/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05" name="Here are some life opportunities.  What are yours?…"/>
            <p:cNvSpPr txBox="1"/>
            <p:nvPr/>
          </p:nvSpPr>
          <p:spPr>
            <a:xfrm>
              <a:off x="0" y="262993"/>
              <a:ext cx="5968767" cy="26352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indent="228600" defTabSz="457200">
                <a:spcBef>
                  <a:spcPts val="4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b="0" sz="4500">
                  <a:solidFill>
                    <a:srgbClr val="000000"/>
                  </a:solidFill>
                  <a:latin typeface="Helvetica Condensed Medium"/>
                  <a:ea typeface="Helvetica Condensed Medium"/>
                  <a:cs typeface="Helvetica Condensed Medium"/>
                  <a:sym typeface="Helvetica Condensed Medium"/>
                </a:defRPr>
              </a:lvl1pPr>
            </a:lstStyle>
            <a:p>
              <a:pPr>
                <a:defRPr>
                  <a:effectLst/>
                </a:defRPr>
              </a:pPr>
              <a:r>
                <a:t>ఇక్కడ కొన్ని జీవిత అవకాశాలు ఉన్నాయి. మీది ఏమిటి?</a:t>
              </a:r>
            </a:p>
          </p:txBody>
        </p:sp>
        <p:sp>
          <p:nvSpPr>
            <p:cNvPr id="106" name="• మీరు భయంకరమైన జీవిత భాగస్వామితో జీవిస్తున్నారా?…"/>
            <p:cNvSpPr txBox="1"/>
            <p:nvPr/>
          </p:nvSpPr>
          <p:spPr>
            <a:xfrm>
              <a:off x="112338" y="3177700"/>
              <a:ext cx="5744090" cy="51923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marL="348612" indent="-349245" algn="l" defTabSz="457200">
                <a:lnSpc>
                  <a:spcPct val="90000"/>
                </a:lnSpc>
                <a:spcBef>
                  <a:spcPts val="500"/>
                </a:spcBef>
                <a:tabLst>
                  <a:tab pos="152400" algn="l"/>
                  <a:tab pos="342900" algn="l"/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b="0" sz="3500">
                  <a:solidFill>
                    <a:srgbClr val="000000"/>
                  </a:solidFill>
                  <a:effectLst/>
                  <a:latin typeface="Helvetica Condensed Medium"/>
                  <a:ea typeface="Helvetica Condensed Medium"/>
                  <a:cs typeface="Helvetica Condensed Medium"/>
                  <a:sym typeface="Helvetica Condensed Medium"/>
                </a:defRPr>
              </a:pPr>
              <a:r>
                <a:t>	• మీరు భయంకరమైన జీవిత భాగస్వామితో జీవిస్తున్నారా? </a:t>
              </a:r>
            </a:p>
            <a:p>
              <a:pPr marL="348612" indent="-349245" algn="l" defTabSz="457200">
                <a:lnSpc>
                  <a:spcPct val="90000"/>
                </a:lnSpc>
                <a:spcBef>
                  <a:spcPts val="500"/>
                </a:spcBef>
                <a:tabLst>
                  <a:tab pos="152400" algn="l"/>
                  <a:tab pos="342900" algn="l"/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b="0" sz="3500">
                  <a:solidFill>
                    <a:srgbClr val="000000"/>
                  </a:solidFill>
                  <a:effectLst/>
                  <a:latin typeface="Helvetica Condensed Medium"/>
                  <a:ea typeface="Helvetica Condensed Medium"/>
                  <a:cs typeface="Helvetica Condensed Medium"/>
                  <a:sym typeface="Helvetica Condensed Medium"/>
                </a:defRPr>
              </a:pPr>
              <a:r>
                <a:t>	• మీ బాస్ మీ సామర్థ్యాల పట్ల సున్నితంగా ఉన్నారా?	</a:t>
              </a:r>
            </a:p>
            <a:p>
              <a:pPr marL="348612" indent="-349245" algn="l" defTabSz="457200">
                <a:lnSpc>
                  <a:spcPct val="90000"/>
                </a:lnSpc>
                <a:spcBef>
                  <a:spcPts val="500"/>
                </a:spcBef>
                <a:tabLst>
                  <a:tab pos="152400" algn="l"/>
                  <a:tab pos="342900" algn="l"/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b="0" sz="3500">
                  <a:solidFill>
                    <a:srgbClr val="000000"/>
                  </a:solidFill>
                  <a:effectLst/>
                  <a:latin typeface="Helvetica Condensed Medium"/>
                  <a:ea typeface="Helvetica Condensed Medium"/>
                  <a:cs typeface="Helvetica Condensed Medium"/>
                  <a:sym typeface="Helvetica Condensed Medium"/>
                </a:defRPr>
              </a:pPr>
              <a:r>
                <a:t>	• మీ అమ్మాయిని ఎవరైనా దొంగిలించారా?</a:t>
              </a:r>
            </a:p>
            <a:p>
              <a:pPr marL="348612" indent="-349245" algn="l" defTabSz="457200">
                <a:lnSpc>
                  <a:spcPct val="90000"/>
                </a:lnSpc>
                <a:spcBef>
                  <a:spcPts val="500"/>
                </a:spcBef>
                <a:tabLst>
                  <a:tab pos="152400" algn="l"/>
                  <a:tab pos="342900" algn="l"/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b="0" sz="3500">
                  <a:solidFill>
                    <a:srgbClr val="000000"/>
                  </a:solidFill>
                  <a:effectLst/>
                  <a:latin typeface="Helvetica Condensed Medium"/>
                  <a:ea typeface="Helvetica Condensed Medium"/>
                  <a:cs typeface="Helvetica Condensed Medium"/>
                  <a:sym typeface="Helvetica Condensed Medium"/>
                </a:defRPr>
              </a:pPr>
              <a:r>
                <a:t>• మీరు వృద్ధాప్యంపై కోపంగా ఉన్నారా?	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0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0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03" grpId="1"/>
      <p:bldP build="whole" bldLvl="1" animBg="1" rev="0" advAuto="0" spid="107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oup"/>
          <p:cNvGrpSpPr/>
          <p:nvPr/>
        </p:nvGrpSpPr>
        <p:grpSpPr>
          <a:xfrm>
            <a:off x="8952637" y="2308928"/>
            <a:ext cx="3840484" cy="3840484"/>
            <a:chOff x="0" y="0"/>
            <a:chExt cx="3840482" cy="3840482"/>
          </a:xfrm>
        </p:grpSpPr>
        <p:sp>
          <p:nvSpPr>
            <p:cNvPr id="109" name="Circle"/>
            <p:cNvSpPr/>
            <p:nvPr/>
          </p:nvSpPr>
          <p:spPr>
            <a:xfrm>
              <a:off x="-1" y="-1"/>
              <a:ext cx="3840484" cy="3840484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D1D8E7"/>
                </a:gs>
              </a:gsLst>
              <a:lin ang="21309412" scaled="0"/>
            </a:gra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10" name="తండ్రులు"/>
            <p:cNvSpPr txBox="1"/>
            <p:nvPr/>
          </p:nvSpPr>
          <p:spPr>
            <a:xfrm>
              <a:off x="1250166" y="2995624"/>
              <a:ext cx="1279552" cy="5156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>
                  <a:solidFill>
                    <a:srgbClr val="000000"/>
                  </a:solidFill>
                  <a:latin typeface="Helvetica Condensed Medium"/>
                  <a:ea typeface="Helvetica Condensed Medium"/>
                  <a:cs typeface="Helvetica Condensed Medium"/>
                  <a:sym typeface="Helvetica Condensed Medium"/>
                </a:defRPr>
              </a:lvl1pPr>
            </a:lstStyle>
            <a:p>
              <a:pPr>
                <a:defRPr>
                  <a:effectLst/>
                </a:defRPr>
              </a:pPr>
              <a:r>
                <a:t>తండ్రులు</a:t>
              </a:r>
            </a:p>
          </p:txBody>
        </p:sp>
        <p:sp>
          <p:nvSpPr>
            <p:cNvPr id="111" name="పరిణతి చెందిన…"/>
            <p:cNvSpPr txBox="1"/>
            <p:nvPr/>
          </p:nvSpPr>
          <p:spPr>
            <a:xfrm>
              <a:off x="239396" y="119261"/>
              <a:ext cx="3361689" cy="24828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b="0" sz="2500">
                  <a:solidFill>
                    <a:srgbClr val="000000"/>
                  </a:solidFill>
                  <a:effectLst/>
                  <a:latin typeface="Helvetica Condensed Medium"/>
                  <a:ea typeface="Helvetica Condensed Medium"/>
                  <a:cs typeface="Helvetica Condensed Medium"/>
                  <a:sym typeface="Helvetica Condensed Medium"/>
                </a:defRPr>
              </a:pPr>
              <a:r>
                <a:t>పరిణతి చెందిన </a:t>
              </a:r>
            </a:p>
            <a:p>
              <a:pPr>
                <a:defRPr b="0" sz="2500">
                  <a:solidFill>
                    <a:srgbClr val="000000"/>
                  </a:solidFill>
                  <a:effectLst/>
                  <a:latin typeface="Helvetica Condensed Medium"/>
                  <a:ea typeface="Helvetica Condensed Medium"/>
                  <a:cs typeface="Helvetica Condensed Medium"/>
                  <a:sym typeface="Helvetica Condensed Medium"/>
                </a:defRPr>
              </a:pPr>
              <a:r>
                <a:t>వ్యక్తి ఇతరులను చూసుకుంటూ దేవుని సంబంధానికి తిరిగి వస్తాడు</a:t>
              </a:r>
            </a:p>
          </p:txBody>
        </p:sp>
      </p:grpSp>
      <p:grpSp>
        <p:nvGrpSpPr>
          <p:cNvPr id="116" name="Group"/>
          <p:cNvGrpSpPr/>
          <p:nvPr/>
        </p:nvGrpSpPr>
        <p:grpSpPr>
          <a:xfrm>
            <a:off x="4572429" y="2338362"/>
            <a:ext cx="3859941" cy="4494002"/>
            <a:chOff x="0" y="0"/>
            <a:chExt cx="3859939" cy="4494000"/>
          </a:xfrm>
        </p:grpSpPr>
        <p:sp>
          <p:nvSpPr>
            <p:cNvPr id="113" name="Circle"/>
            <p:cNvSpPr/>
            <p:nvPr/>
          </p:nvSpPr>
          <p:spPr>
            <a:xfrm>
              <a:off x="9730" y="0"/>
              <a:ext cx="3840480" cy="3840483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E1AFA8"/>
                </a:gs>
              </a:gsLst>
              <a:lin ang="21309412" scaled="0"/>
            </a:gra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14" name="యువకుడు"/>
            <p:cNvSpPr/>
            <p:nvPr/>
          </p:nvSpPr>
          <p:spPr>
            <a:xfrm>
              <a:off x="2003792" y="322400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400">
                  <a:solidFill>
                    <a:srgbClr val="000000"/>
                  </a:solidFill>
                  <a:effectLst/>
                  <a:latin typeface="Helvetica Condensed Medium"/>
                  <a:ea typeface="Helvetica Condensed Medium"/>
                  <a:cs typeface="Helvetica Condensed Medium"/>
                  <a:sym typeface="Helvetica Condensed Medium"/>
                </a:defRPr>
              </a:pPr>
              <a:r>
                <a:t>యువకు</a:t>
              </a:r>
              <a:r>
                <a:t> లు</a:t>
              </a:r>
            </a:p>
          </p:txBody>
        </p:sp>
        <p:sp>
          <p:nvSpPr>
            <p:cNvPr id="115" name="యువ విశ్వాసి…"/>
            <p:cNvSpPr/>
            <p:nvPr/>
          </p:nvSpPr>
          <p:spPr>
            <a:xfrm>
              <a:off x="0" y="1405599"/>
              <a:ext cx="385994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b="0" sz="2500">
                  <a:solidFill>
                    <a:srgbClr val="000000"/>
                  </a:solidFill>
                  <a:effectLst/>
                  <a:latin typeface="Helvetica Condensed Medium"/>
                  <a:ea typeface="Helvetica Condensed Medium"/>
                  <a:cs typeface="Helvetica Condensed Medium"/>
                  <a:sym typeface="Helvetica Condensed Medium"/>
                </a:defRPr>
              </a:pPr>
              <a:r>
                <a:t>యువ విశ్వాసి </a:t>
              </a:r>
            </a:p>
            <a:p>
              <a:pPr>
                <a:defRPr b="0" sz="2500">
                  <a:solidFill>
                    <a:srgbClr val="000000"/>
                  </a:solidFill>
                  <a:effectLst/>
                  <a:latin typeface="Helvetica Condensed Medium"/>
                  <a:ea typeface="Helvetica Condensed Medium"/>
                  <a:cs typeface="Helvetica Condensed Medium"/>
                  <a:sym typeface="Helvetica Condensed Medium"/>
                </a:defRPr>
              </a:pPr>
              <a:r>
                <a:t>శోధనలను అధిగమించడానికి దేవుని వాక్యాన్ని ఎలా ఉపయోగించాలో నేర్చుకుంటాడు</a:t>
              </a:r>
            </a:p>
          </p:txBody>
        </p:sp>
      </p:grpSp>
      <p:grpSp>
        <p:nvGrpSpPr>
          <p:cNvPr id="120" name="Group"/>
          <p:cNvGrpSpPr/>
          <p:nvPr/>
        </p:nvGrpSpPr>
        <p:grpSpPr>
          <a:xfrm>
            <a:off x="393279" y="2334328"/>
            <a:ext cx="3840484" cy="3840484"/>
            <a:chOff x="0" y="0"/>
            <a:chExt cx="3840482" cy="3840482"/>
          </a:xfrm>
        </p:grpSpPr>
        <p:sp>
          <p:nvSpPr>
            <p:cNvPr id="117" name="Circle"/>
            <p:cNvSpPr/>
            <p:nvPr/>
          </p:nvSpPr>
          <p:spPr>
            <a:xfrm>
              <a:off x="-1" y="-1"/>
              <a:ext cx="3840484" cy="3840484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E7DABF"/>
                </a:gs>
              </a:gsLst>
              <a:lin ang="21309412" scaled="0"/>
            </a:gra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18" name="చిన్న పిల్ల"/>
            <p:cNvSpPr txBox="1"/>
            <p:nvPr/>
          </p:nvSpPr>
          <p:spPr>
            <a:xfrm>
              <a:off x="1071828" y="2970224"/>
              <a:ext cx="1696823" cy="5156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400">
                  <a:solidFill>
                    <a:srgbClr val="000000"/>
                  </a:solidFill>
                  <a:effectLst/>
                  <a:latin typeface="Helvetica Condensed Medium"/>
                  <a:ea typeface="Helvetica Condensed Medium"/>
                  <a:cs typeface="Helvetica Condensed Medium"/>
                  <a:sym typeface="Helvetica Condensed Medium"/>
                </a:defRPr>
              </a:pPr>
              <a:r>
                <a:t>చిన్న పిల్ల</a:t>
              </a:r>
              <a:r>
                <a:t> లు</a:t>
              </a:r>
            </a:p>
          </p:txBody>
        </p:sp>
        <p:sp>
          <p:nvSpPr>
            <p:cNvPr id="119" name="కొత్త విశ్వాసి ప్రాథమిక బోధన మరియు సంరక్షణను నేర్చుకుంటున్నాడు"/>
            <p:cNvSpPr txBox="1"/>
            <p:nvPr/>
          </p:nvSpPr>
          <p:spPr>
            <a:xfrm>
              <a:off x="666547" y="93862"/>
              <a:ext cx="2507388" cy="24828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0" sz="2500">
                  <a:solidFill>
                    <a:srgbClr val="000000"/>
                  </a:solidFill>
                  <a:latin typeface="Helvetica Condensed Medium"/>
                  <a:ea typeface="Helvetica Condensed Medium"/>
                  <a:cs typeface="Helvetica Condensed Medium"/>
                  <a:sym typeface="Helvetica Condensed Medium"/>
                </a:defRPr>
              </a:lvl1pPr>
            </a:lstStyle>
            <a:p>
              <a:pPr>
                <a:defRPr>
                  <a:effectLst/>
                </a:defRPr>
              </a:pPr>
              <a:r>
                <a:t>కొత్త విశ్వాసి ప్రాథమిక బోధన మరియు సంరక్షణను నేర్చుకుంటున్నాడు</a:t>
              </a:r>
            </a:p>
          </p:txBody>
        </p:sp>
      </p:grpSp>
      <p:sp>
        <p:nvSpPr>
          <p:cNvPr id="121" name="Clarify where you are on the spiritual life chart.…"/>
          <p:cNvSpPr txBox="1"/>
          <p:nvPr/>
        </p:nvSpPr>
        <p:spPr>
          <a:xfrm>
            <a:off x="781333" y="6355530"/>
            <a:ext cx="12352858" cy="312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57200" indent="-457200" algn="l" defTabSz="457200">
              <a:lnSpc>
                <a:spcPct val="120000"/>
              </a:lnSpc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 sz="350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ఆధ్యాత్మిక జీవిత చార్ట్‌లో మీరు ఎక్కడ ఉన్నారో స్పష్టం చేయండి.</a:t>
            </a:r>
            <a:r>
              <a:t>లు</a:t>
            </a:r>
            <a:r>
              <a:t> </a:t>
            </a:r>
          </a:p>
          <a:p>
            <a:pPr marL="457200" indent="-457200" algn="l" defTabSz="457200">
              <a:lnSpc>
                <a:spcPct val="120000"/>
              </a:lnSpc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 sz="350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మీరు ఎక్కడ ఉండాలో గమనించండి. </a:t>
            </a:r>
          </a:p>
          <a:p>
            <a:pPr marL="457200" indent="-457200" algn="l" defTabSz="457200">
              <a:lnSpc>
                <a:spcPct val="120000"/>
              </a:lnSpc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 sz="350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మీరు ఉండాల్సిన చోటికి ఆయన మిమ్మల్ని తరలించాలని </a:t>
            </a:r>
          </a:p>
          <a:p>
            <a:pPr marL="457200" indent="-457200" algn="l" defTabSz="457200">
              <a:lnSpc>
                <a:spcPct val="120000"/>
              </a:lnSpc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 sz="350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ఎక్కువగా ఫలాలను పొందాలని కోరుకుంటారు.</a:t>
            </a:r>
          </a:p>
        </p:txBody>
      </p:sp>
      <p:sp>
        <p:nvSpPr>
          <p:cNvPr id="122" name="TextBox 3"/>
          <p:cNvSpPr txBox="1"/>
          <p:nvPr/>
        </p:nvSpPr>
        <p:spPr>
          <a:xfrm>
            <a:off x="1120049" y="1286424"/>
            <a:ext cx="10858501" cy="871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400">
                <a:solidFill>
                  <a:srgbClr val="1A1A1A"/>
                </a:solidFill>
              </a:defRPr>
            </a:lvl1pPr>
          </a:lstStyle>
          <a:p>
            <a:pPr/>
            <a:r>
              <a:t>మీ ఆధ్యాత్మిక వృద్ధి చార్ట్ </a:t>
            </a:r>
          </a:p>
        </p:txBody>
      </p:sp>
      <p:sp>
        <p:nvSpPr>
          <p:cNvPr id="123" name="Line"/>
          <p:cNvSpPr/>
          <p:nvPr/>
        </p:nvSpPr>
        <p:spPr>
          <a:xfrm>
            <a:off x="1069695" y="5112853"/>
            <a:ext cx="10865410" cy="2"/>
          </a:xfrm>
          <a:prstGeom prst="line">
            <a:avLst/>
          </a:prstGeom>
          <a:ln w="76200">
            <a:solidFill>
              <a:srgbClr val="000000"/>
            </a:solidFill>
            <a:custDash>
              <a:ds d="200000" sp="200000"/>
            </a:custDash>
            <a:miter lim="400000"/>
            <a:tailEnd type="stealth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Class="entr" nodeType="after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Class="entr" nodeType="after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1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1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Class="entr" nodeType="with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Class="entr" nodeType="after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0" fill="hold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0" fill="hold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Class="entr" nodeType="after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0" fill="hold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0" fill="hold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0" fill="hold"/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0" fill="hold"/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6" grpId="3"/>
      <p:bldP build="p" bldLvl="5" animBg="1" rev="0" advAuto="0" spid="121" grpId="5"/>
      <p:bldP build="whole" bldLvl="1" animBg="1" rev="0" advAuto="0" spid="112" grpId="2"/>
      <p:bldP build="whole" bldLvl="1" animBg="1" rev="0" advAuto="0" spid="123" grpId="4"/>
      <p:bldP build="whole" bldLvl="1" animBg="1" rev="0" advAuto="0" spid="12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"/>
          <p:cNvGrpSpPr/>
          <p:nvPr/>
        </p:nvGrpSpPr>
        <p:grpSpPr>
          <a:xfrm>
            <a:off x="96794" y="2117237"/>
            <a:ext cx="6029410" cy="2647830"/>
            <a:chOff x="0" y="0"/>
            <a:chExt cx="6029409" cy="2647828"/>
          </a:xfrm>
        </p:grpSpPr>
        <p:sp>
          <p:nvSpPr>
            <p:cNvPr id="125" name="The analogy of physical life articulates the source, power, design, and drive of spiritual life."/>
            <p:cNvSpPr txBox="1"/>
            <p:nvPr/>
          </p:nvSpPr>
          <p:spPr>
            <a:xfrm>
              <a:off x="-1" y="981588"/>
              <a:ext cx="6029410" cy="1666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0" sz="2800">
                  <a:solidFill>
                    <a:srgbClr val="7D673B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pPr>
                <a:defRPr>
                  <a:effectLst/>
                </a:defRPr>
              </a:pPr>
              <a:r>
                <a:t>భౌతిక జీవితం యొక్క సారూప్యత ఆధ్యాత్మిక జీవితం యొక్క మూలం, శక్తి, రూపకల్పన మరియు డ్రైవ్‌ను వ్యక్తీకరిస్తుంది.</a:t>
              </a:r>
            </a:p>
          </p:txBody>
        </p:sp>
        <p:sp>
          <p:nvSpPr>
            <p:cNvPr id="126" name="The Life Analogy"/>
            <p:cNvSpPr txBox="1"/>
            <p:nvPr/>
          </p:nvSpPr>
          <p:spPr>
            <a:xfrm>
              <a:off x="627016" y="-1"/>
              <a:ext cx="4236069" cy="8712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88900" dist="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0" spc="-58" sz="4400">
                  <a:solidFill>
                    <a:srgbClr val="9A3D46"/>
                  </a:solidFill>
                  <a:latin typeface="Abadi MT Condensed Extra Bold"/>
                  <a:ea typeface="Abadi MT Condensed Extra Bold"/>
                  <a:cs typeface="Abadi MT Condensed Extra Bold"/>
                  <a:sym typeface="Abadi MT Condensed Extra Bold"/>
                </a:defRPr>
              </a:lvl1pPr>
            </a:lstStyle>
            <a:p>
              <a:pPr>
                <a:defRPr>
                  <a:effectLst/>
                </a:defRPr>
              </a:pPr>
              <a:r>
                <a:t> జీవిత సారూప్యత</a:t>
              </a:r>
            </a:p>
          </p:txBody>
        </p:sp>
      </p:grpSp>
      <p:sp>
        <p:nvSpPr>
          <p:cNvPr id="128" name="Two analogies combined"/>
          <p:cNvSpPr txBox="1"/>
          <p:nvPr>
            <p:ph type="title" idx="4294967295"/>
          </p:nvPr>
        </p:nvSpPr>
        <p:spPr>
          <a:xfrm>
            <a:off x="3243519" y="1155787"/>
            <a:ext cx="11912604" cy="990602"/>
          </a:xfrm>
          <a:prstGeom prst="rect">
            <a:avLst/>
          </a:prstGeom>
        </p:spPr>
        <p:txBody>
          <a:bodyPr anchor="t"/>
          <a:lstStyle>
            <a:lvl1pPr algn="l">
              <a:defRPr b="1" sz="45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రెండు సారూప్యతలు కలిపి</a:t>
            </a:r>
          </a:p>
        </p:txBody>
      </p:sp>
      <p:sp>
        <p:nvSpPr>
          <p:cNvPr id="129" name="The power of interconnectivity occurs when two or more analogies are merged together!"/>
          <p:cNvSpPr/>
          <p:nvPr/>
        </p:nvSpPr>
        <p:spPr>
          <a:xfrm>
            <a:off x="-25400" y="8406385"/>
            <a:ext cx="13055600" cy="1394969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1600" tIns="101600" rIns="101600" bIns="101600" anchor="ctr">
            <a:spAutoFit/>
          </a:bodyPr>
          <a:lstStyle>
            <a:lvl1pPr>
              <a:lnSpc>
                <a:spcPct val="90000"/>
              </a:lnSpc>
              <a:defRPr b="0" sz="34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/>
            <a:r>
              <a:t>రెండు లేదా అంతకంటే ఎక్కువ సారూప్యతలు కలిసి ఉన్నప్పుడు ఇంటర్‌కనెక్టివిటీ శక్తి ఏర్పడుతుంది!</a:t>
            </a:r>
          </a:p>
        </p:txBody>
      </p:sp>
      <p:grpSp>
        <p:nvGrpSpPr>
          <p:cNvPr id="132" name="Group"/>
          <p:cNvGrpSpPr/>
          <p:nvPr/>
        </p:nvGrpSpPr>
        <p:grpSpPr>
          <a:xfrm>
            <a:off x="6135909" y="2117236"/>
            <a:ext cx="6769375" cy="2647830"/>
            <a:chOff x="0" y="0"/>
            <a:chExt cx="6769374" cy="2647829"/>
          </a:xfrm>
        </p:grpSpPr>
        <p:sp>
          <p:nvSpPr>
            <p:cNvPr id="130" name="The Growth Analogy"/>
            <p:cNvSpPr txBox="1"/>
            <p:nvPr/>
          </p:nvSpPr>
          <p:spPr>
            <a:xfrm>
              <a:off x="930749" y="-1"/>
              <a:ext cx="4933276" cy="8712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88900" dist="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0" spc="-58" sz="4400">
                  <a:solidFill>
                    <a:srgbClr val="9A3D46"/>
                  </a:solidFill>
                  <a:latin typeface="Abadi MT Condensed Extra Bold"/>
                  <a:ea typeface="Abadi MT Condensed Extra Bold"/>
                  <a:cs typeface="Abadi MT Condensed Extra Bold"/>
                  <a:sym typeface="Abadi MT Condensed Extra Bold"/>
                </a:defRPr>
              </a:lvl1pPr>
            </a:lstStyle>
            <a:p>
              <a:pPr>
                <a:defRPr>
                  <a:effectLst/>
                </a:defRPr>
              </a:pPr>
              <a:r>
                <a:t> వృద్ధి సారూప్యత</a:t>
              </a:r>
            </a:p>
          </p:txBody>
        </p:sp>
        <p:sp>
          <p:nvSpPr>
            <p:cNvPr id="131" name="The analogy of physical growth alerts us to the developmental needs at each stage of spiritual growth."/>
            <p:cNvSpPr txBox="1"/>
            <p:nvPr/>
          </p:nvSpPr>
          <p:spPr>
            <a:xfrm>
              <a:off x="-1" y="981588"/>
              <a:ext cx="6769376" cy="1666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0" sz="2800">
                  <a:solidFill>
                    <a:srgbClr val="7D673B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pPr>
                <a:defRPr>
                  <a:effectLst/>
                </a:defRPr>
              </a:pPr>
              <a:r>
                <a:t>భౌతిక ఎదుగుదల యొక్క సారూప్యత ఆధ్యాత్మిక ఎదుగుదల యొక్క ప్రతి దశలో అభివృద్ధి అవసరాలకు మనలను హెచ్చరిస్తుంది.</a:t>
              </a:r>
            </a:p>
          </p:txBody>
        </p:sp>
      </p:grpSp>
      <p:grpSp>
        <p:nvGrpSpPr>
          <p:cNvPr id="135" name="Group"/>
          <p:cNvGrpSpPr/>
          <p:nvPr/>
        </p:nvGrpSpPr>
        <p:grpSpPr>
          <a:xfrm>
            <a:off x="-317678" y="4873209"/>
            <a:ext cx="6477041" cy="3425049"/>
            <a:chOff x="0" y="0"/>
            <a:chExt cx="6477040" cy="3425048"/>
          </a:xfrm>
        </p:grpSpPr>
        <p:pic>
          <p:nvPicPr>
            <p:cNvPr id="133" name="LIfe-analogy.jpg" descr="LIfe-analogy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50000" r="58710" b="0"/>
            <a:stretch>
              <a:fillRect/>
            </a:stretch>
          </p:blipFill>
          <p:spPr>
            <a:xfrm>
              <a:off x="0" y="-1"/>
              <a:ext cx="2430881" cy="34250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4" name="The analogy of physical growth alerts us to the developmental needs at each stage of spiritual growth."/>
            <p:cNvSpPr txBox="1"/>
            <p:nvPr/>
          </p:nvSpPr>
          <p:spPr>
            <a:xfrm>
              <a:off x="2242113" y="121204"/>
              <a:ext cx="4234928" cy="31826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0" sz="2400">
                  <a:solidFill>
                    <a:srgbClr val="000000"/>
                  </a:solidFill>
                  <a:latin typeface="Helvetica Condensed Medium"/>
                  <a:ea typeface="Helvetica Condensed Medium"/>
                  <a:cs typeface="Helvetica Condensed Medium"/>
                  <a:sym typeface="Helvetica Condensed Medium"/>
                </a:defRPr>
              </a:lvl1pPr>
            </a:lstStyle>
            <a:p>
              <a:pPr>
                <a:defRPr>
                  <a:effectLst/>
                </a:defRPr>
              </a:pPr>
              <a:r>
                <a:t>క్షణం మరియు విశ్వాసి ఒకరి జీవితంలో దేవుని శక్తివంతమైన ప్రయోజనాలను  అనుక్షణం మరియు విశ్వాసి ఒకరి జీవితంలో దేవుని శక్తివంతమైన ప్రయోజనాలను గుర్తించడానికి అను మతిస్తోంది.మతిస్తోంది.</a:t>
              </a:r>
            </a:p>
          </p:txBody>
        </p:sp>
      </p:grpSp>
      <p:grpSp>
        <p:nvGrpSpPr>
          <p:cNvPr id="147" name="Group"/>
          <p:cNvGrpSpPr/>
          <p:nvPr/>
        </p:nvGrpSpPr>
        <p:grpSpPr>
          <a:xfrm>
            <a:off x="6598798" y="5162005"/>
            <a:ext cx="6112857" cy="2847444"/>
            <a:chOff x="0" y="0"/>
            <a:chExt cx="6112855" cy="2847443"/>
          </a:xfrm>
        </p:grpSpPr>
        <p:grpSp>
          <p:nvGrpSpPr>
            <p:cNvPr id="145" name="Group"/>
            <p:cNvGrpSpPr/>
            <p:nvPr/>
          </p:nvGrpSpPr>
          <p:grpSpPr>
            <a:xfrm>
              <a:off x="-1" y="0"/>
              <a:ext cx="2267079" cy="2847444"/>
              <a:chOff x="0" y="0"/>
              <a:chExt cx="2267077" cy="2847443"/>
            </a:xfrm>
          </p:grpSpPr>
          <p:grpSp>
            <p:nvGrpSpPr>
              <p:cNvPr id="138" name="Group"/>
              <p:cNvGrpSpPr/>
              <p:nvPr/>
            </p:nvGrpSpPr>
            <p:grpSpPr>
              <a:xfrm>
                <a:off x="-1" y="-1"/>
                <a:ext cx="2267079" cy="825501"/>
                <a:chOff x="0" y="0"/>
                <a:chExt cx="2267077" cy="825499"/>
              </a:xfrm>
            </p:grpSpPr>
            <p:sp>
              <p:nvSpPr>
                <p:cNvPr id="136" name="Rectangle"/>
                <p:cNvSpPr/>
                <p:nvPr/>
              </p:nvSpPr>
              <p:spPr>
                <a:xfrm>
                  <a:off x="-1" y="0"/>
                  <a:ext cx="2267079" cy="8255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A4CDFF"/>
                    </a:gs>
                    <a:gs pos="100000">
                      <a:srgbClr val="E7DABF"/>
                    </a:gs>
                  </a:gsLst>
                  <a:lin ang="5400000" scaled="0"/>
                </a:gra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>
                  <a:outerShdw sx="100000" sy="100000" kx="0" ky="0" algn="b" rotWithShape="0" blurRad="38100" dist="25400" dir="540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7" name="ధశ.3"/>
                <p:cNvSpPr txBox="1"/>
                <p:nvPr/>
              </p:nvSpPr>
              <p:spPr>
                <a:xfrm>
                  <a:off x="705114" y="77469"/>
                  <a:ext cx="1159638" cy="67056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>
                    <a:defRPr sz="3200">
                      <a:solidFill>
                        <a:srgbClr val="000000"/>
                      </a:solidFill>
                    </a:defRPr>
                  </a:lvl1pPr>
                </a:lstStyle>
                <a:p>
                  <a:pPr>
                    <a:defRPr>
                      <a:effectLst/>
                    </a:defRPr>
                  </a:pPr>
                  <a:r>
                    <a:t>ధశ.3</a:t>
                  </a:r>
                </a:p>
              </p:txBody>
            </p:sp>
          </p:grpSp>
          <p:grpSp>
            <p:nvGrpSpPr>
              <p:cNvPr id="141" name="Group"/>
              <p:cNvGrpSpPr/>
              <p:nvPr/>
            </p:nvGrpSpPr>
            <p:grpSpPr>
              <a:xfrm>
                <a:off x="-1" y="995277"/>
                <a:ext cx="2267079" cy="825501"/>
                <a:chOff x="0" y="0"/>
                <a:chExt cx="2267077" cy="825500"/>
              </a:xfrm>
            </p:grpSpPr>
            <p:sp>
              <p:nvSpPr>
                <p:cNvPr id="139" name="Rectangle"/>
                <p:cNvSpPr/>
                <p:nvPr/>
              </p:nvSpPr>
              <p:spPr>
                <a:xfrm>
                  <a:off x="-1" y="-1"/>
                  <a:ext cx="2267079" cy="825501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A4CDFF"/>
                    </a:gs>
                    <a:gs pos="100000">
                      <a:srgbClr val="E7DABF"/>
                    </a:gs>
                  </a:gsLst>
                  <a:lin ang="5400000" scaled="0"/>
                </a:gra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>
                  <a:outerShdw sx="100000" sy="100000" kx="0" ky="0" algn="b" rotWithShape="0" blurRad="38100" dist="25400" dir="540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0" name="ధశ.2"/>
                <p:cNvSpPr txBox="1"/>
                <p:nvPr/>
              </p:nvSpPr>
              <p:spPr>
                <a:xfrm>
                  <a:off x="705114" y="77469"/>
                  <a:ext cx="1159638" cy="67056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>
                    <a:defRPr sz="3200">
                      <a:solidFill>
                        <a:srgbClr val="000000"/>
                      </a:solidFill>
                    </a:defRPr>
                  </a:lvl1pPr>
                </a:lstStyle>
                <a:p>
                  <a:pPr>
                    <a:defRPr>
                      <a:effectLst/>
                    </a:defRPr>
                  </a:pPr>
                  <a:r>
                    <a:t>ధశ.2</a:t>
                  </a:r>
                </a:p>
              </p:txBody>
            </p:sp>
          </p:grpSp>
          <p:grpSp>
            <p:nvGrpSpPr>
              <p:cNvPr id="144" name="Group"/>
              <p:cNvGrpSpPr/>
              <p:nvPr/>
            </p:nvGrpSpPr>
            <p:grpSpPr>
              <a:xfrm>
                <a:off x="-1" y="2021943"/>
                <a:ext cx="2267079" cy="825501"/>
                <a:chOff x="0" y="0"/>
                <a:chExt cx="2267077" cy="825500"/>
              </a:xfrm>
            </p:grpSpPr>
            <p:sp>
              <p:nvSpPr>
                <p:cNvPr id="142" name="Rectangle"/>
                <p:cNvSpPr/>
                <p:nvPr/>
              </p:nvSpPr>
              <p:spPr>
                <a:xfrm>
                  <a:off x="-1" y="-1"/>
                  <a:ext cx="2267079" cy="825501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A4CDFF"/>
                    </a:gs>
                    <a:gs pos="100000">
                      <a:srgbClr val="E7DABF"/>
                    </a:gs>
                  </a:gsLst>
                  <a:lin ang="5400000" scaled="0"/>
                </a:gra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>
                  <a:outerShdw sx="100000" sy="100000" kx="0" ky="0" algn="b" rotWithShape="0" blurRad="38100" dist="25400" dir="540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3" name="ధశ.1"/>
                <p:cNvSpPr txBox="1"/>
                <p:nvPr/>
              </p:nvSpPr>
              <p:spPr>
                <a:xfrm>
                  <a:off x="705114" y="77469"/>
                  <a:ext cx="1159638" cy="67056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>
                    <a:defRPr sz="3200">
                      <a:solidFill>
                        <a:srgbClr val="000000"/>
                      </a:solidFill>
                    </a:defRPr>
                  </a:lvl1pPr>
                </a:lstStyle>
                <a:p>
                  <a:pPr>
                    <a:defRPr>
                      <a:effectLst/>
                    </a:defRPr>
                  </a:pPr>
                  <a:r>
                    <a:t>ధశ.1</a:t>
                  </a:r>
                </a:p>
              </p:txBody>
            </p:sp>
          </p:grpSp>
        </p:grpSp>
        <p:sp>
          <p:nvSpPr>
            <p:cNvPr id="146" name="The analogy of physical growth alerts us to the developmental needs at each stage of spiritual growth."/>
            <p:cNvSpPr txBox="1"/>
            <p:nvPr/>
          </p:nvSpPr>
          <p:spPr>
            <a:xfrm>
              <a:off x="2454569" y="276910"/>
              <a:ext cx="3658287" cy="22936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0" sz="2400">
                  <a:solidFill>
                    <a:srgbClr val="000000"/>
                  </a:solidFill>
                  <a:latin typeface="Helvetica Condensed Medium"/>
                  <a:ea typeface="Helvetica Condensed Medium"/>
                  <a:cs typeface="Helvetica Condensed Medium"/>
                  <a:sym typeface="Helvetica Condensed Medium"/>
                </a:defRPr>
              </a:lvl1pPr>
            </a:lstStyle>
            <a:p>
              <a:pPr>
                <a:defRPr>
                  <a:effectLst/>
                </a:defRPr>
              </a:pPr>
              <a:r>
                <a:t>విభజన ప్రతి దశలో విరామాన్ని కలిగి ఉంటుంది, ఆ సమయంలో ఏమి జరుగుతుందో విచారించగలుగుతుంది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3" dur="2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5" presetID="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4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9" dur="1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2" grpId="3"/>
      <p:bldP build="whole" bldLvl="1" animBg="1" rev="0" advAuto="0" spid="147" grpId="4"/>
      <p:bldP build="whole" bldLvl="1" animBg="1" rev="0" advAuto="0" spid="129" grpId="5"/>
      <p:bldP build="whole" bldLvl="1" animBg="1" rev="0" advAuto="0" spid="127" grpId="1"/>
      <p:bldP build="whole" bldLvl="1" animBg="1" rev="0" advAuto="0" spid="135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ath of Discipleship"/>
          <p:cNvSpPr txBox="1"/>
          <p:nvPr>
            <p:ph type="title" idx="4294967295"/>
          </p:nvPr>
        </p:nvSpPr>
        <p:spPr>
          <a:xfrm>
            <a:off x="409597" y="1226660"/>
            <a:ext cx="11912603" cy="1193804"/>
          </a:xfrm>
          <a:prstGeom prst="rect">
            <a:avLst/>
          </a:prstGeom>
          <a:effectLst>
            <a:outerShdw sx="100000" sy="100000" kx="0" ky="0" algn="b" rotWithShape="0" blurRad="63500" dist="25400" dir="5400000">
              <a:srgbClr val="060606"/>
            </a:outerShdw>
          </a:effectLst>
        </p:spPr>
        <p:txBody>
          <a:bodyPr anchor="t"/>
          <a:lstStyle>
            <a:lvl1pPr algn="l" defTabSz="508254">
              <a:defRPr sz="6000">
                <a:solidFill>
                  <a:srgbClr val="48506E"/>
                </a:solidFill>
                <a:effectLst>
                  <a:outerShdw sx="100000" sy="100000" kx="0" ky="0" algn="b" rotWithShape="0" blurRad="50800" dist="11049" dir="5400000">
                    <a:srgbClr val="000000">
                      <a:alpha val="30000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శిష్యత్వ మార్గం</a:t>
            </a:r>
          </a:p>
        </p:txBody>
      </p:sp>
      <p:grpSp>
        <p:nvGrpSpPr>
          <p:cNvPr id="154" name="Group"/>
          <p:cNvGrpSpPr/>
          <p:nvPr/>
        </p:nvGrpSpPr>
        <p:grpSpPr>
          <a:xfrm>
            <a:off x="320415" y="2917822"/>
            <a:ext cx="4569631" cy="6816263"/>
            <a:chOff x="0" y="-1"/>
            <a:chExt cx="4569629" cy="6816261"/>
          </a:xfrm>
        </p:grpSpPr>
        <p:sp>
          <p:nvSpPr>
            <p:cNvPr id="150" name="Discovering Love"/>
            <p:cNvSpPr txBox="1"/>
            <p:nvPr/>
          </p:nvSpPr>
          <p:spPr>
            <a:xfrm>
              <a:off x="354413" y="-2"/>
              <a:ext cx="3860803" cy="1771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spcBef>
                  <a:spcPts val="3900"/>
                </a:spcBef>
                <a:defRPr b="0" spc="90" sz="4500">
                  <a:solidFill>
                    <a:srgbClr val="355B6E"/>
                  </a:solidFill>
                  <a:effectLst>
                    <a:outerShdw sx="100000" sy="100000" kx="0" ky="0" algn="b" rotWithShape="0" blurRad="63500" dist="12700" dir="5400000">
                      <a:srgbClr val="000000">
                        <a:alpha val="30000"/>
                      </a:srgbClr>
                    </a:outerShdw>
                  </a:effectLst>
                  <a:latin typeface="Helvetica Condensed Medium"/>
                  <a:ea typeface="Helvetica Condensed Medium"/>
                  <a:cs typeface="Helvetica Condensed Medium"/>
                  <a:sym typeface="Helvetica Condensed Medium"/>
                </a:defRPr>
              </a:lvl1pPr>
            </a:lstStyle>
            <a:p>
              <a:pPr/>
              <a:r>
                <a:t>ప్రేమను కనుగొనడం</a:t>
              </a:r>
            </a:p>
          </p:txBody>
        </p:sp>
        <p:sp>
          <p:nvSpPr>
            <p:cNvPr id="151" name="1"/>
            <p:cNvSpPr txBox="1"/>
            <p:nvPr/>
          </p:nvSpPr>
          <p:spPr>
            <a:xfrm>
              <a:off x="1128363" y="758824"/>
              <a:ext cx="2309441" cy="4673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114300" dist="76200" dir="5400000">
                <a:srgbClr val="060606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spcBef>
                  <a:spcPts val="2600"/>
                </a:spcBef>
                <a:defRPr spc="600" sz="30000">
                  <a:solidFill>
                    <a:srgbClr val="355B6E"/>
                  </a:solidFill>
                  <a:effectLst>
                    <a:outerShdw sx="100000" sy="100000" kx="0" ky="0" algn="b" rotWithShape="0" blurRad="63500" dist="12700" dir="5400000">
                      <a:srgbClr val="000000">
                        <a:alpha val="30000"/>
                      </a:srgbClr>
                    </a:outerShdw>
                  </a:effectLst>
                </a:defRPr>
              </a:lvl1pPr>
            </a:lstStyle>
            <a:p>
              <a:pPr/>
              <a:r>
                <a:t>1</a:t>
              </a:r>
            </a:p>
          </p:txBody>
        </p:sp>
        <p:sp>
          <p:nvSpPr>
            <p:cNvPr id="152" name="Strong security from His love"/>
            <p:cNvSpPr txBox="1"/>
            <p:nvPr/>
          </p:nvSpPr>
          <p:spPr>
            <a:xfrm>
              <a:off x="-1" y="5428658"/>
              <a:ext cx="4569631" cy="13876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90000"/>
                </a:lnSpc>
                <a:defRPr b="0" sz="3600">
                  <a:solidFill>
                    <a:srgbClr val="355B6E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>
                  <a:effectLst/>
                </a:defRPr>
              </a:pPr>
              <a:r>
                <a:t>అతని ప్రేమ నుండి బలమైన భద్రత</a:t>
              </a:r>
            </a:p>
          </p:txBody>
        </p:sp>
        <p:sp>
          <p:nvSpPr>
            <p:cNvPr id="153" name="Little Children"/>
            <p:cNvSpPr txBox="1"/>
            <p:nvPr/>
          </p:nvSpPr>
          <p:spPr>
            <a:xfrm>
              <a:off x="1125416" y="4666404"/>
              <a:ext cx="2312389" cy="740411"/>
            </a:xfrm>
            <a:prstGeom prst="rect">
              <a:avLst/>
            </a:prstGeom>
            <a:solidFill>
              <a:srgbClr val="FFFFFF">
                <a:alpha val="13000"/>
              </a:srgbClr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38100" dir="5400000">
                <a:srgbClr val="060606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defTabSz="4572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b="0" sz="3700">
                  <a:solidFill>
                    <a:srgbClr val="355B6E"/>
                  </a:solidFill>
                </a:defRPr>
              </a:lvl1pPr>
            </a:lstStyle>
            <a:p>
              <a:pPr>
                <a:defRPr>
                  <a:effectLst/>
                </a:defRPr>
              </a:pPr>
              <a:r>
                <a:t>చిన్న పిల్లలు</a:t>
              </a:r>
            </a:p>
          </p:txBody>
        </p:sp>
      </p:grpSp>
      <p:grpSp>
        <p:nvGrpSpPr>
          <p:cNvPr id="160" name="Group"/>
          <p:cNvGrpSpPr/>
          <p:nvPr/>
        </p:nvGrpSpPr>
        <p:grpSpPr>
          <a:xfrm>
            <a:off x="3766432" y="2400599"/>
            <a:ext cx="4742572" cy="7024772"/>
            <a:chOff x="0" y="0"/>
            <a:chExt cx="4742571" cy="7024770"/>
          </a:xfrm>
        </p:grpSpPr>
        <p:sp>
          <p:nvSpPr>
            <p:cNvPr id="155" name="Arrow"/>
            <p:cNvSpPr/>
            <p:nvPr/>
          </p:nvSpPr>
          <p:spPr>
            <a:xfrm rot="20695979">
              <a:off x="73226" y="3257249"/>
              <a:ext cx="1117604" cy="711203"/>
            </a:xfrm>
            <a:prstGeom prst="rightArrow">
              <a:avLst>
                <a:gd name="adj1" fmla="val 32000"/>
                <a:gd name="adj2" fmla="val 78571"/>
              </a:avLst>
            </a:prstGeom>
            <a:solidFill>
              <a:srgbClr val="36566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65100" dist="139700" dir="2700000">
                <a:srgbClr val="000000">
                  <a:alpha val="7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3600">
                  <a:solidFill>
                    <a:srgbClr val="355B6E"/>
                  </a:solidFill>
                  <a:effectLst/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56" name="Great confidence from His word"/>
            <p:cNvSpPr txBox="1"/>
            <p:nvPr/>
          </p:nvSpPr>
          <p:spPr>
            <a:xfrm>
              <a:off x="881766" y="5637167"/>
              <a:ext cx="3860805" cy="13876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90000"/>
                </a:lnSpc>
                <a:defRPr b="0" sz="3600">
                  <a:solidFill>
                    <a:srgbClr val="355B6E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>
                  <a:effectLst/>
                </a:defRPr>
              </a:pPr>
              <a:r>
                <a:t>అతని మాట నుండి గొప్ప విశ్వాసం</a:t>
              </a:r>
            </a:p>
          </p:txBody>
        </p:sp>
        <p:sp>
          <p:nvSpPr>
            <p:cNvPr id="157" name="2"/>
            <p:cNvSpPr txBox="1"/>
            <p:nvPr/>
          </p:nvSpPr>
          <p:spPr>
            <a:xfrm>
              <a:off x="1657446" y="806147"/>
              <a:ext cx="2309442" cy="4673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114300" dist="76200" dir="5400000">
                <a:srgbClr val="060606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spcBef>
                  <a:spcPts val="2600"/>
                </a:spcBef>
                <a:defRPr spc="600" sz="30000">
                  <a:solidFill>
                    <a:srgbClr val="355B6E"/>
                  </a:solidFill>
                  <a:effectLst>
                    <a:outerShdw sx="100000" sy="100000" kx="0" ky="0" algn="b" rotWithShape="0" blurRad="63500" dist="12700" dir="5400000">
                      <a:srgbClr val="000000">
                        <a:alpha val="30000"/>
                      </a:srgbClr>
                    </a:outerShdw>
                  </a:effectLst>
                </a:defRPr>
              </a:lvl1pPr>
            </a:lstStyle>
            <a:p>
              <a:pPr/>
              <a:r>
                <a:t>2</a:t>
              </a:r>
            </a:p>
          </p:txBody>
        </p:sp>
        <p:sp>
          <p:nvSpPr>
            <p:cNvPr id="158" name="Establishing Hope"/>
            <p:cNvSpPr txBox="1"/>
            <p:nvPr/>
          </p:nvSpPr>
          <p:spPr>
            <a:xfrm>
              <a:off x="711329" y="-2"/>
              <a:ext cx="3860805" cy="1771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spcBef>
                  <a:spcPts val="3900"/>
                </a:spcBef>
                <a:defRPr b="0" spc="90" sz="4500">
                  <a:solidFill>
                    <a:srgbClr val="355B6E"/>
                  </a:solidFill>
                  <a:effectLst>
                    <a:outerShdw sx="100000" sy="100000" kx="0" ky="0" algn="b" rotWithShape="0" blurRad="63500" dist="12700" dir="5400000">
                      <a:srgbClr val="000000">
                        <a:alpha val="30000"/>
                      </a:srgbClr>
                    </a:outerShdw>
                  </a:effectLst>
                  <a:latin typeface="Helvetica Condensed Medium"/>
                  <a:ea typeface="Helvetica Condensed Medium"/>
                  <a:cs typeface="Helvetica Condensed Medium"/>
                  <a:sym typeface="Helvetica Condensed Medium"/>
                </a:defRPr>
              </a:lvl1pPr>
            </a:lstStyle>
            <a:p>
              <a:pPr/>
              <a:r>
                <a:t>ఆశను స్థాపించడం</a:t>
              </a:r>
            </a:p>
          </p:txBody>
        </p:sp>
        <p:sp>
          <p:nvSpPr>
            <p:cNvPr id="159" name="Young men"/>
            <p:cNvSpPr txBox="1"/>
            <p:nvPr/>
          </p:nvSpPr>
          <p:spPr>
            <a:xfrm>
              <a:off x="1558330" y="4938094"/>
              <a:ext cx="2166799" cy="740411"/>
            </a:xfrm>
            <a:prstGeom prst="rect">
              <a:avLst/>
            </a:prstGeom>
            <a:solidFill>
              <a:srgbClr val="FFFFFF">
                <a:alpha val="13000"/>
              </a:srgbClr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38100" dir="5400000">
                <a:srgbClr val="060606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defTabSz="4572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b="0" sz="3700">
                  <a:solidFill>
                    <a:srgbClr val="355B6E"/>
                  </a:solidFill>
                </a:defRPr>
              </a:lvl1pPr>
            </a:lstStyle>
            <a:p>
              <a:pPr>
                <a:defRPr>
                  <a:effectLst/>
                </a:defRPr>
              </a:pPr>
              <a:r>
                <a:t>యువకులు</a:t>
              </a:r>
            </a:p>
          </p:txBody>
        </p:sp>
      </p:grpSp>
      <p:grpSp>
        <p:nvGrpSpPr>
          <p:cNvPr id="166" name="Group"/>
          <p:cNvGrpSpPr/>
          <p:nvPr/>
        </p:nvGrpSpPr>
        <p:grpSpPr>
          <a:xfrm>
            <a:off x="7651363" y="1465791"/>
            <a:ext cx="5188146" cy="7057561"/>
            <a:chOff x="0" y="0"/>
            <a:chExt cx="5188144" cy="7057560"/>
          </a:xfrm>
        </p:grpSpPr>
        <p:sp>
          <p:nvSpPr>
            <p:cNvPr id="161" name="3"/>
            <p:cNvSpPr txBox="1"/>
            <p:nvPr/>
          </p:nvSpPr>
          <p:spPr>
            <a:xfrm>
              <a:off x="1633317" y="813858"/>
              <a:ext cx="2309441" cy="4673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114300" dist="76200" dir="5400000">
                <a:srgbClr val="060606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spcBef>
                  <a:spcPts val="2600"/>
                </a:spcBef>
                <a:defRPr spc="600" sz="30000">
                  <a:solidFill>
                    <a:srgbClr val="355B6E"/>
                  </a:solidFill>
                  <a:effectLst>
                    <a:outerShdw sx="100000" sy="100000" kx="0" ky="0" algn="b" rotWithShape="0" blurRad="63500" dist="12700" dir="5400000">
                      <a:srgbClr val="000000">
                        <a:alpha val="30000"/>
                      </a:srgbClr>
                    </a:outerShdw>
                  </a:effectLst>
                </a:defRPr>
              </a:lvl1pPr>
            </a:lstStyle>
            <a:p>
              <a:pPr/>
              <a:r>
                <a:t>3</a:t>
              </a:r>
            </a:p>
          </p:txBody>
        </p:sp>
        <p:sp>
          <p:nvSpPr>
            <p:cNvPr id="162" name="Strengthening Faith"/>
            <p:cNvSpPr txBox="1"/>
            <p:nvPr/>
          </p:nvSpPr>
          <p:spPr>
            <a:xfrm>
              <a:off x="0" y="-1"/>
              <a:ext cx="5188145" cy="1771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spcBef>
                  <a:spcPts val="3900"/>
                </a:spcBef>
                <a:defRPr b="0" spc="90" sz="4500">
                  <a:solidFill>
                    <a:srgbClr val="355B6E"/>
                  </a:solidFill>
                  <a:effectLst>
                    <a:outerShdw sx="100000" sy="100000" kx="0" ky="0" algn="b" rotWithShape="0" blurRad="63500" dist="12700" dir="5400000">
                      <a:srgbClr val="000000">
                        <a:alpha val="30000"/>
                      </a:srgbClr>
                    </a:outerShdw>
                  </a:effectLst>
                  <a:latin typeface="Helvetica Condensed Medium"/>
                  <a:ea typeface="Helvetica Condensed Medium"/>
                  <a:cs typeface="Helvetica Condensed Medium"/>
                  <a:sym typeface="Helvetica Condensed Medium"/>
                </a:defRPr>
              </a:lvl1pPr>
            </a:lstStyle>
            <a:p>
              <a:pPr/>
              <a:r>
                <a:t>విశ్వాసాన్ని బలోపేతం చేయడం</a:t>
              </a:r>
            </a:p>
          </p:txBody>
        </p:sp>
        <p:sp>
          <p:nvSpPr>
            <p:cNvPr id="163" name="Deep intimacy with God"/>
            <p:cNvSpPr txBox="1"/>
            <p:nvPr/>
          </p:nvSpPr>
          <p:spPr>
            <a:xfrm>
              <a:off x="857636" y="5669959"/>
              <a:ext cx="3860803" cy="13876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90000"/>
                </a:lnSpc>
                <a:defRPr b="0" sz="3600">
                  <a:solidFill>
                    <a:srgbClr val="355B6E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>
                  <a:effectLst/>
                </a:defRPr>
              </a:pPr>
              <a:r>
                <a:t>దేవునితో గాఢమైన సాన్నిహిత్యం</a:t>
              </a:r>
            </a:p>
          </p:txBody>
        </p:sp>
        <p:sp>
          <p:nvSpPr>
            <p:cNvPr id="164" name="Fathers"/>
            <p:cNvSpPr txBox="1"/>
            <p:nvPr/>
          </p:nvSpPr>
          <p:spPr>
            <a:xfrm>
              <a:off x="1924498" y="4852671"/>
              <a:ext cx="1813036" cy="740411"/>
            </a:xfrm>
            <a:prstGeom prst="rect">
              <a:avLst/>
            </a:prstGeom>
            <a:solidFill>
              <a:srgbClr val="FFFFFF">
                <a:alpha val="13000"/>
              </a:srgbClr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38100" dir="5400000">
                <a:srgbClr val="060606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defTabSz="4572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b="0" sz="3700">
                  <a:solidFill>
                    <a:srgbClr val="355B6E"/>
                  </a:solidFill>
                </a:defRPr>
              </a:lvl1pPr>
            </a:lstStyle>
            <a:p>
              <a:pPr>
                <a:defRPr>
                  <a:effectLst/>
                </a:defRPr>
              </a:pPr>
              <a:r>
                <a:t>తoడ్రులు</a:t>
              </a:r>
            </a:p>
          </p:txBody>
        </p:sp>
        <p:sp>
          <p:nvSpPr>
            <p:cNvPr id="165" name="Arrow"/>
            <p:cNvSpPr/>
            <p:nvPr/>
          </p:nvSpPr>
          <p:spPr>
            <a:xfrm rot="20695979">
              <a:off x="313627" y="3216818"/>
              <a:ext cx="1117603" cy="711203"/>
            </a:xfrm>
            <a:prstGeom prst="rightArrow">
              <a:avLst>
                <a:gd name="adj1" fmla="val 32000"/>
                <a:gd name="adj2" fmla="val 78571"/>
              </a:avLst>
            </a:prstGeom>
            <a:solidFill>
              <a:srgbClr val="36566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65100" dist="139700" dir="2700000">
                <a:srgbClr val="000000">
                  <a:alpha val="7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3600">
                  <a:solidFill>
                    <a:srgbClr val="355B6E"/>
                  </a:solidFill>
                  <a:effectLst/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0" grpId="2"/>
      <p:bldP build="whole" bldLvl="1" animBg="1" rev="0" advAuto="0" spid="166" grpId="3"/>
      <p:bldP build="whole" bldLvl="1" animBg="1" rev="0" advAuto="0" spid="15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Our limited time places an urgency on identifying where we are at on the spiritual growth chart and impels us to move forward.…"/>
          <p:cNvSpPr txBox="1"/>
          <p:nvPr/>
        </p:nvSpPr>
        <p:spPr>
          <a:xfrm>
            <a:off x="276909" y="2515135"/>
            <a:ext cx="12544780" cy="3672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97539" indent="-497539" algn="l" defTabSz="457200">
              <a:spcBef>
                <a:spcPts val="16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 sz="280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మన పరిమిత సమయం ఆధ్యాత్మిక వృద్ధి చార్ట్‌లో మనం ఎక్కడ ఉన్నామో గుర్తించడం మరియు ముందుకు సాగడం అత్యవసరం.</a:t>
            </a:r>
            <a:endParaRPr sz="3500"/>
          </a:p>
          <a:p>
            <a:pPr marL="497539" indent="-497539" algn="l" defTabSz="457200">
              <a:spcBef>
                <a:spcPts val="16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 sz="280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దేవుడు మన జీవితాల ద్వారా వ్యూహాత్మకంగా పని చేయాలని కోరుకుంటున్నాడు కానీ పెరుగుతున్న పెరుగుదల మరియు పరిపక్వత అవసరమైన అవసరాలు.</a:t>
            </a:r>
          </a:p>
          <a:p>
            <a:pPr marL="497539" indent="-497539" algn="l" defTabSz="457200">
              <a:spcBef>
                <a:spcPts val="16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 sz="280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మనం ఎదగాలని సంకల్పించినప్పుడు, ఎదుగుదల అకస్మాత్తుగా సులభంగా మరియు మరింత ఉత్తేజకరంగా మారుతుంది.</a:t>
            </a:r>
          </a:p>
        </p:txBody>
      </p:sp>
      <p:sp>
        <p:nvSpPr>
          <p:cNvPr id="169" name="➡ Indicate where you are on the spiritual life growth chart. Why do you suggest that spot?…"/>
          <p:cNvSpPr txBox="1"/>
          <p:nvPr/>
        </p:nvSpPr>
        <p:spPr>
          <a:xfrm>
            <a:off x="368846" y="7137442"/>
            <a:ext cx="12038262" cy="2526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48612" indent="-349245" algn="just" defTabSz="457200">
              <a:lnSpc>
                <a:spcPct val="110000"/>
              </a:lnSpc>
              <a:spcBef>
                <a:spcPts val="1400"/>
              </a:spcBef>
              <a:tabLst>
                <a:tab pos="152400" algn="l"/>
                <a:tab pos="3429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 sz="280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➡ ఆధ్యాత్మిక జీవిత వృద్ధి పట్టికలో మీరు ఎక్కడ ఉన్నారో సూచించండి. మీరు ఆ స్థలాన్ని ఎందుకు సూచిస్తారు?</a:t>
            </a:r>
            <a:endParaRPr sz="3200"/>
          </a:p>
          <a:p>
            <a:pPr marL="348612" indent="-349245" algn="just" defTabSz="457200">
              <a:lnSpc>
                <a:spcPct val="110000"/>
              </a:lnSpc>
              <a:spcBef>
                <a:spcPts val="1400"/>
              </a:spcBef>
              <a:tabLst>
                <a:tab pos="152400" algn="l"/>
                <a:tab pos="3429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 sz="280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➡ ఆధ్యాత్మిక ఎదుగుదల అత్యవసరమని మీరు భావిస్తున్నారా? ఈ విషయం గురించి ప్రభువుతో మాట్లాడండి మరియు హైలైట్ చేయమని అడగండి</a:t>
            </a:r>
          </a:p>
        </p:txBody>
      </p:sp>
      <p:grpSp>
        <p:nvGrpSpPr>
          <p:cNvPr id="172" name="Application"/>
          <p:cNvGrpSpPr/>
          <p:nvPr/>
        </p:nvGrpSpPr>
        <p:grpSpPr>
          <a:xfrm>
            <a:off x="3683659" y="6216815"/>
            <a:ext cx="5731281" cy="647701"/>
            <a:chOff x="0" y="0"/>
            <a:chExt cx="5731279" cy="647699"/>
          </a:xfrm>
        </p:grpSpPr>
        <p:sp>
          <p:nvSpPr>
            <p:cNvPr id="170" name="Rectangle"/>
            <p:cNvSpPr/>
            <p:nvPr/>
          </p:nvSpPr>
          <p:spPr>
            <a:xfrm>
              <a:off x="-1" y="6398"/>
              <a:ext cx="5731281" cy="634912"/>
            </a:xfrm>
            <a:prstGeom prst="rect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effectLst/>
                </a:defRPr>
              </a:pPr>
            </a:p>
          </p:txBody>
        </p:sp>
        <p:sp>
          <p:nvSpPr>
            <p:cNvPr id="171" name="యప్లికేషన్- అన్వయించు"/>
            <p:cNvSpPr txBox="1"/>
            <p:nvPr/>
          </p:nvSpPr>
          <p:spPr>
            <a:xfrm>
              <a:off x="-1" y="0"/>
              <a:ext cx="5731281" cy="647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3000"/>
              </a:lvl1pPr>
            </a:lstStyle>
            <a:p>
              <a:pPr>
                <a:defRPr>
                  <a:effectLst/>
                </a:defRPr>
              </a:pPr>
              <a:r>
                <a:t>యప్లికేషన్- అన్వయించు</a:t>
              </a:r>
            </a:p>
          </p:txBody>
        </p:sp>
      </p:grpSp>
      <p:grpSp>
        <p:nvGrpSpPr>
          <p:cNvPr id="175" name="Group"/>
          <p:cNvGrpSpPr/>
          <p:nvPr/>
        </p:nvGrpSpPr>
        <p:grpSpPr>
          <a:xfrm>
            <a:off x="3233509" y="1317896"/>
            <a:ext cx="6308936" cy="1168400"/>
            <a:chOff x="0" y="0"/>
            <a:chExt cx="6308935" cy="1168399"/>
          </a:xfrm>
        </p:grpSpPr>
        <p:sp>
          <p:nvSpPr>
            <p:cNvPr id="173" name="Rounded Rectangle"/>
            <p:cNvSpPr/>
            <p:nvPr/>
          </p:nvSpPr>
          <p:spPr>
            <a:xfrm>
              <a:off x="-1" y="34770"/>
              <a:ext cx="6308936" cy="986143"/>
            </a:xfrm>
            <a:prstGeom prst="roundRect">
              <a:avLst>
                <a:gd name="adj" fmla="val 19318"/>
              </a:avLst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spcBef>
                  <a:spcPts val="16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600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74" name="Summary"/>
            <p:cNvSpPr txBox="1"/>
            <p:nvPr/>
          </p:nvSpPr>
          <p:spPr>
            <a:xfrm>
              <a:off x="1549311" y="0"/>
              <a:ext cx="3210307" cy="1168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457200">
                <a:spcBef>
                  <a:spcPts val="16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6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>
                  <a:effectLst/>
                </a:defRPr>
              </a:pPr>
              <a:r>
                <a:t>సారాంశం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750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750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750" fill="hold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50" fill="hold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750" fill="hold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750" fill="hold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Class="entr" nodeType="after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33" dur="2000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Class="entr" nodeType="with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36" dur="200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Class="entr" nodeType="after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40" dur="2000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2" grpId="2"/>
      <p:bldP build="p" bldLvl="5" animBg="1" rev="0" advAuto="0" spid="168" grpId="1"/>
      <p:bldP build="p" bldLvl="5" animBg="1" rev="0" advAuto="0" spid="169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DDDD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BLue-plant-background.jpg" descr="BLue-plant-backgroun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3162" y="-23669"/>
            <a:ext cx="8858476" cy="971343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38100" dir="2700000">
              <a:srgbClr val="000000">
                <a:alpha val="75000"/>
              </a:srgbClr>
            </a:outerShdw>
          </a:effectLst>
        </p:spPr>
      </p:pic>
      <p:sp>
        <p:nvSpPr>
          <p:cNvPr id="178" name="జీవితం యొక్క సారూప్యతలు"/>
          <p:cNvSpPr txBox="1"/>
          <p:nvPr/>
        </p:nvSpPr>
        <p:spPr>
          <a:xfrm>
            <a:off x="2768598" y="404257"/>
            <a:ext cx="8306642" cy="829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spc="141" sz="4700">
                <a:solidFill>
                  <a:srgbClr val="000000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జీవితం యొక్క సారూప్యతలు</a:t>
            </a:r>
          </a:p>
        </p:txBody>
      </p:sp>
      <p:grpSp>
        <p:nvGrpSpPr>
          <p:cNvPr id="183" name="Group"/>
          <p:cNvGrpSpPr/>
          <p:nvPr/>
        </p:nvGrpSpPr>
        <p:grpSpPr>
          <a:xfrm>
            <a:off x="2256366" y="8459320"/>
            <a:ext cx="8479369" cy="1165493"/>
            <a:chOff x="0" y="0"/>
            <a:chExt cx="8479368" cy="1165492"/>
          </a:xfrm>
        </p:grpSpPr>
        <p:grpSp>
          <p:nvGrpSpPr>
            <p:cNvPr id="181" name="Group"/>
            <p:cNvGrpSpPr/>
            <p:nvPr/>
          </p:nvGrpSpPr>
          <p:grpSpPr>
            <a:xfrm>
              <a:off x="-1" y="-1"/>
              <a:ext cx="8479370" cy="981711"/>
              <a:chOff x="0" y="0"/>
              <a:chExt cx="8479368" cy="981709"/>
            </a:xfrm>
          </p:grpSpPr>
          <p:sp>
            <p:nvSpPr>
              <p:cNvPr id="179" name="విత్తనం సారూప్యత"/>
              <p:cNvSpPr txBox="1"/>
              <p:nvPr/>
            </p:nvSpPr>
            <p:spPr>
              <a:xfrm>
                <a:off x="6566667" y="0"/>
                <a:ext cx="1912702" cy="9817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>
                <a:outerShdw sx="100000" sy="100000" kx="0" ky="0" algn="b" rotWithShape="0" blurRad="25400" dist="15563" dir="2901211">
                  <a:srgbClr val="000000">
                    <a:alpha val="86971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defTabSz="457200">
                  <a:defRPr sz="2700">
                    <a:solidFill>
                      <a:srgbClr val="9A3C44"/>
                    </a:solidFill>
                    <a:latin typeface="Helvetica Condensed Medium"/>
                    <a:ea typeface="Helvetica Condensed Medium"/>
                    <a:cs typeface="Helvetica Condensed Medium"/>
                    <a:sym typeface="Helvetica Condensed Medium"/>
                  </a:defRPr>
                </a:lvl1pPr>
              </a:lstStyle>
              <a:p>
                <a:pPr>
                  <a:defRPr>
                    <a:effectLst/>
                  </a:defRPr>
                </a:pPr>
                <a:r>
                  <a:t>విత్తనం సారూప్యత</a:t>
                </a:r>
              </a:p>
            </p:txBody>
          </p:sp>
          <p:sp>
            <p:nvSpPr>
              <p:cNvPr id="180" name="జీవితం యొక్క పుట్టుక"/>
              <p:cNvSpPr txBox="1"/>
              <p:nvPr/>
            </p:nvSpPr>
            <p:spPr>
              <a:xfrm>
                <a:off x="0" y="116416"/>
                <a:ext cx="3886640" cy="5689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defTabSz="457200">
                  <a:defRPr sz="3200">
                    <a:solidFill>
                      <a:srgbClr val="000000"/>
                    </a:solidFill>
                    <a:latin typeface="Helvetica Condensed Medium"/>
                    <a:ea typeface="Helvetica Condensed Medium"/>
                    <a:cs typeface="Helvetica Condensed Medium"/>
                    <a:sym typeface="Helvetica Condensed Medium"/>
                  </a:defRPr>
                </a:lvl1pPr>
              </a:lstStyle>
              <a:p>
                <a:pPr>
                  <a:defRPr>
                    <a:effectLst/>
                  </a:defRPr>
                </a:pPr>
                <a:r>
                  <a:t>జీవితం యొక్క పుట్టుక</a:t>
                </a:r>
              </a:p>
            </p:txBody>
          </p:sp>
        </p:grpSp>
        <p:sp>
          <p:nvSpPr>
            <p:cNvPr id="182" name="పెరుగుదల ప్రారంభం"/>
            <p:cNvSpPr txBox="1"/>
            <p:nvPr/>
          </p:nvSpPr>
          <p:spPr>
            <a:xfrm>
              <a:off x="352643" y="691782"/>
              <a:ext cx="3181352" cy="4737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38100" dist="25400" dir="270000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457200">
                <a:defRPr b="0" sz="2700">
                  <a:solidFill>
                    <a:schemeClr val="accent6">
                      <a:lumOff val="-8549"/>
                    </a:schemeClr>
                  </a:solidFill>
                </a:defRPr>
              </a:lvl1pPr>
            </a:lstStyle>
            <a:p>
              <a:pPr>
                <a:defRPr>
                  <a:effectLst/>
                </a:defRPr>
              </a:pPr>
              <a:r>
                <a:t>పెరుగుదల ప్రారంభం </a:t>
              </a:r>
            </a:p>
          </p:txBody>
        </p:sp>
      </p:grpSp>
      <p:sp>
        <p:nvSpPr>
          <p:cNvPr id="184" name="Paul J. Bucknell"/>
          <p:cNvSpPr txBox="1"/>
          <p:nvPr/>
        </p:nvSpPr>
        <p:spPr>
          <a:xfrm>
            <a:off x="2797464" y="2213328"/>
            <a:ext cx="1130302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b="0" sz="1400">
                <a:solidFill>
                  <a:srgbClr val="92929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>
              <a:defRPr>
                <a:effectLst/>
              </a:defRPr>
            </a:pPr>
            <a:r>
              <a:t>Paul J. Bucknell</a:t>
            </a:r>
          </a:p>
        </p:txBody>
      </p:sp>
      <p:grpSp>
        <p:nvGrpSpPr>
          <p:cNvPr id="190" name="Group"/>
          <p:cNvGrpSpPr/>
          <p:nvPr/>
        </p:nvGrpSpPr>
        <p:grpSpPr>
          <a:xfrm>
            <a:off x="4095748" y="3488269"/>
            <a:ext cx="6639986" cy="2961775"/>
            <a:chOff x="0" y="0"/>
            <a:chExt cx="6639984" cy="2961773"/>
          </a:xfrm>
        </p:grpSpPr>
        <p:grpSp>
          <p:nvGrpSpPr>
            <p:cNvPr id="188" name="Group"/>
            <p:cNvGrpSpPr/>
            <p:nvPr/>
          </p:nvGrpSpPr>
          <p:grpSpPr>
            <a:xfrm>
              <a:off x="0" y="-1"/>
              <a:ext cx="4102101" cy="2961775"/>
              <a:chOff x="0" y="0"/>
              <a:chExt cx="4102100" cy="2961773"/>
            </a:xfrm>
          </p:grpSpPr>
          <p:sp>
            <p:nvSpPr>
              <p:cNvPr id="185" name="Triangle"/>
              <p:cNvSpPr/>
              <p:nvPr/>
            </p:nvSpPr>
            <p:spPr>
              <a:xfrm>
                <a:off x="109546" y="-1"/>
                <a:ext cx="3883009" cy="29617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73AFB1">
                  <a:alpha val="32000"/>
                </a:srgbClr>
              </a:solidFill>
              <a:ln w="12700" cap="flat">
                <a:solidFill>
                  <a:srgbClr val="000000">
                    <a:alpha val="32000"/>
                  </a:srgbClr>
                </a:solidFill>
                <a:prstDash val="solid"/>
                <a:miter lim="400000"/>
              </a:ln>
              <a:effectLst>
                <a:outerShdw sx="100000" sy="100000" kx="0" ky="0" algn="b" rotWithShape="0" blurRad="127000" dist="76200" dir="2700000">
                  <a:srgbClr val="000000">
                    <a:alpha val="75000"/>
                  </a:srgbClr>
                </a:outerShdw>
              </a:effectLst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457200">
                  <a:defRPr b="0" sz="1200">
                    <a:solidFill>
                      <a:srgbClr val="000000"/>
                    </a:solidFill>
                    <a:effectLst/>
                  </a:defRPr>
                </a:pPr>
              </a:p>
            </p:txBody>
          </p:sp>
          <p:sp>
            <p:nvSpPr>
              <p:cNvPr id="186" name="వృద్ధి దశలు"/>
              <p:cNvSpPr txBox="1"/>
              <p:nvPr/>
            </p:nvSpPr>
            <p:spPr>
              <a:xfrm>
                <a:off x="520700" y="1943104"/>
                <a:ext cx="3060700" cy="4737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>
                <a:outerShdw sx="100000" sy="100000" kx="0" ky="0" algn="b" rotWithShape="0" blurRad="38100" dist="25400" dir="270000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defTabSz="457200">
                  <a:defRPr b="0" sz="2700">
                    <a:solidFill>
                      <a:schemeClr val="accent6">
                        <a:lumOff val="-8549"/>
                      </a:schemeClr>
                    </a:solidFill>
                  </a:defRPr>
                </a:lvl1pPr>
              </a:lstStyle>
              <a:p>
                <a:pPr>
                  <a:defRPr>
                    <a:effectLst/>
                  </a:defRPr>
                </a:pPr>
                <a:r>
                  <a:t>వృద్ధి దశలు</a:t>
                </a:r>
              </a:p>
            </p:txBody>
          </p:sp>
          <p:sp>
            <p:nvSpPr>
              <p:cNvPr id="187" name="వృద్ధి వుద్దేశము"/>
              <p:cNvSpPr txBox="1"/>
              <p:nvPr/>
            </p:nvSpPr>
            <p:spPr>
              <a:xfrm>
                <a:off x="-1" y="1180423"/>
                <a:ext cx="4102101" cy="6045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>
                <a:outerShdw sx="100000" sy="100000" kx="0" ky="0" algn="b" rotWithShape="0" blurRad="63500" dist="25400" dir="5400000">
                  <a:srgbClr val="000000">
                    <a:alpha val="50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defTabSz="457200">
                  <a:defRPr sz="3400">
                    <a:solidFill>
                      <a:srgbClr val="000000"/>
                    </a:solidFill>
                    <a:latin typeface="Helvetica Condensed Medium"/>
                    <a:ea typeface="Helvetica Condensed Medium"/>
                    <a:cs typeface="Helvetica Condensed Medium"/>
                    <a:sym typeface="Helvetica Condensed Medium"/>
                  </a:defRPr>
                </a:lvl1pPr>
              </a:lstStyle>
              <a:p>
                <a:pPr>
                  <a:defRPr>
                    <a:effectLst/>
                  </a:defRPr>
                </a:pPr>
                <a:r>
                  <a:t>వృద్ధి వుద్దేశము </a:t>
                </a:r>
              </a:p>
            </p:txBody>
          </p:sp>
        </p:grpSp>
        <p:sp>
          <p:nvSpPr>
            <p:cNvPr id="189" name="పెరుగుదల సారూప్యత"/>
            <p:cNvSpPr txBox="1"/>
            <p:nvPr/>
          </p:nvSpPr>
          <p:spPr>
            <a:xfrm>
              <a:off x="4727283" y="1127475"/>
              <a:ext cx="1912702" cy="9817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25400" dist="15563" dir="2901211">
                <a:srgbClr val="000000">
                  <a:alpha val="86971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457200">
                <a:defRPr sz="2700">
                  <a:solidFill>
                    <a:srgbClr val="9A3C44"/>
                  </a:solidFill>
                  <a:latin typeface="Helvetica Condensed Medium"/>
                  <a:ea typeface="Helvetica Condensed Medium"/>
                  <a:cs typeface="Helvetica Condensed Medium"/>
                  <a:sym typeface="Helvetica Condensed Medium"/>
                </a:defRPr>
              </a:lvl1pPr>
            </a:lstStyle>
            <a:p>
              <a:pPr>
                <a:defRPr>
                  <a:effectLst/>
                </a:defRPr>
              </a:pPr>
              <a:r>
                <a:t>పెరుగుదల సారూప్యత</a:t>
              </a:r>
            </a:p>
          </p:txBody>
        </p:sp>
      </p:grpSp>
      <p:grpSp>
        <p:nvGrpSpPr>
          <p:cNvPr id="195" name="Group"/>
          <p:cNvGrpSpPr/>
          <p:nvPr/>
        </p:nvGrpSpPr>
        <p:grpSpPr>
          <a:xfrm>
            <a:off x="3166532" y="1622487"/>
            <a:ext cx="7568243" cy="2564298"/>
            <a:chOff x="0" y="0"/>
            <a:chExt cx="7568243" cy="2564297"/>
          </a:xfrm>
        </p:grpSpPr>
        <p:pic>
          <p:nvPicPr>
            <p:cNvPr id="191" name="Cloud-blue.png" descr="Cloud-blue.png"/>
            <p:cNvPicPr>
              <a:picLocks noChangeAspect="1"/>
            </p:cNvPicPr>
            <p:nvPr/>
          </p:nvPicPr>
          <p:blipFill>
            <a:blip r:embed="rId3">
              <a:alphaModFix amt="76000"/>
              <a:extLst/>
            </a:blip>
            <a:stretch>
              <a:fillRect/>
            </a:stretch>
          </p:blipFill>
          <p:spPr>
            <a:xfrm>
              <a:off x="0" y="0"/>
              <a:ext cx="5822608" cy="256429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27000" dist="76200" dir="2700000">
                <a:srgbClr val="000000">
                  <a:alpha val="75000"/>
                </a:srgbClr>
              </a:outerShdw>
            </a:effectLst>
          </p:spPr>
        </p:pic>
        <p:sp>
          <p:nvSpPr>
            <p:cNvPr id="192" name="లైఫ్ ట్రాన్స్ఫర్మేషన్"/>
            <p:cNvSpPr txBox="1"/>
            <p:nvPr/>
          </p:nvSpPr>
          <p:spPr>
            <a:xfrm>
              <a:off x="1157816" y="387641"/>
              <a:ext cx="4102103" cy="6045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457200">
                <a:defRPr sz="3400">
                  <a:solidFill>
                    <a:srgbClr val="000000"/>
                  </a:solidFill>
                  <a:latin typeface="Helvetica Condensed Medium"/>
                  <a:ea typeface="Helvetica Condensed Medium"/>
                  <a:cs typeface="Helvetica Condensed Medium"/>
                  <a:sym typeface="Helvetica Condensed Medium"/>
                </a:defRPr>
              </a:lvl1pPr>
            </a:lstStyle>
            <a:p>
              <a:pPr>
                <a:defRPr>
                  <a:effectLst/>
                </a:defRPr>
              </a:pPr>
              <a:r>
                <a:t>లైఫ్ ట్రాన్స్ఫర్మేషన్</a:t>
              </a:r>
            </a:p>
          </p:txBody>
        </p:sp>
        <p:sp>
          <p:nvSpPr>
            <p:cNvPr id="193" name="వృద్ధి ప్రయోజనం"/>
            <p:cNvSpPr txBox="1"/>
            <p:nvPr/>
          </p:nvSpPr>
          <p:spPr>
            <a:xfrm>
              <a:off x="1570566" y="1219200"/>
              <a:ext cx="3060702" cy="4737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38100" dist="25400" dir="270000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457200">
                <a:defRPr b="0" sz="2700">
                  <a:solidFill>
                    <a:schemeClr val="accent6">
                      <a:lumOff val="-8549"/>
                    </a:schemeClr>
                  </a:solidFill>
                </a:defRPr>
              </a:lvl1pPr>
            </a:lstStyle>
            <a:p>
              <a:pPr>
                <a:defRPr>
                  <a:effectLst/>
                </a:defRPr>
              </a:pPr>
              <a:r>
                <a:t>వృద్ధి ప్రయోజనం</a:t>
              </a:r>
            </a:p>
          </p:txBody>
        </p:sp>
        <p:sp>
          <p:nvSpPr>
            <p:cNvPr id="194" name="మార్పిడి సారూప్యత"/>
            <p:cNvSpPr txBox="1"/>
            <p:nvPr/>
          </p:nvSpPr>
          <p:spPr>
            <a:xfrm>
              <a:off x="5657459" y="542234"/>
              <a:ext cx="1910785" cy="9817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25400" dist="15563" dir="2901211">
                <a:srgbClr val="000000">
                  <a:alpha val="86971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457200">
                <a:defRPr sz="2700">
                  <a:solidFill>
                    <a:srgbClr val="9A3C44"/>
                  </a:solidFill>
                  <a:latin typeface="Helvetica Condensed Medium"/>
                  <a:ea typeface="Helvetica Condensed Medium"/>
                  <a:cs typeface="Helvetica Condensed Medium"/>
                  <a:sym typeface="Helvetica Condensed Medium"/>
                </a:defRPr>
              </a:lvl1pPr>
            </a:lstStyle>
            <a:p>
              <a:pPr>
                <a:defRPr>
                  <a:effectLst/>
                </a:defRPr>
              </a:pPr>
              <a:r>
                <a:t>మార్పిడి సారూప్యత</a:t>
              </a:r>
            </a:p>
          </p:txBody>
        </p:sp>
      </p:grpSp>
      <p:grpSp>
        <p:nvGrpSpPr>
          <p:cNvPr id="201" name="Group"/>
          <p:cNvGrpSpPr/>
          <p:nvPr/>
        </p:nvGrpSpPr>
        <p:grpSpPr>
          <a:xfrm>
            <a:off x="3703951" y="5549396"/>
            <a:ext cx="7090835" cy="3246323"/>
            <a:chOff x="0" y="0"/>
            <a:chExt cx="7090834" cy="3246322"/>
          </a:xfrm>
        </p:grpSpPr>
        <p:sp>
          <p:nvSpPr>
            <p:cNvPr id="196" name="Oval"/>
            <p:cNvSpPr/>
            <p:nvPr/>
          </p:nvSpPr>
          <p:spPr>
            <a:xfrm>
              <a:off x="0" y="-1"/>
              <a:ext cx="5003801" cy="2806703"/>
            </a:xfrm>
            <a:prstGeom prst="ellipse">
              <a:avLst/>
            </a:prstGeom>
            <a:solidFill>
              <a:srgbClr val="D66577">
                <a:alpha val="23000"/>
              </a:srgbClr>
            </a:solidFill>
            <a:ln w="12700" cap="flat">
              <a:solidFill>
                <a:srgbClr val="000000">
                  <a:alpha val="23000"/>
                </a:srgbClr>
              </a:solidFill>
              <a:prstDash val="solid"/>
              <a:miter lim="400000"/>
            </a:ln>
            <a:effectLst>
              <a:outerShdw sx="100000" sy="100000" kx="0" ky="0" algn="b" rotWithShape="0" blurRad="101600" dist="76200" dir="2700000">
                <a:srgbClr val="000000">
                  <a:alpha val="75000"/>
                </a:srgbClr>
              </a:outerShdw>
            </a:effectLst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457200">
                <a:defRPr b="0" sz="1200">
                  <a:solidFill>
                    <a:srgbClr val="000000"/>
                  </a:solidFill>
                  <a:effectLst/>
                </a:defRPr>
              </a:pPr>
            </a:p>
          </p:txBody>
        </p:sp>
        <p:sp>
          <p:nvSpPr>
            <p:cNvPr id="197" name="వృద్ధి సూత్రాలు"/>
            <p:cNvSpPr txBox="1"/>
            <p:nvPr/>
          </p:nvSpPr>
          <p:spPr>
            <a:xfrm>
              <a:off x="902586" y="1835630"/>
              <a:ext cx="3060702" cy="4737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38100" dist="25400" dir="270000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457200">
                <a:defRPr b="0" sz="2700">
                  <a:solidFill>
                    <a:schemeClr val="accent6">
                      <a:lumOff val="-8549"/>
                    </a:schemeClr>
                  </a:solidFill>
                </a:defRPr>
              </a:lvl1pPr>
            </a:lstStyle>
            <a:p>
              <a:pPr>
                <a:defRPr>
                  <a:effectLst/>
                </a:defRPr>
              </a:pPr>
              <a:r>
                <a:t>వృద్ధి సూత్రాలు</a:t>
              </a:r>
            </a:p>
          </p:txBody>
        </p:sp>
        <p:sp>
          <p:nvSpPr>
            <p:cNvPr id="198" name="Oval"/>
            <p:cNvSpPr/>
            <p:nvPr/>
          </p:nvSpPr>
          <p:spPr>
            <a:xfrm rot="2307413">
              <a:off x="1564722" y="2604624"/>
              <a:ext cx="266703" cy="626741"/>
            </a:xfrm>
            <a:prstGeom prst="ellipse">
              <a:avLst/>
            </a:prstGeom>
            <a:solidFill>
              <a:srgbClr val="9A61B2">
                <a:alpha val="39000"/>
              </a:srgbClr>
            </a:solidFill>
            <a:ln w="25400" cap="flat">
              <a:solidFill>
                <a:srgbClr val="000000">
                  <a:alpha val="39000"/>
                </a:srgbClr>
              </a:solidFill>
              <a:prstDash val="solid"/>
              <a:miter lim="400000"/>
            </a:ln>
            <a:effectLst>
              <a:outerShdw sx="100000" sy="100000" kx="0" ky="0" algn="b" rotWithShape="0" blurRad="38100" dist="25400" dir="2700000">
                <a:srgbClr val="000000">
                  <a:alpha val="75000"/>
                </a:srgbClr>
              </a:outerShdw>
            </a:effectLst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457200">
                <a:defRPr b="0" sz="1200">
                  <a:solidFill>
                    <a:srgbClr val="000000"/>
                  </a:solidFill>
                  <a:effectLst/>
                </a:defRPr>
              </a:pPr>
            </a:p>
          </p:txBody>
        </p:sp>
        <p:sp>
          <p:nvSpPr>
            <p:cNvPr id="199" name="జీవితం సారూప్యత"/>
            <p:cNvSpPr txBox="1"/>
            <p:nvPr/>
          </p:nvSpPr>
          <p:spPr>
            <a:xfrm>
              <a:off x="5178133" y="1001167"/>
              <a:ext cx="1912702" cy="9817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25400" dist="15563" dir="2901211">
                <a:srgbClr val="000000">
                  <a:alpha val="86971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457200">
                <a:defRPr sz="2700">
                  <a:solidFill>
                    <a:srgbClr val="9A3C44"/>
                  </a:solidFill>
                  <a:latin typeface="Helvetica Condensed Medium"/>
                  <a:ea typeface="Helvetica Condensed Medium"/>
                  <a:cs typeface="Helvetica Condensed Medium"/>
                  <a:sym typeface="Helvetica Condensed Medium"/>
                </a:defRPr>
              </a:lvl1pPr>
            </a:lstStyle>
            <a:p>
              <a:pPr>
                <a:defRPr>
                  <a:effectLst/>
                </a:defRPr>
              </a:pPr>
              <a:r>
                <a:t>జీవితం సారూప్యత</a:t>
              </a:r>
            </a:p>
          </p:txBody>
        </p:sp>
        <p:sp>
          <p:nvSpPr>
            <p:cNvPr id="200" name="జీవిత గోళం/చక్రం"/>
            <p:cNvSpPr txBox="1"/>
            <p:nvPr/>
          </p:nvSpPr>
          <p:spPr>
            <a:xfrm>
              <a:off x="450849" y="1085850"/>
              <a:ext cx="4102103" cy="6045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457200">
                <a:defRPr sz="3400">
                  <a:solidFill>
                    <a:srgbClr val="000000"/>
                  </a:solidFill>
                  <a:latin typeface="Helvetica Condensed Medium"/>
                  <a:ea typeface="Helvetica Condensed Medium"/>
                  <a:cs typeface="Helvetica Condensed Medium"/>
                  <a:sym typeface="Helvetica Condensed Medium"/>
                </a:defRPr>
              </a:lvl1pPr>
            </a:lstStyle>
            <a:p>
              <a:pPr>
                <a:defRPr>
                  <a:effectLst/>
                </a:defRPr>
              </a:pPr>
              <a:r>
                <a:t>జీవిత గోళం/చక్రం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0" presetID="1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0" presetID="1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0" presetID="1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1" grpId="2"/>
      <p:bldP build="whole" bldLvl="1" animBg="1" rev="0" advAuto="0" spid="190" grpId="3"/>
      <p:bldP build="whole" bldLvl="1" animBg="1" rev="0" advAuto="0" spid="183" grpId="1"/>
      <p:bldP build="whole" bldLvl="1" animBg="1" rev="0" advAuto="0" spid="195" grpId="4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he Life Core"/>
          <p:cNvSpPr txBox="1"/>
          <p:nvPr/>
        </p:nvSpPr>
        <p:spPr>
          <a:xfrm>
            <a:off x="409382" y="234616"/>
            <a:ext cx="12186037" cy="27813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72062" dir="2562097">
              <a:srgbClr val="000000">
                <a:alpha val="90572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15000">
                <a:effectLst>
                  <a:outerShdw sx="100000" sy="100000" kx="0" ky="0" algn="b" rotWithShape="0" blurRad="12700" dist="25400" dir="189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జీవిత ప్రధానం</a:t>
            </a:r>
          </a:p>
        </p:txBody>
      </p:sp>
      <p:sp>
        <p:nvSpPr>
          <p:cNvPr id="204" name="Rounded Rectangle"/>
          <p:cNvSpPr/>
          <p:nvPr/>
        </p:nvSpPr>
        <p:spPr>
          <a:xfrm>
            <a:off x="1383213" y="6282121"/>
            <a:ext cx="10238374" cy="986142"/>
          </a:xfrm>
          <a:prstGeom prst="roundRect">
            <a:avLst>
              <a:gd name="adj" fmla="val 19318"/>
            </a:avLst>
          </a:prstGeom>
          <a:ln w="50800">
            <a:solidFill>
              <a:srgbClr val="FFFFFF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b="0" sz="2400"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205" name="కనుగొనండి ప్రధానం జీవితం ప్రధానం…"/>
          <p:cNvSpPr txBox="1"/>
          <p:nvPr/>
        </p:nvSpPr>
        <p:spPr>
          <a:xfrm>
            <a:off x="1705048" y="3695393"/>
            <a:ext cx="9844736" cy="472236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72062" dir="2732947">
              <a:srgbClr val="000000">
                <a:alpha val="90572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40000"/>
              </a:lnSpc>
              <a:defRPr sz="4800"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కనుగొనండి ప్రధానం జీవితం ప్రధానం</a:t>
            </a:r>
          </a:p>
          <a:p>
            <a:pPr>
              <a:lnSpc>
                <a:spcPct val="140000"/>
              </a:lnSpc>
              <a:defRPr sz="4800"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మెచ్చుకోండి ప్రధానాని జీవిత ప్రధానాని</a:t>
            </a:r>
          </a:p>
          <a:p>
            <a:pPr>
              <a:lnSpc>
                <a:spcPct val="140000"/>
              </a:lnSpc>
              <a:defRPr sz="4800"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సాధన చెయ్యండి  జీవితం ప్రధానాన్ని</a:t>
            </a:r>
          </a:p>
          <a:p>
            <a:pPr>
              <a:lnSpc>
                <a:spcPct val="140000"/>
              </a:lnSpc>
              <a:defRPr sz="4800"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అమలు చేయండి జీవిత ప్రధానాన్నన్ని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Life Goals"/>
          <p:cNvSpPr txBox="1"/>
          <p:nvPr/>
        </p:nvSpPr>
        <p:spPr>
          <a:xfrm>
            <a:off x="2172387" y="5560695"/>
            <a:ext cx="8660025" cy="1915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200">
                <a:solidFill>
                  <a:srgbClr val="C0F9FC"/>
                </a:solidFill>
              </a:defRPr>
            </a:lvl1pPr>
          </a:lstStyle>
          <a:p>
            <a:pPr/>
            <a:r>
              <a:t>#3 పరిపక్వ-దశ </a:t>
            </a:r>
          </a:p>
        </p:txBody>
      </p:sp>
      <p:sp>
        <p:nvSpPr>
          <p:cNvPr id="208" name="జీవిత మూలము మరి నీవు"/>
          <p:cNvSpPr txBox="1"/>
          <p:nvPr/>
        </p:nvSpPr>
        <p:spPr>
          <a:xfrm>
            <a:off x="2572221" y="3294762"/>
            <a:ext cx="8349854" cy="1132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800"/>
            </a:lvl1pPr>
          </a:lstStyle>
          <a:p>
            <a:pPr>
              <a:defRPr>
                <a:effectLst/>
              </a:defRPr>
            </a:pPr>
            <a:r>
              <a:t>జీవిత మూలము మరి నీవు</a:t>
            </a:r>
          </a:p>
        </p:txBody>
      </p:sp>
      <p:sp>
        <p:nvSpPr>
          <p:cNvPr id="209" name="సెషన్ #8"/>
          <p:cNvSpPr txBox="1"/>
          <p:nvPr/>
        </p:nvSpPr>
        <p:spPr>
          <a:xfrm>
            <a:off x="11543609" y="8089788"/>
            <a:ext cx="1163607" cy="1234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lnSpc>
                <a:spcPct val="110000"/>
              </a:lnSpc>
              <a:spcBef>
                <a:spcPts val="5900"/>
              </a:spcBef>
              <a:defRPr b="0" sz="7500"/>
            </a:lvl1pPr>
          </a:lstStyle>
          <a:p>
            <a:pPr>
              <a:defRPr>
                <a:effectLst/>
              </a:defRPr>
            </a:pPr>
            <a:r>
              <a:t>#7</a:t>
            </a:r>
          </a:p>
        </p:txBody>
      </p:sp>
      <p:sp>
        <p:nvSpPr>
          <p:cNvPr id="210" name="The Life Core"/>
          <p:cNvSpPr txBox="1"/>
          <p:nvPr/>
        </p:nvSpPr>
        <p:spPr>
          <a:xfrm>
            <a:off x="464408" y="172263"/>
            <a:ext cx="12075974" cy="28397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72062" dir="2732947">
              <a:srgbClr val="000000">
                <a:alpha val="90572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5400">
                <a:effectLst>
                  <a:outerShdw sx="100000" sy="100000" kx="0" ky="0" algn="b" rotWithShape="0" blurRad="12700" dist="25400" dir="189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జీవిత ప్రధానం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Life Goals"/>
          <p:cNvSpPr txBox="1"/>
          <p:nvPr/>
        </p:nvSpPr>
        <p:spPr>
          <a:xfrm>
            <a:off x="2172387" y="5560695"/>
            <a:ext cx="8660025" cy="1915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200">
                <a:solidFill>
                  <a:srgbClr val="C0F9FC"/>
                </a:solidFill>
              </a:defRPr>
            </a:lvl1pPr>
          </a:lstStyle>
          <a:p>
            <a:pPr/>
            <a:r>
              <a:t>#3 పరిపక్వ-దశ </a:t>
            </a:r>
          </a:p>
        </p:txBody>
      </p:sp>
      <p:sp>
        <p:nvSpPr>
          <p:cNvPr id="54" name="జీవిత మూలము మరి నీవు"/>
          <p:cNvSpPr txBox="1"/>
          <p:nvPr/>
        </p:nvSpPr>
        <p:spPr>
          <a:xfrm>
            <a:off x="2572221" y="3294762"/>
            <a:ext cx="8349854" cy="1132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800"/>
            </a:lvl1pPr>
          </a:lstStyle>
          <a:p>
            <a:pPr>
              <a:defRPr>
                <a:effectLst/>
              </a:defRPr>
            </a:pPr>
            <a:r>
              <a:t>జీవిత మూలము మరి నీవు</a:t>
            </a:r>
          </a:p>
        </p:txBody>
      </p:sp>
      <p:sp>
        <p:nvSpPr>
          <p:cNvPr id="55" name="సెషన్ #8"/>
          <p:cNvSpPr txBox="1"/>
          <p:nvPr/>
        </p:nvSpPr>
        <p:spPr>
          <a:xfrm>
            <a:off x="11543609" y="8089788"/>
            <a:ext cx="1163607" cy="1234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lnSpc>
                <a:spcPct val="110000"/>
              </a:lnSpc>
              <a:spcBef>
                <a:spcPts val="5900"/>
              </a:spcBef>
              <a:defRPr b="0" sz="7500"/>
            </a:lvl1pPr>
          </a:lstStyle>
          <a:p>
            <a:pPr>
              <a:defRPr>
                <a:effectLst/>
              </a:defRPr>
            </a:pPr>
            <a:r>
              <a:t>#7</a:t>
            </a:r>
          </a:p>
        </p:txBody>
      </p:sp>
      <p:sp>
        <p:nvSpPr>
          <p:cNvPr id="56" name="The Life Core"/>
          <p:cNvSpPr txBox="1"/>
          <p:nvPr/>
        </p:nvSpPr>
        <p:spPr>
          <a:xfrm>
            <a:off x="464408" y="172263"/>
            <a:ext cx="12075974" cy="28397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72062" dir="2732947">
              <a:srgbClr val="000000">
                <a:alpha val="90572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5400">
                <a:effectLst>
                  <a:outerShdw sx="100000" sy="100000" kx="0" ky="0" algn="b" rotWithShape="0" blurRad="12700" dist="25400" dir="189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జీవిత ప్రధానం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astedGraphic.pdf" descr="pastedGraphic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7160" y="3052337"/>
            <a:ext cx="7827775" cy="4978193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The Mature–Stage #3"/>
          <p:cNvSpPr txBox="1"/>
          <p:nvPr/>
        </p:nvSpPr>
        <p:spPr>
          <a:xfrm>
            <a:off x="4146573" y="1464083"/>
            <a:ext cx="4665758" cy="1132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spcBef>
                <a:spcPts val="16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5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t>పరిపక్వ-దశ #3</a:t>
            </a:r>
          </a:p>
        </p:txBody>
      </p:sp>
      <p:sp>
        <p:nvSpPr>
          <p:cNvPr id="60" name="Young man might have confusion of when it starts and ends but not the father.…"/>
          <p:cNvSpPr txBox="1"/>
          <p:nvPr/>
        </p:nvSpPr>
        <p:spPr>
          <a:xfrm>
            <a:off x="186834" y="2800139"/>
            <a:ext cx="5849330" cy="652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365179" indent="-365179" algn="l" defTabSz="457200">
              <a:spcBef>
                <a:spcPts val="16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 sz="350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యువకుడికి అది ఎప్పుడు మొదలవుతుంది మరియు ఎప్పుడు ముగుస్తుంది అనే గందరగోళం ఉండవచ్చు కానీ తండ్రికి కాదు.</a:t>
            </a:r>
          </a:p>
          <a:p>
            <a:pPr marL="365179" indent="-365179" algn="l" defTabSz="457200">
              <a:spcBef>
                <a:spcPts val="16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 sz="350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ఒక తండ్రి తన బిడ్డను కలిగి ఉన్నప్పుడు ప్రారంభిస్తాడు.</a:t>
            </a:r>
          </a:p>
          <a:p>
            <a:pPr marL="365179" indent="-365179" algn="l" defTabSz="457200">
              <a:spcBef>
                <a:spcPts val="16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 sz="350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పిల్లల సంతానోత్పత్తి మరియు ఆకృతి.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Class="entr" nodeType="afterEffect" presetSubtype="9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0" grpId="1"/>
      <p:bldP build="whole" bldLvl="1" animBg="1" rev="0" advAuto="0" spid="58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d’s Three Goals for Us"/>
          <p:cNvSpPr txBox="1"/>
          <p:nvPr/>
        </p:nvSpPr>
        <p:spPr>
          <a:xfrm>
            <a:off x="1194396" y="1220242"/>
            <a:ext cx="10616007" cy="1132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spcBef>
                <a:spcPts val="16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5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t>మన కోసం దేవుని మూడు లక్ష్యాలు</a:t>
            </a:r>
          </a:p>
        </p:txBody>
      </p:sp>
      <p:sp>
        <p:nvSpPr>
          <p:cNvPr id="63" name="(1) God wants to move us to this third and final stage of spiritual development.…"/>
          <p:cNvSpPr txBox="1"/>
          <p:nvPr/>
        </p:nvSpPr>
        <p:spPr>
          <a:xfrm>
            <a:off x="345886" y="2368492"/>
            <a:ext cx="8039825" cy="718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457200">
              <a:lnSpc>
                <a:spcPct val="90000"/>
              </a:lnSpc>
              <a:spcBef>
                <a:spcPts val="16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 sz="340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(1) ఆధ్యాత్మిక అభివృద్ధిలో ఈ మూడవ మరియు చివరి దశకు మనలను తరలించాలని దేవుడు కోరుకుంటున్నాడు.</a:t>
            </a:r>
          </a:p>
          <a:p>
            <a:pPr algn="l" defTabSz="457200">
              <a:lnSpc>
                <a:spcPct val="90000"/>
              </a:lnSpc>
              <a:spcBef>
                <a:spcPts val="16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 sz="340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(2) మనం ఇతరులను కొత్త ఆధ్యాత్మిక జీవితంలోకి నడిపించాలని దేవుడు కోరుకుంటున్నాడు.</a:t>
            </a:r>
          </a:p>
          <a:p>
            <a:pPr algn="l" defTabSz="457200">
              <a:lnSpc>
                <a:spcPct val="90000"/>
              </a:lnSpc>
              <a:spcBef>
                <a:spcPts val="16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 sz="340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(3) మనం ఇతరుల పట్ల బాధ్యతగా శ్రద్ధ వహించాలని ప్రభువు కోరుకుంటున్నాడు. </a:t>
            </a:r>
          </a:p>
          <a:p>
            <a:pPr algn="l" defTabSz="457200">
              <a:lnSpc>
                <a:spcPct val="90000"/>
              </a:lnSpc>
              <a:spcBef>
                <a:spcPts val="16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 sz="3400">
                <a:solidFill>
                  <a:srgbClr val="1A1A1A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• యేసుక్రీస్తు గుర్తులు స్పష్టంగా కనిపించాలి, మన జీవితంలో మనం ఒకరిని నడిపించాలని దేవుడు కోరుకుంటున్నాడు</a:t>
            </a:r>
          </a:p>
        </p:txBody>
      </p:sp>
      <p:grpSp>
        <p:nvGrpSpPr>
          <p:cNvPr id="66" name="Rectangle"/>
          <p:cNvGrpSpPr/>
          <p:nvPr/>
        </p:nvGrpSpPr>
        <p:grpSpPr>
          <a:xfrm>
            <a:off x="8464152" y="2537638"/>
            <a:ext cx="4634005" cy="7205507"/>
            <a:chOff x="0" y="0"/>
            <a:chExt cx="4634003" cy="7205505"/>
          </a:xfrm>
        </p:grpSpPr>
        <p:sp>
          <p:nvSpPr>
            <p:cNvPr id="64" name="Rectangle"/>
            <p:cNvSpPr/>
            <p:nvPr/>
          </p:nvSpPr>
          <p:spPr>
            <a:xfrm>
              <a:off x="0" y="0"/>
              <a:ext cx="4634004" cy="7205506"/>
            </a:xfrm>
            <a:prstGeom prst="rect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400">
                  <a:effectLst/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65" name="మనమంతా విశ్వాసంలో, దేవుని కుమారుడి గురించిన జ్ఞానంలో ఏకీభావం కలిగి ఉండాలనీ క్రీస్తు కలిగి ఉన్న పరిపూర్ణ పరిణతికి సమానమైన పరిణతి చెందాలనీ ఆయన ఇలా నియమించాడు.…"/>
            <p:cNvSpPr txBox="1"/>
            <p:nvPr/>
          </p:nvSpPr>
          <p:spPr>
            <a:xfrm>
              <a:off x="0" y="240935"/>
              <a:ext cx="4634004" cy="67236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lnSpc>
                  <a:spcPct val="120000"/>
                </a:lnSpc>
                <a:defRPr b="0" sz="3300">
                  <a:effectLst/>
                  <a:latin typeface="Helvetica Condensed Medium"/>
                  <a:ea typeface="Helvetica Condensed Medium"/>
                  <a:cs typeface="Helvetica Condensed Medium"/>
                  <a:sym typeface="Helvetica Condensed Medium"/>
                </a:defRPr>
              </a:pPr>
              <a:r>
                <a:t>మనమంతా విశ్వాసంలో, దేవుని కుమారుడి గురించిన జ్ఞానంలో ఏకీభావం కలిగి ఉండాలనీ క్రీస్తు కలిగి ఉన్న పరిపూర్ణ పరిణతికి సమానమైన పరిణతి చెందాలనీ ఆయన ఇలా నియమించాడు.</a:t>
              </a:r>
            </a:p>
            <a:p>
              <a:pPr>
                <a:lnSpc>
                  <a:spcPct val="120000"/>
                </a:lnSpc>
                <a:defRPr b="0" sz="3300">
                  <a:effectLst/>
                  <a:latin typeface="Helvetica Condensed Medium"/>
                  <a:ea typeface="Helvetica Condensed Medium"/>
                  <a:cs typeface="Helvetica Condensed Medium"/>
                  <a:sym typeface="Helvetica Condensed Medium"/>
                </a:defRPr>
              </a:pPr>
              <a:r>
                <a:t>ఎఫెసియన్స్ 4:13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Class="entr" nodeType="with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6" grpId="1"/>
      <p:bldP build="p" bldLvl="5" animBg="1" rev="0" advAuto="0" spid="63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hinking About Others"/>
          <p:cNvSpPr txBox="1"/>
          <p:nvPr/>
        </p:nvSpPr>
        <p:spPr>
          <a:xfrm>
            <a:off x="89253" y="1260987"/>
            <a:ext cx="9233307" cy="1109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spcBef>
                <a:spcPts val="16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5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t>ఇతరుల గురించి ఆలోచించడం</a:t>
            </a:r>
          </a:p>
        </p:txBody>
      </p:sp>
      <p:sp>
        <p:nvSpPr>
          <p:cNvPr id="69" name="Never forget to share the life-bringing Gospel with others.…"/>
          <p:cNvSpPr txBox="1"/>
          <p:nvPr/>
        </p:nvSpPr>
        <p:spPr>
          <a:xfrm>
            <a:off x="97655" y="2498088"/>
            <a:ext cx="5968764" cy="4525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365178" indent="-365178" algn="l" defTabSz="457200">
              <a:spcBef>
                <a:spcPts val="16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 sz="370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జీవం పోసే సువార్తను ఇతరులతో పంచుకోవడం మర్చిపోవద్దు.</a:t>
            </a:r>
          </a:p>
          <a:p>
            <a:pPr marL="365178" indent="-365178" algn="l" defTabSz="457200">
              <a:spcBef>
                <a:spcPts val="16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 sz="370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మనం దేవుని కుటుంబంలోకి తీసుకువచ్చే వారి పట్ల శ్రద్ధ వహించడం మన బాధ్యత.</a:t>
            </a:r>
          </a:p>
        </p:txBody>
      </p:sp>
      <p:grpSp>
        <p:nvGrpSpPr>
          <p:cNvPr id="72" name="Group"/>
          <p:cNvGrpSpPr/>
          <p:nvPr/>
        </p:nvGrpSpPr>
        <p:grpSpPr>
          <a:xfrm>
            <a:off x="6158852" y="2263547"/>
            <a:ext cx="6938360" cy="4994097"/>
            <a:chOff x="0" y="0"/>
            <a:chExt cx="6938359" cy="4994095"/>
          </a:xfrm>
        </p:grpSpPr>
        <p:pic>
          <p:nvPicPr>
            <p:cNvPr id="70" name="Bent-arrow.png" descr="Bent-arrow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6938360" cy="49940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1" name="Thinking About Others"/>
            <p:cNvSpPr txBox="1"/>
            <p:nvPr/>
          </p:nvSpPr>
          <p:spPr>
            <a:xfrm>
              <a:off x="1186998" y="1274293"/>
              <a:ext cx="5076758" cy="21894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 defTabSz="457200">
                <a:spcBef>
                  <a:spcPts val="16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5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>
                  <a:effectLst/>
                </a:defRPr>
              </a:pPr>
              <a:r>
                <a:t>ఇతరుల గురించి ఆలోచించడం</a:t>
              </a:r>
            </a:p>
          </p:txBody>
        </p:sp>
      </p:grpSp>
      <p:sp>
        <p:nvSpPr>
          <p:cNvPr id="73" name="నాయకత్వం అనేది ఇతరులు ఆధ్యాత్మికంగా ఎదగడానికి సహాయం చేయడం.…"/>
          <p:cNvSpPr txBox="1"/>
          <p:nvPr/>
        </p:nvSpPr>
        <p:spPr>
          <a:xfrm>
            <a:off x="196865" y="7033894"/>
            <a:ext cx="12704867" cy="2391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65178" indent="-365178" algn="l" defTabSz="457200">
              <a:spcBef>
                <a:spcPts val="16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 sz="370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నాయకత్వం అనేది ఇతరులు ఆధ్యాత్మికంగా ఎదగడానికి సహాయం చేయడం.</a:t>
            </a:r>
          </a:p>
          <a:p>
            <a:pPr marL="365178" indent="-365178" algn="l" defTabSz="457200">
              <a:spcBef>
                <a:spcPts val="16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 sz="370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ప్రతి ఒక్కరూ ఆధ్యాత్మిక కోణంలో 'తండ్రి' అని నిర్ధారించుకోండి.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3" grpId="2"/>
      <p:bldP build="p" bldLvl="5" animBg="1" rev="0" advAuto="0" spid="6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he ‘fathers’ are mature believers who have stepped beyond the struggles of the young believer and are able to focus his or her care on others.…"/>
          <p:cNvSpPr txBox="1"/>
          <p:nvPr/>
        </p:nvSpPr>
        <p:spPr>
          <a:xfrm>
            <a:off x="239116" y="2095388"/>
            <a:ext cx="12526568" cy="4493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97539" indent="-497539" algn="l" defTabSz="457200">
              <a:lnSpc>
                <a:spcPct val="90000"/>
              </a:lnSpc>
              <a:spcBef>
                <a:spcPts val="4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 sz="350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'తండ్రులు' పరిణతి చెందిన విశ్వాసులు, వారు యువ విశ్వాసి యొక్క పోరాటాలను అధిగమించి, ఇతరులపై అతని లేదా ఆమె శ్రద్ధను కేంద్రీకరించగలుగుతారు.</a:t>
            </a:r>
          </a:p>
          <a:p>
            <a:pPr marL="497539" indent="-497539" algn="l" defTabSz="457200">
              <a:lnSpc>
                <a:spcPct val="90000"/>
              </a:lnSpc>
              <a:spcBef>
                <a:spcPts val="4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 sz="350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దేవుని ప్రజలు క్రీస్తులో పూర్తి పరిపక్వతలోకి ఎదగగలరు మరియు పెరగాలి.</a:t>
            </a:r>
          </a:p>
          <a:p>
            <a:pPr marL="497539" indent="-497539" algn="l" defTabSz="457200">
              <a:lnSpc>
                <a:spcPct val="90000"/>
              </a:lnSpc>
              <a:spcBef>
                <a:spcPts val="4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 sz="350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దేవుని జీవిత సత్యాన్ని ఇతరులకు అందజేయడం మరియు వారి ఆధ్యాత్మిక అభివృద్ధికి శ్రద్ధ వహించడం మన బాధ్యత. </a:t>
            </a:r>
          </a:p>
        </p:txBody>
      </p:sp>
      <p:sp>
        <p:nvSpPr>
          <p:cNvPr id="76" name="➡ Have you taken care of younger believers in Christ? How has that gone? How could it have been better?…"/>
          <p:cNvSpPr txBox="1"/>
          <p:nvPr/>
        </p:nvSpPr>
        <p:spPr>
          <a:xfrm>
            <a:off x="247822" y="7440924"/>
            <a:ext cx="12127910" cy="2261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48612" indent="-349245" algn="just" defTabSz="457200">
              <a:lnSpc>
                <a:spcPct val="110000"/>
              </a:lnSpc>
              <a:spcBef>
                <a:spcPts val="1400"/>
              </a:spcBef>
              <a:tabLst>
                <a:tab pos="152400" algn="l"/>
                <a:tab pos="3429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 sz="330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➡ మీరు క్రీస్తును విశ్వసించే యువకులను జాగ్రత్తగా చూసుకున్నారా? అది ఎలా పోయింది? అది ఎలా బాగుండేది?</a:t>
            </a:r>
          </a:p>
          <a:p>
            <a:pPr marL="348612" indent="-349245" algn="just" defTabSz="457200">
              <a:lnSpc>
                <a:spcPct val="110000"/>
              </a:lnSpc>
              <a:spcBef>
                <a:spcPts val="1400"/>
              </a:spcBef>
              <a:tabLst>
                <a:tab pos="152400" algn="l"/>
                <a:tab pos="3429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 sz="330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➡ మీరు ఇప్పుడు శ్రద్ధ వహిస్తున్న మీ చుట్టూ ఎవరైనా ఉన్నారా?</a:t>
            </a:r>
          </a:p>
        </p:txBody>
      </p:sp>
      <p:grpSp>
        <p:nvGrpSpPr>
          <p:cNvPr id="79" name="Application"/>
          <p:cNvGrpSpPr/>
          <p:nvPr/>
        </p:nvGrpSpPr>
        <p:grpSpPr>
          <a:xfrm>
            <a:off x="3636762" y="6720654"/>
            <a:ext cx="5731279" cy="647701"/>
            <a:chOff x="0" y="0"/>
            <a:chExt cx="5731278" cy="647699"/>
          </a:xfrm>
        </p:grpSpPr>
        <p:sp>
          <p:nvSpPr>
            <p:cNvPr id="77" name="Rectangle"/>
            <p:cNvSpPr/>
            <p:nvPr/>
          </p:nvSpPr>
          <p:spPr>
            <a:xfrm>
              <a:off x="-1" y="6398"/>
              <a:ext cx="5731279" cy="634912"/>
            </a:xfrm>
            <a:prstGeom prst="rect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effectLst/>
                </a:defRPr>
              </a:pPr>
            </a:p>
          </p:txBody>
        </p:sp>
        <p:sp>
          <p:nvSpPr>
            <p:cNvPr id="78" name="యప్లికేషన్- అన్వయించు"/>
            <p:cNvSpPr txBox="1"/>
            <p:nvPr/>
          </p:nvSpPr>
          <p:spPr>
            <a:xfrm>
              <a:off x="-1" y="0"/>
              <a:ext cx="5731279" cy="647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3000"/>
              </a:lvl1pPr>
            </a:lstStyle>
            <a:p>
              <a:pPr>
                <a:defRPr>
                  <a:effectLst/>
                </a:defRPr>
              </a:pPr>
              <a:r>
                <a:t>యప్లికేషన్- అన్వయించు</a:t>
              </a:r>
            </a:p>
          </p:txBody>
        </p:sp>
      </p:grpSp>
      <p:grpSp>
        <p:nvGrpSpPr>
          <p:cNvPr id="82" name="Group"/>
          <p:cNvGrpSpPr/>
          <p:nvPr/>
        </p:nvGrpSpPr>
        <p:grpSpPr>
          <a:xfrm>
            <a:off x="3347931" y="1165496"/>
            <a:ext cx="6308937" cy="1168400"/>
            <a:chOff x="0" y="0"/>
            <a:chExt cx="6308935" cy="1168399"/>
          </a:xfrm>
        </p:grpSpPr>
        <p:sp>
          <p:nvSpPr>
            <p:cNvPr id="80" name="Rounded Rectangle"/>
            <p:cNvSpPr/>
            <p:nvPr/>
          </p:nvSpPr>
          <p:spPr>
            <a:xfrm>
              <a:off x="-1" y="152266"/>
              <a:ext cx="6308936" cy="810939"/>
            </a:xfrm>
            <a:prstGeom prst="roundRect">
              <a:avLst>
                <a:gd name="adj" fmla="val 23492"/>
              </a:avLst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spcBef>
                  <a:spcPts val="16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600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81" name="Summary"/>
            <p:cNvSpPr txBox="1"/>
            <p:nvPr/>
          </p:nvSpPr>
          <p:spPr>
            <a:xfrm>
              <a:off x="1549311" y="0"/>
              <a:ext cx="3210307" cy="1168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457200">
                <a:spcBef>
                  <a:spcPts val="16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6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>
                  <a:effectLst/>
                </a:defRPr>
              </a:pPr>
              <a:r>
                <a:t>సారాంశం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75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75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750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50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750" fill="hold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750" fill="hold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Class="entr" nodeType="after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32" dur="2000"/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Class="entr" nodeType="with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35" dur="20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Class="entr" nodeType="after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39" dur="2000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9" grpId="2"/>
      <p:bldP build="p" bldLvl="5" animBg="1" rev="0" advAuto="0" spid="75" grpId="1"/>
      <p:bldP build="p" bldLvl="5" animBg="1" rev="0" advAuto="0" spid="76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he Life Core"/>
          <p:cNvSpPr txBox="1"/>
          <p:nvPr/>
        </p:nvSpPr>
        <p:spPr>
          <a:xfrm>
            <a:off x="37210" y="261888"/>
            <a:ext cx="12930379" cy="304165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72062" dir="2732947">
              <a:srgbClr val="000000">
                <a:alpha val="90572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6500">
                <a:effectLst>
                  <a:outerShdw sx="100000" sy="100000" kx="0" ky="0" algn="b" rotWithShape="0" blurRad="12700" dist="25400" dir="189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జీవిత ప్రధానం </a:t>
            </a:r>
          </a:p>
        </p:txBody>
      </p:sp>
      <p:sp>
        <p:nvSpPr>
          <p:cNvPr id="85" name="Discovering the Heart of Great Training"/>
          <p:cNvSpPr txBox="1"/>
          <p:nvPr/>
        </p:nvSpPr>
        <p:spPr>
          <a:xfrm>
            <a:off x="952308" y="3326022"/>
            <a:ext cx="11288046" cy="229031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72062" dir="2732947">
              <a:srgbClr val="000000">
                <a:alpha val="90572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10000"/>
              </a:lnSpc>
              <a:defRPr b="0" sz="5600">
                <a:solidFill>
                  <a:srgbClr val="BDE2F7"/>
                </a:solidFill>
                <a:latin typeface="Helvetica Condensed Medium"/>
                <a:ea typeface="Helvetica Condensed Medium"/>
                <a:cs typeface="Helvetica Condensed Medium"/>
                <a:sym typeface="Helvetica Condensed Medium"/>
              </a:defRPr>
            </a:lvl1pPr>
          </a:lstStyle>
          <a:p>
            <a:pPr/>
            <a:r>
              <a:t> కనుగొనడం - గొప్ప శిక్షణ యొక్క హృదయం కనుగొనడం</a:t>
            </a:r>
          </a:p>
        </p:txBody>
      </p:sp>
      <p:sp>
        <p:nvSpPr>
          <p:cNvPr id="86" name="The Mature–Stage #3"/>
          <p:cNvSpPr txBox="1"/>
          <p:nvPr/>
        </p:nvSpPr>
        <p:spPr>
          <a:xfrm>
            <a:off x="2999038" y="6375312"/>
            <a:ext cx="6634909" cy="1915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200">
                <a:solidFill>
                  <a:srgbClr val="CCFCF9"/>
                </a:solidFill>
              </a:defRPr>
            </a:lvl1pPr>
          </a:lstStyle>
          <a:p>
            <a:pPr/>
            <a:r>
              <a:t>జీవిత చక్రం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he Life Cycle"/>
          <p:cNvSpPr txBox="1"/>
          <p:nvPr/>
        </p:nvSpPr>
        <p:spPr>
          <a:xfrm>
            <a:off x="841627" y="1576475"/>
            <a:ext cx="4539743" cy="1358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spcBef>
                <a:spcPts val="16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7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t>జీవిత చక్రం </a:t>
            </a:r>
          </a:p>
        </p:txBody>
      </p:sp>
      <p:sp>
        <p:nvSpPr>
          <p:cNvPr id="89" name="The physical life cycle from birth-growth-maturity-reproduction-caring-aging-absence is true spiritually too.…"/>
          <p:cNvSpPr txBox="1"/>
          <p:nvPr/>
        </p:nvSpPr>
        <p:spPr>
          <a:xfrm>
            <a:off x="19316" y="3458281"/>
            <a:ext cx="6184366" cy="5947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365178" indent="-365178" algn="l" defTabSz="457200">
              <a:spcBef>
                <a:spcPts val="16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 sz="370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పుట్టుక-ఎదుగుదల-పరిపక్వత-పునరుత్పత్తి-సంరక్షణ-వృద్ధాప్యం-లేకపోవడం నుండి జీవిత చక్రం కూడా నిజం.</a:t>
            </a:r>
          </a:p>
          <a:p>
            <a:pPr marL="365178" indent="-365178" algn="l" defTabSz="457200">
              <a:spcBef>
                <a:spcPts val="16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 sz="370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మన కంటే ఇతరులను వారి ఎదుగుదలలో మరింత విజయవంతం చేయడమే మన పని.</a:t>
            </a:r>
          </a:p>
        </p:txBody>
      </p:sp>
      <p:grpSp>
        <p:nvGrpSpPr>
          <p:cNvPr id="94" name="Group"/>
          <p:cNvGrpSpPr/>
          <p:nvPr/>
        </p:nvGrpSpPr>
        <p:grpSpPr>
          <a:xfrm>
            <a:off x="6461845" y="1846410"/>
            <a:ext cx="6526154" cy="6810758"/>
            <a:chOff x="0" y="0"/>
            <a:chExt cx="6526153" cy="6810756"/>
          </a:xfrm>
        </p:grpSpPr>
        <p:pic>
          <p:nvPicPr>
            <p:cNvPr id="90" name="pastedGraphic.pdf" descr="pastedGraphic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526154" cy="41499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1" name="జీవిత చక్రంలో భాగం"/>
            <p:cNvSpPr txBox="1"/>
            <p:nvPr/>
          </p:nvSpPr>
          <p:spPr>
            <a:xfrm>
              <a:off x="1172379" y="4499357"/>
              <a:ext cx="5129453" cy="2311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000">
                  <a:solidFill>
                    <a:srgbClr val="000000"/>
                  </a:solidFill>
                </a:defRPr>
              </a:lvl1pPr>
            </a:lstStyle>
            <a:p>
              <a:pPr/>
              <a:r>
                <a:t>జీవిత చక్రంలో భాగం</a:t>
              </a:r>
            </a:p>
          </p:txBody>
        </p:sp>
        <p:sp>
          <p:nvSpPr>
            <p:cNvPr id="92" name="Rectangle"/>
            <p:cNvSpPr/>
            <p:nvPr/>
          </p:nvSpPr>
          <p:spPr>
            <a:xfrm>
              <a:off x="150621" y="2395389"/>
              <a:ext cx="6224911" cy="1333501"/>
            </a:xfrm>
            <a:prstGeom prst="rect">
              <a:avLst/>
            </a:prstGeom>
            <a:solidFill>
              <a:srgbClr val="FBEFE9"/>
            </a:solidFill>
            <a:ln w="9525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93" name="లోనికి అడుగు పెట్టడం బయటకు అడుగు పెట్టడం"/>
            <p:cNvSpPr txBox="1"/>
            <p:nvPr/>
          </p:nvSpPr>
          <p:spPr>
            <a:xfrm>
              <a:off x="11874" y="2422059"/>
              <a:ext cx="6502405" cy="12801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3200">
                  <a:solidFill>
                    <a:srgbClr val="FFC000"/>
                  </a:solidFill>
                </a:defRPr>
              </a:lvl1pPr>
            </a:lstStyle>
            <a:p>
              <a:pPr/>
              <a:r>
                <a:t>లోనికి అడుగు పెట్టడం బయటకు అడుగు పెట్టడం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8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8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Class="entr" nodeType="after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89" grpId="1"/>
      <p:bldP build="whole" bldLvl="1" animBg="1" rev="0" advAuto="0" spid="94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A Grasp of the Whole"/>
          <p:cNvSpPr txBox="1"/>
          <p:nvPr/>
        </p:nvSpPr>
        <p:spPr>
          <a:xfrm>
            <a:off x="339129" y="1481364"/>
            <a:ext cx="6484621" cy="1085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spcBef>
                <a:spcPts val="16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5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t>మొత్తం మీద ఒక పట్టు</a:t>
            </a:r>
          </a:p>
        </p:txBody>
      </p:sp>
      <p:sp>
        <p:nvSpPr>
          <p:cNvPr id="97" name="• Responsiveness - sensitive to our present state in life…"/>
          <p:cNvSpPr txBox="1"/>
          <p:nvPr/>
        </p:nvSpPr>
        <p:spPr>
          <a:xfrm>
            <a:off x="301933" y="2787711"/>
            <a:ext cx="6559016" cy="609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457200">
              <a:spcBef>
                <a:spcPts val="28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 sz="400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•	ప్రతిస్పందన - జీవితంలో మన ప్రస్తుత స్థితికి సున్నితంగా ఉంటుంది</a:t>
            </a:r>
          </a:p>
          <a:p>
            <a:pPr algn="l" defTabSz="457200">
              <a:spcBef>
                <a:spcPts val="28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 sz="400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• స్పష్టత - ఏమి జరుగుతుందో స్పష్టమైన చిత్రం</a:t>
            </a:r>
          </a:p>
          <a:p>
            <a:pPr algn="l" defTabSz="457200">
              <a:spcBef>
                <a:spcPts val="28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 sz="400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• ఫోకస్ - పూర్తి పరిపక్వతను చేరుకోవాలనే మా సంకల్పం</a:t>
            </a:r>
          </a:p>
        </p:txBody>
      </p:sp>
      <p:grpSp>
        <p:nvGrpSpPr>
          <p:cNvPr id="100" name="Group"/>
          <p:cNvGrpSpPr/>
          <p:nvPr/>
        </p:nvGrpSpPr>
        <p:grpSpPr>
          <a:xfrm>
            <a:off x="7914508" y="2097321"/>
            <a:ext cx="4463999" cy="6245531"/>
            <a:chOff x="0" y="0"/>
            <a:chExt cx="4463997" cy="6245529"/>
          </a:xfrm>
        </p:grpSpPr>
        <p:sp>
          <p:nvSpPr>
            <p:cNvPr id="98" name="Rectangle"/>
            <p:cNvSpPr/>
            <p:nvPr/>
          </p:nvSpPr>
          <p:spPr>
            <a:xfrm>
              <a:off x="-1" y="-1"/>
              <a:ext cx="4386410" cy="6245531"/>
            </a:xfrm>
            <a:prstGeom prst="rect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400">
                  <a:effectLst/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99" name="A Big Problem:…"/>
            <p:cNvSpPr txBox="1"/>
            <p:nvPr/>
          </p:nvSpPr>
          <p:spPr>
            <a:xfrm>
              <a:off x="193703" y="383373"/>
              <a:ext cx="4270295" cy="54787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spcBef>
                  <a:spcPts val="1400"/>
                </a:spcBef>
                <a:defRPr b="0" sz="4600">
                  <a:effectLst/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 ఒక పెద్ద సమస్య:</a:t>
              </a:r>
            </a:p>
            <a:p>
              <a:pPr>
                <a:spcBef>
                  <a:spcPts val="1400"/>
                </a:spcBef>
                <a:defRPr b="0" sz="4600">
                  <a:effectLst/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విశ్వాసులు చాలా అరుదుగా ఆధ్యాత్మిక లక్ష్యాలను కలిగి ఉంటారు.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Class="entr" nodeType="with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0" fill="hold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97" grpId="2"/>
      <p:bldP build="whole" bldLvl="1" animBg="1" rev="0" advAuto="0" spid="100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7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5400" dir="84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7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5400" dir="84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7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5400" dir="84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7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5400" dir="84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