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3" name="Shape 63"/>
          <p:cNvSpPr/>
          <p:nvPr>
            <p:ph type="sldImg"/>
          </p:nvPr>
        </p:nvSpPr>
        <p:spPr>
          <a:xfrm>
            <a:off x="1143000" y="685800"/>
            <a:ext cx="4572000" cy="3429000"/>
          </a:xfrm>
          <a:prstGeom prst="rect">
            <a:avLst/>
          </a:prstGeom>
        </p:spPr>
        <p:txBody>
          <a:bodyPr/>
          <a:lstStyle/>
          <a:p>
            <a:pPr/>
          </a:p>
        </p:txBody>
      </p:sp>
      <p:sp>
        <p:nvSpPr>
          <p:cNvPr id="64" name="Shape 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Shape 93"/>
          <p:cNvSpPr/>
          <p:nvPr>
            <p:ph type="sldImg"/>
          </p:nvPr>
        </p:nvSpPr>
        <p:spPr>
          <a:prstGeom prst="rect">
            <a:avLst/>
          </a:prstGeom>
        </p:spPr>
        <p:txBody>
          <a:bodyPr/>
          <a:lstStyle/>
          <a:p>
            <a:pPr/>
          </a:p>
        </p:txBody>
      </p:sp>
      <p:sp>
        <p:nvSpPr>
          <p:cNvPr id="94" name="Shape 94"/>
          <p:cNvSpPr/>
          <p:nvPr>
            <p:ph type="body" sz="quarter" idx="1"/>
          </p:nvPr>
        </p:nvSpPr>
        <p:spPr>
          <a:prstGeom prst="rect">
            <a:avLst/>
          </a:prstGeom>
        </p:spPr>
        <p:txBody>
          <a:bodyPr/>
          <a:lstStyle>
            <a:lvl1pPr>
              <a:defRPr>
                <a:latin typeface="+mn-lt"/>
                <a:ea typeface="+mn-ea"/>
                <a:cs typeface="+mn-cs"/>
                <a:sym typeface="Helvetica"/>
              </a:defRPr>
            </a:lvl1pPr>
          </a:lstStyle>
          <a:p>
            <a:pPr/>
            <a:r>
              <a:t>వారు భౌతిక సమూహాలను వివరించడం లేదని మీరు ఖచ్చితంగా అనుకుంటున్నారా?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a:p>
          <a:p>
            <a:pPr/>
          </a:p>
          <a:p>
            <a:pPr/>
            <a:r>
              <a:t>    పూర్తి చక్రం</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lvl1pPr>
              <a:defRPr>
                <a:latin typeface="+mn-lt"/>
                <a:ea typeface="+mn-ea"/>
                <a:cs typeface="+mn-cs"/>
                <a:sym typeface="Helvetica"/>
              </a:defRPr>
            </a:lvl1pPr>
          </a:lstStyle>
          <a:p>
            <a:pPr/>
            <a:r>
              <a:t>వారు భౌతిక సమూహాలను వివరించడం లేదని మీరు ఖచ్చితంగా అనుకుంటున్నారా?</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21" name="Title Text"/>
          <p:cNvSpPr txBox="1"/>
          <p:nvPr>
            <p:ph type="title"/>
          </p:nvPr>
        </p:nvSpPr>
        <p:spPr>
          <a:xfrm>
            <a:off x="1270000" y="3225800"/>
            <a:ext cx="10464800" cy="3302000"/>
          </a:xfrm>
          <a:prstGeom prst="rect">
            <a:avLst/>
          </a:prstGeom>
        </p:spPr>
        <p:txBody>
          <a:bodyPr/>
          <a:lstStyle/>
          <a:p>
            <a:pPr/>
            <a:r>
              <a:t>Title Text</a:t>
            </a:r>
          </a:p>
        </p:txBody>
      </p:sp>
      <p:sp>
        <p:nvSpPr>
          <p:cNvPr id="2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2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36" name="Lifebg.png" descr="Lifebg.png"/>
          <p:cNvPicPr>
            <a:picLocks noChangeAspect="1"/>
          </p:cNvPicPr>
          <p:nvPr/>
        </p:nvPicPr>
        <p:blipFill>
          <a:blip r:embed="rId2">
            <a:extLst/>
          </a:blip>
          <a:stretch>
            <a:fillRect/>
          </a:stretch>
        </p:blipFill>
        <p:spPr>
          <a:xfrm>
            <a:off x="-3" y="0"/>
            <a:ext cx="13192668" cy="9753600"/>
          </a:xfrm>
          <a:prstGeom prst="rect">
            <a:avLst/>
          </a:prstGeom>
          <a:ln w="12700">
            <a:miter lim="400000"/>
          </a:ln>
        </p:spPr>
      </p:pic>
      <p:sp>
        <p:nvSpPr>
          <p:cNvPr id="37" name="Slide Number"/>
          <p:cNvSpPr txBox="1"/>
          <p:nvPr>
            <p:ph type="sldNum" sz="quarter" idx="2"/>
          </p:nvPr>
        </p:nvSpPr>
        <p:spPr>
          <a:xfrm>
            <a:off x="6311798" y="9251950"/>
            <a:ext cx="368504" cy="381000"/>
          </a:xfrm>
          <a:prstGeom prst="rect">
            <a:avLst/>
          </a:prstGeom>
        </p:spPr>
        <p:txBody>
          <a:bodyPr/>
          <a:lstStyle>
            <a:lvl1pPr>
              <a:defRPr>
                <a:latin typeface="Helvetica Light"/>
                <a:ea typeface="Helvetica Light"/>
                <a:cs typeface="Helvetica Light"/>
                <a:sym typeface="Helvetica Ligh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pic>
        <p:nvPicPr>
          <p:cNvPr id="44" name="Lifebg.png" descr="Lifebg.png"/>
          <p:cNvPicPr>
            <a:picLocks noChangeAspect="1"/>
          </p:cNvPicPr>
          <p:nvPr/>
        </p:nvPicPr>
        <p:blipFill>
          <a:blip r:embed="rId2">
            <a:extLst/>
          </a:blip>
          <a:srcRect l="0" t="26727" r="709" b="55628"/>
          <a:stretch>
            <a:fillRect/>
          </a:stretch>
        </p:blipFill>
        <p:spPr>
          <a:xfrm>
            <a:off x="-131" y="-5"/>
            <a:ext cx="13098738" cy="1260731"/>
          </a:xfrm>
          <a:prstGeom prst="rect">
            <a:avLst/>
          </a:prstGeom>
          <a:ln w="12700">
            <a:miter lim="400000"/>
          </a:ln>
        </p:spPr>
      </p:pic>
      <p:sp>
        <p:nvSpPr>
          <p:cNvPr id="45" name="The Life Core"/>
          <p:cNvSpPr txBox="1"/>
          <p:nvPr/>
        </p:nvSpPr>
        <p:spPr>
          <a:xfrm>
            <a:off x="-139703" y="-212333"/>
            <a:ext cx="6502404" cy="1549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b="0" sz="7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46" name="సెషన్ #8"/>
          <p:cNvSpPr txBox="1"/>
          <p:nvPr/>
        </p:nvSpPr>
        <p:spPr>
          <a:xfrm>
            <a:off x="11813953" y="59452"/>
            <a:ext cx="951713" cy="1005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6000">
                <a:latin typeface="+mn-lt"/>
                <a:ea typeface="+mn-ea"/>
                <a:cs typeface="+mn-cs"/>
                <a:sym typeface="Helvetica"/>
              </a:defRPr>
            </a:lvl1pPr>
          </a:lstStyle>
          <a:p>
            <a:pPr>
              <a:defRPr>
                <a:effectLst/>
              </a:defRPr>
            </a:pPr>
            <a:r>
              <a:t>#6</a:t>
            </a:r>
          </a:p>
        </p:txBody>
      </p:sp>
      <p:sp>
        <p:nvSpPr>
          <p:cNvPr id="47" name="Slide Number"/>
          <p:cNvSpPr txBox="1"/>
          <p:nvPr>
            <p:ph type="sldNum" sz="quarter" idx="2"/>
          </p:nvPr>
        </p:nvSpPr>
        <p:spPr>
          <a:xfrm>
            <a:off x="6311798" y="9251950"/>
            <a:ext cx="368504" cy="381000"/>
          </a:xfrm>
          <a:prstGeom prst="rect">
            <a:avLst/>
          </a:prstGeom>
        </p:spPr>
        <p:txBody>
          <a:bodyPr/>
          <a:lstStyle>
            <a:lvl1pPr>
              <a:defRPr>
                <a:latin typeface="Helvetica Light"/>
                <a:ea typeface="Helvetica Light"/>
                <a:cs typeface="Helvetica Light"/>
                <a:sym typeface="Helvetica Ligh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pic>
        <p:nvPicPr>
          <p:cNvPr id="54" name="Lifebg.png" descr="Lifebg.png"/>
          <p:cNvPicPr>
            <a:picLocks noChangeAspect="1"/>
          </p:cNvPicPr>
          <p:nvPr/>
        </p:nvPicPr>
        <p:blipFill>
          <a:blip r:embed="rId2">
            <a:extLst/>
          </a:blip>
          <a:srcRect l="0" t="26727" r="709" b="55628"/>
          <a:stretch>
            <a:fillRect/>
          </a:stretch>
        </p:blipFill>
        <p:spPr>
          <a:xfrm>
            <a:off x="-131" y="-3"/>
            <a:ext cx="13098738" cy="1260729"/>
          </a:xfrm>
          <a:prstGeom prst="rect">
            <a:avLst/>
          </a:prstGeom>
          <a:ln w="12700">
            <a:miter lim="400000"/>
          </a:ln>
        </p:spPr>
      </p:pic>
      <p:sp>
        <p:nvSpPr>
          <p:cNvPr id="55" name="The Life Core"/>
          <p:cNvSpPr txBox="1"/>
          <p:nvPr/>
        </p:nvSpPr>
        <p:spPr>
          <a:xfrm>
            <a:off x="-139703" y="-212332"/>
            <a:ext cx="6502404" cy="15494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b="0" sz="7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56" name="సెషన్ #8"/>
          <p:cNvSpPr txBox="1"/>
          <p:nvPr/>
        </p:nvSpPr>
        <p:spPr>
          <a:xfrm>
            <a:off x="11813953" y="59452"/>
            <a:ext cx="951714" cy="1005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6000">
                <a:latin typeface="+mn-lt"/>
                <a:ea typeface="+mn-ea"/>
                <a:cs typeface="+mn-cs"/>
                <a:sym typeface="Helvetica"/>
              </a:defRPr>
            </a:lvl1pPr>
          </a:lstStyle>
          <a:p>
            <a:pPr>
              <a:defRPr>
                <a:effectLst/>
              </a:defRPr>
            </a:pPr>
            <a:r>
              <a:t>#5</a:t>
            </a:r>
          </a:p>
        </p:txBody>
      </p:sp>
      <p:sp>
        <p:nvSpPr>
          <p:cNvPr id="57" name="Slide Number"/>
          <p:cNvSpPr txBox="1"/>
          <p:nvPr>
            <p:ph type="sldNum" sz="quarter" idx="2"/>
          </p:nvPr>
        </p:nvSpPr>
        <p:spPr>
          <a:xfrm>
            <a:off x="6311798" y="9251950"/>
            <a:ext cx="368504" cy="381000"/>
          </a:xfrm>
          <a:prstGeom prst="rect">
            <a:avLst/>
          </a:prstGeom>
        </p:spPr>
        <p:txBody>
          <a:bodyPr/>
          <a:lstStyle>
            <a:lvl1pPr>
              <a:defRPr>
                <a:latin typeface="Helvetica Light"/>
                <a:ea typeface="Helvetica Light"/>
                <a:cs typeface="Helvetica Light"/>
                <a:sym typeface="Helvetica Light"/>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ifebg.png" descr="Lifebg.png"/>
          <p:cNvPicPr>
            <a:picLocks noChangeAspect="1"/>
          </p:cNvPicPr>
          <p:nvPr/>
        </p:nvPicPr>
        <p:blipFill>
          <a:blip r:embed="rId2">
            <a:extLst/>
          </a:blip>
          <a:srcRect l="0" t="26727" r="709" b="55628"/>
          <a:stretch>
            <a:fillRect/>
          </a:stretch>
        </p:blipFill>
        <p:spPr>
          <a:xfrm>
            <a:off x="-131" y="-5"/>
            <a:ext cx="13098738" cy="1260731"/>
          </a:xfrm>
          <a:prstGeom prst="rect">
            <a:avLst/>
          </a:prstGeom>
          <a:ln w="12700">
            <a:miter lim="400000"/>
          </a:ln>
        </p:spPr>
      </p:pic>
      <p:sp>
        <p:nvSpPr>
          <p:cNvPr id="3" name="The Life Core"/>
          <p:cNvSpPr txBox="1"/>
          <p:nvPr/>
        </p:nvSpPr>
        <p:spPr>
          <a:xfrm>
            <a:off x="-139703" y="-212333"/>
            <a:ext cx="6502404" cy="15494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defRPr b="0" sz="7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4" name="సెషన్ #8"/>
          <p:cNvSpPr txBox="1"/>
          <p:nvPr/>
        </p:nvSpPr>
        <p:spPr>
          <a:xfrm>
            <a:off x="11813953" y="59452"/>
            <a:ext cx="951713" cy="1005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6000">
                <a:latin typeface="+mn-lt"/>
                <a:ea typeface="+mn-ea"/>
                <a:cs typeface="+mn-cs"/>
                <a:sym typeface="Helvetica"/>
              </a:defRPr>
            </a:lvl1pPr>
          </a:lstStyle>
          <a:p>
            <a:pPr>
              <a:defRPr>
                <a:effectLst/>
              </a:defRPr>
            </a:pPr>
            <a:r>
              <a:t>#6</a:t>
            </a:r>
          </a:p>
        </p:txBody>
      </p:sp>
      <p:sp>
        <p:nvSpPr>
          <p:cNvPr id="5" name="Title Text"/>
          <p:cNvSpPr txBox="1"/>
          <p:nvPr>
            <p:ph type="title"/>
          </p:nvPr>
        </p:nvSpPr>
        <p:spPr>
          <a:xfrm>
            <a:off x="1948462" y="1392656"/>
            <a:ext cx="10403841" cy="1777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7258755" y="3170312"/>
            <a:ext cx="5093548" cy="62306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6311798" y="9251950"/>
            <a:ext cx="368504" cy="374370"/>
          </a:xfrm>
          <a:prstGeom prst="rect">
            <a:avLst/>
          </a:prstGeom>
          <a:ln w="12700">
            <a:miter lim="400000"/>
          </a:ln>
        </p:spPr>
        <p:txBody>
          <a:bodyPr wrap="none" lIns="50800" tIns="50800" rIns="50800" bIns="50800">
            <a:spAutoFit/>
          </a:bodyPr>
          <a:lstStyle>
            <a:lvl1pPr>
              <a:defRPr b="0" sz="1800">
                <a:solidFill>
                  <a:srgbClr val="000000"/>
                </a:solidFill>
                <a:latin typeface="Helvetica Neue Light"/>
                <a:ea typeface="Helvetica Neue Light"/>
                <a:cs typeface="Helvetica Neue Light"/>
                <a:sym typeface="Helvetica Neue Light"/>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Light"/>
          <a:ea typeface="Helvetica Neue Light"/>
          <a:cs typeface="Helvetica Neue Light"/>
          <a:sym typeface="Helvetica Neue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bffbible.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bffbible.or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 name="The Life Core"/>
          <p:cNvSpPr txBox="1"/>
          <p:nvPr/>
        </p:nvSpPr>
        <p:spPr>
          <a:xfrm>
            <a:off x="37210" y="904116"/>
            <a:ext cx="12930379" cy="3041650"/>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67" name="Slide Number"/>
          <p:cNvSpPr txBox="1"/>
          <p:nvPr>
            <p:ph type="sldNum" sz="quarter" idx="4294967295"/>
          </p:nvPr>
        </p:nvSpPr>
        <p:spPr>
          <a:xfrm>
            <a:off x="6375348" y="9251950"/>
            <a:ext cx="241402" cy="381000"/>
          </a:xfrm>
          <a:prstGeom prst="rect">
            <a:avLst/>
          </a:prstGeom>
          <a:extLst>
            <a:ext uri="{C572A759-6A51-4108-AA02-DFA0A04FC94B}">
              <ma14:wrappingTextBoxFlag xmlns:ma14="http://schemas.microsoft.com/office/mac/drawingml/2011/main" val="1"/>
            </a:ext>
          </a:extLst>
        </p:spPr>
        <p:txBody>
          <a:bodyPr/>
          <a:lstStyle>
            <a:lvl1pPr>
              <a:defRPr>
                <a:latin typeface="Helvetica Light"/>
                <a:ea typeface="Helvetica Light"/>
                <a:cs typeface="Helvetica Light"/>
                <a:sym typeface="Helvetica Light"/>
              </a:defRPr>
            </a:lvl1pPr>
          </a:lstStyle>
          <a:p>
            <a:pPr>
              <a:defRPr>
                <a:effectLst/>
              </a:defRPr>
            </a:pPr>
            <a:fld id="{86CB4B4D-7CA3-9044-876B-883B54F8677D}" type="slidenum"/>
          </a:p>
        </p:txBody>
      </p:sp>
      <p:sp>
        <p:nvSpPr>
          <p:cNvPr id="68" name="Paul J. Bucknell"/>
          <p:cNvSpPr txBox="1"/>
          <p:nvPr/>
        </p:nvSpPr>
        <p:spPr>
          <a:xfrm>
            <a:off x="431361" y="7933297"/>
            <a:ext cx="4208502" cy="12324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b="0" sz="28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vl2pPr algn="l">
              <a:lnSpc>
                <a:spcPct val="120000"/>
              </a:lnSpc>
              <a:defRPr b="0" sz="2800">
                <a:latin typeface="+mn-lt"/>
                <a:ea typeface="+mn-ea"/>
                <a:cs typeface="+mn-cs"/>
                <a:sym typeface="Helvetica"/>
              </a:defRPr>
            </a:lvl2pPr>
          </a:lstStyle>
          <a:p>
            <a:pPr/>
            <a:r>
              <a:t>పాల్  బక్నెల్</a:t>
            </a:r>
          </a:p>
          <a:p>
            <a:pPr lvl="1"/>
            <a:r>
              <a:t>మౌజ్ఇజ్. డి .అబ్బూరి</a:t>
            </a:r>
          </a:p>
        </p:txBody>
      </p:sp>
      <p:sp>
        <p:nvSpPr>
          <p:cNvPr id="69" name="సెషన్ #8"/>
          <p:cNvSpPr txBox="1"/>
          <p:nvPr/>
        </p:nvSpPr>
        <p:spPr>
          <a:xfrm>
            <a:off x="11356967" y="8235094"/>
            <a:ext cx="1163607" cy="123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7500">
                <a:latin typeface="+mn-lt"/>
                <a:ea typeface="+mn-ea"/>
                <a:cs typeface="+mn-cs"/>
                <a:sym typeface="Helvetica"/>
              </a:defRPr>
            </a:lvl1pPr>
          </a:lstStyle>
          <a:p>
            <a:pPr>
              <a:defRPr>
                <a:effectLst/>
              </a:defRPr>
            </a:pPr>
            <a:r>
              <a:t>#6</a:t>
            </a:r>
          </a:p>
        </p:txBody>
      </p:sp>
      <p:sp>
        <p:nvSpPr>
          <p:cNvPr id="70" name="Discovering the Heart of Great Training"/>
          <p:cNvSpPr txBox="1"/>
          <p:nvPr/>
        </p:nvSpPr>
        <p:spPr>
          <a:xfrm>
            <a:off x="952306" y="4532605"/>
            <a:ext cx="11288050" cy="2658364"/>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b="0" sz="6400">
                <a:solidFill>
                  <a:srgbClr val="81B2DF"/>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71" name="Paul J. Bucknell"/>
          <p:cNvSpPr txBox="1"/>
          <p:nvPr/>
        </p:nvSpPr>
        <p:spPr>
          <a:xfrm>
            <a:off x="4183557" y="8544521"/>
            <a:ext cx="5729833" cy="615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600" u="sng">
                <a:solidFill>
                  <a:srgbClr val="CCD8F5"/>
                </a:solidFill>
                <a:effectLst>
                  <a:outerShdw sx="100000" sy="100000" kx="0" ky="0" algn="b" rotWithShape="0" blurRad="12700" dist="25400" dir="18900000">
                    <a:srgbClr val="000000"/>
                  </a:outerShdw>
                </a:effectLst>
                <a:uFill>
                  <a:solidFill>
                    <a:srgbClr val="0000FF"/>
                  </a:solidFill>
                </a:uFill>
                <a:latin typeface="Times New Roman"/>
                <a:ea typeface="Times New Roman"/>
                <a:cs typeface="Times New Roman"/>
                <a:sym typeface="Times New Roman"/>
                <a:hlinkClick r:id="rId2" invalidUrl="" action="" tgtFrame="" tooltip="" history="1" highlightClick="0" endSnd="0"/>
              </a:defRPr>
            </a:lvl1pPr>
          </a:lstStyle>
          <a:p>
            <a:pPr/>
            <a:r>
              <a:rPr>
                <a:hlinkClick r:id="rId2" invalidUrl="" action="" tgtFrame="" tooltip="" history="1" highlightClick="0" endSnd="0"/>
              </a:rPr>
              <a:t>www.bffbible.org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raining the Church to Care"/>
          <p:cNvSpPr txBox="1"/>
          <p:nvPr/>
        </p:nvSpPr>
        <p:spPr>
          <a:xfrm>
            <a:off x="219957" y="1267929"/>
            <a:ext cx="6555131"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చర్చి సంరక్షణకు శిక్షణ</a:t>
            </a:r>
          </a:p>
        </p:txBody>
      </p:sp>
      <p:sp>
        <p:nvSpPr>
          <p:cNvPr id="126" name="(1) Convince God’s people of the need to train new believers…"/>
          <p:cNvSpPr txBox="1"/>
          <p:nvPr/>
        </p:nvSpPr>
        <p:spPr>
          <a:xfrm>
            <a:off x="273828" y="2508591"/>
            <a:ext cx="8499228" cy="508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000">
                <a:solidFill>
                  <a:srgbClr val="000000"/>
                </a:solidFill>
                <a:effectLst/>
                <a:latin typeface="Times New Roman"/>
                <a:ea typeface="Times New Roman"/>
                <a:cs typeface="Times New Roman"/>
                <a:sym typeface="Times New Roman"/>
              </a:defRPr>
            </a:pPr>
            <a:r>
              <a:t>(1) కొత్త విశ్వాసులకు శిక్షణ ఇవ్వవలసిన అవసరాన్ని దేవుని ప్రజలను ఒప్పించండి</a:t>
            </a:r>
          </a:p>
          <a:p>
            <a: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000">
                <a:solidFill>
                  <a:srgbClr val="000000"/>
                </a:solidFill>
                <a:effectLst/>
                <a:latin typeface="Times New Roman"/>
                <a:ea typeface="Times New Roman"/>
                <a:cs typeface="Times New Roman"/>
                <a:sym typeface="Times New Roman"/>
              </a:defRPr>
            </a:pPr>
            <a:r>
              <a:t>(2) కొత్త విశ్వాసులకు ఎలా శిక్షణ ఇవ్వాలో చూపించండి</a:t>
            </a:r>
          </a:p>
          <a:p>
            <a: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4000">
                <a:solidFill>
                  <a:srgbClr val="000000"/>
                </a:solidFill>
                <a:effectLst/>
                <a:latin typeface="Times New Roman"/>
                <a:ea typeface="Times New Roman"/>
                <a:cs typeface="Times New Roman"/>
                <a:sym typeface="Times New Roman"/>
              </a:defRPr>
            </a:pPr>
            <a:r>
              <a:t>(3) కొత్త విశ్వాసులకు శిక్షణ ఇవ్వడానికి వారు ఉపయోగించగల సామాగ్రి</a:t>
            </a:r>
          </a:p>
        </p:txBody>
      </p:sp>
      <p:sp>
        <p:nvSpPr>
          <p:cNvPr id="127" name="(4) Train new believers with the whole birth-to-serving process in mind."/>
          <p:cNvSpPr txBox="1"/>
          <p:nvPr/>
        </p:nvSpPr>
        <p:spPr>
          <a:xfrm>
            <a:off x="253238" y="7696414"/>
            <a:ext cx="12592122" cy="1477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latin typeface="Times New Roman"/>
                <a:ea typeface="Times New Roman"/>
                <a:cs typeface="Times New Roman"/>
                <a:sym typeface="Times New Roman"/>
              </a:defRPr>
            </a:lvl1pPr>
          </a:lstStyle>
          <a:p>
            <a:pPr>
              <a:defRPr>
                <a:effectLst/>
              </a:defRPr>
            </a:pPr>
            <a:r>
              <a:t>(4) మొత్తం జనన-సేవ ప్రక్రియను దృష్టిలో ఉంచుకుని కొత్త విశ్వాసులకు శిక్షణ ఇవ్వండి.</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6">
                                            <p:bg/>
                                          </p:spTgt>
                                        </p:tgtEl>
                                        <p:attrNameLst>
                                          <p:attrName>style.visibility</p:attrName>
                                        </p:attrNameLst>
                                      </p:cBhvr>
                                      <p:to>
                                        <p:strVal val="visible"/>
                                      </p:to>
                                    </p:set>
                                    <p:anim calcmode="lin" valueType="num">
                                      <p:cBhvr>
                                        <p:cTn id="7" dur="2500" fill="hold"/>
                                        <p:tgtEl>
                                          <p:spTgt spid="126">
                                            <p:bg/>
                                          </p:spTgt>
                                        </p:tgtEl>
                                        <p:attrNameLst>
                                          <p:attrName>ppt_x</p:attrName>
                                        </p:attrNameLst>
                                      </p:cBhvr>
                                      <p:tavLst>
                                        <p:tav tm="0">
                                          <p:val>
                                            <p:strVal val="#ppt_x"/>
                                          </p:val>
                                        </p:tav>
                                        <p:tav tm="100000">
                                          <p:val>
                                            <p:strVal val="#ppt_x"/>
                                          </p:val>
                                        </p:tav>
                                      </p:tavLst>
                                    </p:anim>
                                    <p:anim calcmode="lin" valueType="num">
                                      <p:cBhvr>
                                        <p:cTn id="8" dur="2500" fill="hold"/>
                                        <p:tgtEl>
                                          <p:spTgt spid="12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6">
                                            <p:txEl>
                                              <p:pRg st="0" end="0"/>
                                            </p:txEl>
                                          </p:spTgt>
                                        </p:tgtEl>
                                        <p:attrNameLst>
                                          <p:attrName>style.visibility</p:attrName>
                                        </p:attrNameLst>
                                      </p:cBhvr>
                                      <p:to>
                                        <p:strVal val="visible"/>
                                      </p:to>
                                    </p:set>
                                    <p:anim calcmode="lin" valueType="num">
                                      <p:cBhvr>
                                        <p:cTn id="11" dur="2500" fill="hold"/>
                                        <p:tgtEl>
                                          <p:spTgt spid="126">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26">
                                            <p:txEl>
                                              <p:pRg st="1" end="1"/>
                                            </p:txEl>
                                          </p:spTgt>
                                        </p:tgtEl>
                                        <p:attrNameLst>
                                          <p:attrName>style.visibility</p:attrName>
                                        </p:attrNameLst>
                                      </p:cBhvr>
                                      <p:to>
                                        <p:strVal val="visible"/>
                                      </p:to>
                                    </p:set>
                                    <p:anim calcmode="lin" valueType="num">
                                      <p:cBhvr>
                                        <p:cTn id="16" dur="2500" fill="hold"/>
                                        <p:tgtEl>
                                          <p:spTgt spid="126">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26">
                                            <p:txEl>
                                              <p:pRg st="2" end="2"/>
                                            </p:txEl>
                                          </p:spTgt>
                                        </p:tgtEl>
                                        <p:attrNameLst>
                                          <p:attrName>style.visibility</p:attrName>
                                        </p:attrNameLst>
                                      </p:cBhvr>
                                      <p:to>
                                        <p:strVal val="visible"/>
                                      </p:to>
                                    </p:set>
                                    <p:anim calcmode="lin" valueType="num">
                                      <p:cBhvr>
                                        <p:cTn id="21" dur="2500" fill="hold"/>
                                        <p:tgtEl>
                                          <p:spTgt spid="126">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2" fill="hold">
                                  <p:stCondLst>
                                    <p:cond delay="0"/>
                                  </p:stCondLst>
                                  <p:iterate type="el" backwards="0">
                                    <p:tmAbs val="0"/>
                                  </p:iterate>
                                  <p:childTnLst>
                                    <p:set>
                                      <p:cBhvr>
                                        <p:cTn id="26" fill="hold"/>
                                        <p:tgtEl>
                                          <p:spTgt spid="127"/>
                                        </p:tgtEl>
                                        <p:attrNameLst>
                                          <p:attrName>style.visibility</p:attrName>
                                        </p:attrNameLst>
                                      </p:cBhvr>
                                      <p:to>
                                        <p:strVal val="visible"/>
                                      </p:to>
                                    </p:set>
                                    <p:anim calcmode="lin" valueType="num">
                                      <p:cBhvr>
                                        <p:cTn id="27" dur="1750" fill="hold"/>
                                        <p:tgtEl>
                                          <p:spTgt spid="127"/>
                                        </p:tgtEl>
                                        <p:attrNameLst>
                                          <p:attrName>ppt_x</p:attrName>
                                        </p:attrNameLst>
                                      </p:cBhvr>
                                      <p:tavLst>
                                        <p:tav tm="0">
                                          <p:val>
                                            <p:strVal val="#ppt_x"/>
                                          </p:val>
                                        </p:tav>
                                        <p:tav tm="100000">
                                          <p:val>
                                            <p:strVal val="#ppt_x"/>
                                          </p:val>
                                        </p:tav>
                                      </p:tavLst>
                                    </p:anim>
                                    <p:anim calcmode="lin" valueType="num">
                                      <p:cBhvr>
                                        <p:cTn id="28" dur="1750" fill="hold"/>
                                        <p:tgtEl>
                                          <p:spTgt spid="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 grpId="2"/>
      <p:bldP build="p" bldLvl="5" animBg="1" rev="0" advAuto="0" spid="12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కొత్త్తవిశ్వాసుల అభివృద్ధి"/>
          <p:cNvSpPr txBox="1"/>
          <p:nvPr/>
        </p:nvSpPr>
        <p:spPr>
          <a:xfrm>
            <a:off x="2513009" y="1600140"/>
            <a:ext cx="7669493" cy="11569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900">
                <a:solidFill>
                  <a:srgbClr val="000000"/>
                </a:solidFill>
              </a:defRPr>
            </a:lvl1pPr>
          </a:lstStyle>
          <a:p>
            <a:pPr/>
            <a:r>
              <a:t>కొత్త్తవిశ్వాసుల అభివృద్ధి</a:t>
            </a:r>
          </a:p>
        </p:txBody>
      </p:sp>
      <p:sp>
        <p:nvSpPr>
          <p:cNvPr id="130" name="మోక్షం"/>
          <p:cNvSpPr txBox="1"/>
          <p:nvPr/>
        </p:nvSpPr>
        <p:spPr>
          <a:xfrm>
            <a:off x="2882791" y="4099679"/>
            <a:ext cx="1229463" cy="6705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rgbClr val="535353"/>
                </a:solidFill>
              </a:defRPr>
            </a:lvl1pPr>
          </a:lstStyle>
          <a:p>
            <a:pPr/>
            <a:r>
              <a:t>మోక్షం</a:t>
            </a:r>
          </a:p>
        </p:txBody>
      </p:sp>
      <p:sp>
        <p:nvSpPr>
          <p:cNvPr id="131" name="పెరుగుతున్న కొత్త విశ్వాసులు"/>
          <p:cNvSpPr txBox="1"/>
          <p:nvPr/>
        </p:nvSpPr>
        <p:spPr>
          <a:xfrm>
            <a:off x="7617469" y="3794879"/>
            <a:ext cx="3623531" cy="12801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solidFill>
                  <a:srgbClr val="535353"/>
                </a:solidFill>
              </a:defRPr>
            </a:lvl1pPr>
          </a:lstStyle>
          <a:p>
            <a:pPr/>
            <a:r>
              <a:t>పెరుగుతున్న కొత్త విశ్వాసులు</a:t>
            </a:r>
          </a:p>
        </p:txBody>
      </p:sp>
      <p:sp>
        <p:nvSpPr>
          <p:cNvPr id="132" name="లక్ష్యాలు"/>
          <p:cNvSpPr txBox="1"/>
          <p:nvPr/>
        </p:nvSpPr>
        <p:spPr>
          <a:xfrm>
            <a:off x="5396366" y="5297444"/>
            <a:ext cx="1902779" cy="8597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300">
                <a:solidFill>
                  <a:srgbClr val="006620"/>
                </a:solidFill>
              </a:defRPr>
            </a:lvl1pPr>
          </a:lstStyle>
          <a:p>
            <a:pPr/>
            <a:r>
              <a:t>లక్ష్యాలు</a:t>
            </a:r>
          </a:p>
        </p:txBody>
      </p:sp>
      <p:sp>
        <p:nvSpPr>
          <p:cNvPr id="133" name="ఏం జరగాలి…"/>
          <p:cNvSpPr txBox="1"/>
          <p:nvPr/>
        </p:nvSpPr>
        <p:spPr>
          <a:xfrm>
            <a:off x="3748911" y="6880302"/>
            <a:ext cx="5506975" cy="19354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spcBef>
                <a:spcPts val="3800"/>
              </a:spcBef>
              <a:buSzPct val="100000"/>
              <a:buChar char="•"/>
              <a:defRPr sz="3600">
                <a:solidFill>
                  <a:srgbClr val="C00000"/>
                </a:solidFill>
              </a:defRPr>
            </a:pPr>
            <a:r>
              <a:t>ఏం జరగాలి</a:t>
            </a:r>
          </a:p>
          <a:p>
            <a:pPr marL="228600" indent="-228600" algn="l">
              <a:spcBef>
                <a:spcPts val="3800"/>
              </a:spcBef>
              <a:buSzPct val="100000"/>
              <a:buChar char="•"/>
              <a:defRPr sz="3600">
                <a:solidFill>
                  <a:srgbClr val="C00000"/>
                </a:solidFill>
              </a:defRPr>
            </a:pPr>
            <a:r>
              <a:t>కొత్త విశ్వాసికి శిక్షణ ఇవ్వండి</a:t>
            </a:r>
          </a:p>
        </p:txBody>
      </p:sp>
      <p:sp>
        <p:nvSpPr>
          <p:cNvPr id="134" name="Circle"/>
          <p:cNvSpPr/>
          <p:nvPr/>
        </p:nvSpPr>
        <p:spPr>
          <a:xfrm>
            <a:off x="2774739" y="5445811"/>
            <a:ext cx="1270003" cy="1270003"/>
          </a:xfrm>
          <a:prstGeom prst="ellipse">
            <a:avLst/>
          </a:prstGeom>
          <a:solidFill>
            <a:srgbClr val="77BEA0"/>
          </a:solidFill>
          <a:ln w="6350">
            <a:solidFill>
              <a:srgbClr val="000000"/>
            </a:solidFill>
          </a:ln>
          <a:effectLst>
            <a:outerShdw sx="100000" sy="100000" kx="0" ky="0" algn="b" rotWithShape="0" blurRad="38100" dist="25400" dir="5400000">
              <a:srgbClr val="000000">
                <a:alpha val="50000"/>
              </a:srgbClr>
            </a:outerShdw>
          </a:effectLst>
        </p:spPr>
        <p:txBody>
          <a:bodyPr lIns="50800" tIns="50800" rIns="50800" bIns="50800" anchor="ctr"/>
          <a:lstStyle/>
          <a:p>
            <a:pPr>
              <a:defRPr>
                <a:solidFill>
                  <a:srgbClr val="CCFCF9"/>
                </a:solidFill>
              </a:defRPr>
            </a:pPr>
          </a:p>
        </p:txBody>
      </p:sp>
      <p:sp>
        <p:nvSpPr>
          <p:cNvPr id="135" name="Triangle"/>
          <p:cNvSpPr/>
          <p:nvPr/>
        </p:nvSpPr>
        <p:spPr>
          <a:xfrm>
            <a:off x="8515397" y="5109926"/>
            <a:ext cx="1827676" cy="19417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77BD9F"/>
          </a:solidFill>
          <a:ln w="6350">
            <a:solidFill>
              <a:srgbClr val="000000"/>
            </a:solidFill>
          </a:ln>
          <a:effectLst>
            <a:outerShdw sx="100000" sy="100000" kx="0" ky="0" algn="b" rotWithShape="0" blurRad="38100" dist="25400" dir="5400000">
              <a:srgbClr val="000000">
                <a:alpha val="50000"/>
              </a:srgbClr>
            </a:outerShdw>
          </a:effectLst>
        </p:spPr>
        <p:txBody>
          <a:bodyPr lIns="50800" tIns="50800" rIns="50800" bIns="50800" anchor="ctr"/>
          <a:lstStyle/>
          <a:p>
            <a:pPr/>
          </a:p>
        </p:txBody>
      </p:sp>
      <p:sp>
        <p:nvSpPr>
          <p:cNvPr id="136" name="Connection Line"/>
          <p:cNvSpPr/>
          <p:nvPr/>
        </p:nvSpPr>
        <p:spPr>
          <a:xfrm>
            <a:off x="4215903" y="5070825"/>
            <a:ext cx="4283410" cy="553586"/>
          </a:xfrm>
          <a:custGeom>
            <a:avLst/>
            <a:gdLst/>
            <a:ahLst/>
            <a:cxnLst>
              <a:cxn ang="0">
                <a:pos x="wd2" y="hd2"/>
              </a:cxn>
              <a:cxn ang="5400000">
                <a:pos x="wd2" y="hd2"/>
              </a:cxn>
              <a:cxn ang="10800000">
                <a:pos x="wd2" y="hd2"/>
              </a:cxn>
              <a:cxn ang="16200000">
                <a:pos x="wd2" y="hd2"/>
              </a:cxn>
            </a:cxnLst>
            <a:rect l="0" t="0" r="r" b="b"/>
            <a:pathLst>
              <a:path w="21600" h="16203" fill="norm" stroke="1" extrusionOk="0">
                <a:moveTo>
                  <a:pt x="0" y="15343"/>
                </a:moveTo>
                <a:cubicBezTo>
                  <a:pt x="7225" y="-5397"/>
                  <a:pt x="14425" y="-5110"/>
                  <a:pt x="21600" y="16203"/>
                </a:cubicBezTo>
              </a:path>
            </a:pathLst>
          </a:custGeom>
          <a:ln w="88900">
            <a:solidFill>
              <a:srgbClr val="535353"/>
            </a:solidFill>
            <a:tailEnd type="triangle"/>
          </a:ln>
          <a:effectLst>
            <a:outerShdw sx="100000" sy="100000" kx="0" ky="0" algn="b" rotWithShape="0" blurRad="38100" dist="25400" dir="5400000">
              <a:srgbClr val="000000">
                <a:alpha val="50000"/>
              </a:srgbClr>
            </a:outerShdw>
          </a:effectLst>
        </p:spPr>
        <p:txBody>
          <a:bodyPr lIns="50800" tIns="50800" rIns="50800" bIns="50800"/>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The new follower of Jesus is likened to a little child, a baby, because he (or she) has similar needs that only can be provided by a caregiver.…"/>
          <p:cNvSpPr txBox="1"/>
          <p:nvPr/>
        </p:nvSpPr>
        <p:spPr>
          <a:xfrm>
            <a:off x="239116" y="2418830"/>
            <a:ext cx="12526568" cy="41854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97539" indent="-497539" algn="l" defTabSz="457200">
              <a:lnSpc>
                <a:spcPct val="90000"/>
              </a:lnSpc>
              <a:spcBef>
                <a:spcPts val="1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యేసు యొక్క కొత్త అనుచరుడు ఒక చిన్న పిల్లవాడు, శిశువుతో పోల్చబడ్డాడు, ఎందుకంటే అతనికి (లేదా ఆమెకు) ఒకే విధమైన అవసరాలు ఉన్నాయి, వాటిని సంరక్షకుడు మాత్రమే అందించగలడు.</a:t>
            </a:r>
          </a:p>
          <a:p>
            <a:pPr marL="497539" indent="-497539" algn="l" defTabSz="457200">
              <a:lnSpc>
                <a:spcPct val="90000"/>
              </a:lnSpc>
              <a:spcBef>
                <a:spcPts val="1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ఒక తల్లి తన చిన్న బిడ్డను సున్నితంగా మరియు ఓపికగా చూసుకునేలా మనం కొత్త విశ్వాసుల పట్ల శ్రద్ధ వహించాలని దేవుడు కోరుకుంటున్నాడు.</a:t>
            </a:r>
          </a:p>
          <a:p>
            <a:pPr marL="497539" indent="-497539" algn="l" defTabSz="457200">
              <a:lnSpc>
                <a:spcPct val="90000"/>
              </a:lnSpc>
              <a:spcBef>
                <a:spcPts val="1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100">
                <a:solidFill>
                  <a:srgbClr val="000000"/>
                </a:solidFill>
                <a:effectLst/>
                <a:latin typeface="Times New Roman"/>
                <a:ea typeface="Times New Roman"/>
                <a:cs typeface="Times New Roman"/>
                <a:sym typeface="Times New Roman"/>
              </a:defRPr>
            </a:pPr>
            <a:r>
              <a:t>ఈ ప్రారంభ దశలో దేవుడు కొత్త విశ్వాసులకు దేవుని వాక్యం నుండి ప్రాథమిక సత్యాలను బోధిస్తాడు, అభివృద్ధిని తీసుకువస్తాడు.</a:t>
            </a:r>
          </a:p>
        </p:txBody>
      </p:sp>
      <p:sp>
        <p:nvSpPr>
          <p:cNvPr id="139" name="➡ How do you respond to new believers around you? Do you disciple them? Why or why not?…"/>
          <p:cNvSpPr txBox="1"/>
          <p:nvPr/>
        </p:nvSpPr>
        <p:spPr>
          <a:xfrm>
            <a:off x="286015" y="7685996"/>
            <a:ext cx="12526568" cy="18638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8612" indent="-349245" algn="just" defTabSz="457200">
              <a:lnSpc>
                <a:spcPct val="110000"/>
              </a:lnSpc>
              <a:spcBef>
                <a:spcPts val="1400"/>
              </a:spcBef>
              <a:tabLst>
                <a:tab pos="152400" algn="l"/>
                <a:tab pos="342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700">
                <a:solidFill>
                  <a:srgbClr val="000000"/>
                </a:solidFill>
                <a:effectLst/>
                <a:latin typeface="Times New Roman"/>
                <a:ea typeface="Times New Roman"/>
                <a:cs typeface="Times New Roman"/>
                <a:sym typeface="Times New Roman"/>
              </a:defRPr>
            </a:pPr>
            <a:r>
              <a:t>	➡ మీ చుట్టూ ఉన్న కొత్త విశ్వాసులకు మీరు ఎలా స్పందిస్తారు? మీరు వారికి శిష్యులుగా ఉన్నారా? ఎందుకు లేదా ఎందుకు కాదు?</a:t>
            </a:r>
          </a:p>
          <a:p>
            <a:pPr marL="348612" indent="-349245" algn="just" defTabSz="457200">
              <a:lnSpc>
                <a:spcPct val="110000"/>
              </a:lnSpc>
              <a:spcBef>
                <a:spcPts val="1400"/>
              </a:spcBef>
              <a:tabLst>
                <a:tab pos="152400" algn="l"/>
                <a:tab pos="342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700">
                <a:solidFill>
                  <a:srgbClr val="000000"/>
                </a:solidFill>
                <a:effectLst/>
                <a:latin typeface="Times New Roman"/>
                <a:ea typeface="Times New Roman"/>
                <a:cs typeface="Times New Roman"/>
                <a:sym typeface="Times New Roman"/>
              </a:defRPr>
            </a:pPr>
            <a:r>
              <a:t>	➡ మీరు ప్రారంభంలో క్రమశిక్షణతో ఉండకపోతే, మీరు ఏమి కోల్పోయారని భావిస్తున్నారు? </a:t>
            </a:r>
          </a:p>
        </p:txBody>
      </p:sp>
      <p:grpSp>
        <p:nvGrpSpPr>
          <p:cNvPr id="142" name="Application"/>
          <p:cNvGrpSpPr/>
          <p:nvPr/>
        </p:nvGrpSpPr>
        <p:grpSpPr>
          <a:xfrm>
            <a:off x="3636762" y="6938478"/>
            <a:ext cx="5731276" cy="647700"/>
            <a:chOff x="0" y="0"/>
            <a:chExt cx="5731274" cy="647699"/>
          </a:xfrm>
        </p:grpSpPr>
        <p:sp>
          <p:nvSpPr>
            <p:cNvPr id="140" name="Rectangle"/>
            <p:cNvSpPr/>
            <p:nvPr/>
          </p:nvSpPr>
          <p:spPr>
            <a:xfrm>
              <a:off x="0" y="6398"/>
              <a:ext cx="5731275" cy="634906"/>
            </a:xfrm>
            <a:prstGeom prst="rect">
              <a:avLst/>
            </a:prstGeom>
            <a:blipFill rotWithShape="1">
              <a:blip r:embed="rId2"/>
              <a:srcRect l="0" t="0" r="0" b="0"/>
              <a:tile tx="0" ty="0" sx="100000" sy="100000" flip="none" algn="tl"/>
            </a:blipFill>
            <a:ln w="12700" cap="flat">
              <a:noFill/>
              <a:miter lim="400000"/>
            </a:ln>
            <a:effectLst/>
          </p:spPr>
          <p:txBody>
            <a:bodyPr wrap="square" lIns="50800" tIns="50800" rIns="50800" bIns="50800" numCol="1" anchor="ctr">
              <a:noAutofit/>
            </a:bodyPr>
            <a:lstStyle/>
            <a:p>
              <a:pPr>
                <a:defRPr sz="3000">
                  <a:effectLst/>
                </a:defRPr>
              </a:pPr>
            </a:p>
          </p:txBody>
        </p:sp>
        <p:sp>
          <p:nvSpPr>
            <p:cNvPr id="141" name="యప్లికేషన్- అన్వయించు"/>
            <p:cNvSpPr txBox="1"/>
            <p:nvPr/>
          </p:nvSpPr>
          <p:spPr>
            <a:xfrm>
              <a:off x="0" y="0"/>
              <a:ext cx="5731275"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000"/>
              </a:lvl1pPr>
            </a:lstStyle>
            <a:p>
              <a:pPr>
                <a:defRPr>
                  <a:effectLst/>
                </a:defRPr>
              </a:pPr>
              <a:r>
                <a:t>యప్లికేషన్- అన్వయించు</a:t>
              </a:r>
            </a:p>
          </p:txBody>
        </p:sp>
      </p:grpSp>
      <p:grpSp>
        <p:nvGrpSpPr>
          <p:cNvPr id="145" name="Group"/>
          <p:cNvGrpSpPr/>
          <p:nvPr/>
        </p:nvGrpSpPr>
        <p:grpSpPr>
          <a:xfrm>
            <a:off x="3233511" y="1317896"/>
            <a:ext cx="6308931" cy="1168400"/>
            <a:chOff x="0" y="0"/>
            <a:chExt cx="6308930" cy="1168399"/>
          </a:xfrm>
        </p:grpSpPr>
        <p:sp>
          <p:nvSpPr>
            <p:cNvPr id="143" name="Rounded Rectangle"/>
            <p:cNvSpPr/>
            <p:nvPr/>
          </p:nvSpPr>
          <p:spPr>
            <a:xfrm>
              <a:off x="0" y="34770"/>
              <a:ext cx="6308931" cy="986141"/>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effectLst/>
                  <a:latin typeface="Times New Roman"/>
                  <a:ea typeface="Times New Roman"/>
                  <a:cs typeface="Times New Roman"/>
                  <a:sym typeface="Times New Roman"/>
                </a:defRPr>
              </a:pPr>
            </a:p>
          </p:txBody>
        </p:sp>
        <p:sp>
          <p:nvSpPr>
            <p:cNvPr id="144" name="Summary"/>
            <p:cNvSpPr txBox="1"/>
            <p:nvPr/>
          </p:nvSpPr>
          <p:spPr>
            <a:xfrm>
              <a:off x="1549311" y="0"/>
              <a:ext cx="3210307"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latin typeface="Times New Roman"/>
                  <a:ea typeface="Times New Roman"/>
                  <a:cs typeface="Times New Roman"/>
                  <a:sym typeface="Times New Roman"/>
                </a:defRPr>
              </a:lvl1pPr>
            </a:lstStyle>
            <a:p>
              <a:pPr>
                <a:defRPr>
                  <a:effectLst/>
                </a:defRPr>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38">
                                            <p:bg/>
                                          </p:spTgt>
                                        </p:tgtEl>
                                        <p:attrNameLst>
                                          <p:attrName>style.visibility</p:attrName>
                                        </p:attrNameLst>
                                      </p:cBhvr>
                                      <p:to>
                                        <p:strVal val="visible"/>
                                      </p:to>
                                    </p:set>
                                    <p:anim calcmode="lin" valueType="num">
                                      <p:cBhvr>
                                        <p:cTn id="7" dur="2750" fill="hold"/>
                                        <p:tgtEl>
                                          <p:spTgt spid="138">
                                            <p:bg/>
                                          </p:spTgt>
                                        </p:tgtEl>
                                        <p:attrNameLst>
                                          <p:attrName>ppt_x</p:attrName>
                                        </p:attrNameLst>
                                      </p:cBhvr>
                                      <p:tavLst>
                                        <p:tav tm="0">
                                          <p:val>
                                            <p:strVal val="0-#ppt_w/2"/>
                                          </p:val>
                                        </p:tav>
                                        <p:tav tm="100000">
                                          <p:val>
                                            <p:strVal val="#ppt_x"/>
                                          </p:val>
                                        </p:tav>
                                      </p:tavLst>
                                    </p:anim>
                                    <p:anim calcmode="lin" valueType="num">
                                      <p:cBhvr>
                                        <p:cTn id="8" dur="2750" fill="hold"/>
                                        <p:tgtEl>
                                          <p:spTgt spid="13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38">
                                            <p:txEl>
                                              <p:pRg st="0" end="0"/>
                                            </p:txEl>
                                          </p:spTgt>
                                        </p:tgtEl>
                                        <p:attrNameLst>
                                          <p:attrName>style.visibility</p:attrName>
                                        </p:attrNameLst>
                                      </p:cBhvr>
                                      <p:to>
                                        <p:strVal val="visible"/>
                                      </p:to>
                                    </p:set>
                                    <p:anim calcmode="lin" valueType="num">
                                      <p:cBhvr>
                                        <p:cTn id="11" dur="2750" fill="hold"/>
                                        <p:tgtEl>
                                          <p:spTgt spid="138">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38">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38">
                                            <p:txEl>
                                              <p:pRg st="1" end="1"/>
                                            </p:txEl>
                                          </p:spTgt>
                                        </p:tgtEl>
                                        <p:attrNameLst>
                                          <p:attrName>style.visibility</p:attrName>
                                        </p:attrNameLst>
                                      </p:cBhvr>
                                      <p:to>
                                        <p:strVal val="visible"/>
                                      </p:to>
                                    </p:set>
                                    <p:anim calcmode="lin" valueType="num">
                                      <p:cBhvr>
                                        <p:cTn id="16" dur="2750" fill="hold"/>
                                        <p:tgtEl>
                                          <p:spTgt spid="138">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38">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Class="entr" nodeType="afterEffect" presetSubtype="8" presetID="2" grpId="1" fill="hold">
                                  <p:stCondLst>
                                    <p:cond delay="0"/>
                                  </p:stCondLst>
                                  <p:iterate type="el" backwards="0">
                                    <p:tmAbs val="0"/>
                                  </p:iterate>
                                  <p:childTnLst>
                                    <p:set>
                                      <p:cBhvr>
                                        <p:cTn id="20" fill="hold"/>
                                        <p:tgtEl>
                                          <p:spTgt spid="138">
                                            <p:txEl>
                                              <p:pRg st="2" end="2"/>
                                            </p:txEl>
                                          </p:spTgt>
                                        </p:tgtEl>
                                        <p:attrNameLst>
                                          <p:attrName>style.visibility</p:attrName>
                                        </p:attrNameLst>
                                      </p:cBhvr>
                                      <p:to>
                                        <p:strVal val="visible"/>
                                      </p:to>
                                    </p:set>
                                    <p:anim calcmode="lin" valueType="num">
                                      <p:cBhvr>
                                        <p:cTn id="21" dur="2750" fill="hold"/>
                                        <p:tgtEl>
                                          <p:spTgt spid="138">
                                            <p:txEl>
                                              <p:pRg st="2" end="2"/>
                                            </p:txEl>
                                          </p:spTgt>
                                        </p:tgtEl>
                                        <p:attrNameLst>
                                          <p:attrName>ppt_x</p:attrName>
                                        </p:attrNameLst>
                                      </p:cBhvr>
                                      <p:tavLst>
                                        <p:tav tm="0">
                                          <p:val>
                                            <p:strVal val="0-#ppt_w/2"/>
                                          </p:val>
                                        </p:tav>
                                        <p:tav tm="100000">
                                          <p:val>
                                            <p:strVal val="#ppt_x"/>
                                          </p:val>
                                        </p:tav>
                                      </p:tavLst>
                                    </p:anim>
                                    <p:anim calcmode="lin" valueType="num">
                                      <p:cBhvr>
                                        <p:cTn id="22" dur="2750" fill="hold"/>
                                        <p:tgtEl>
                                          <p:spTgt spid="1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42"/>
                                        </p:tgtEl>
                                        <p:attrNameLst>
                                          <p:attrName>style.visibility</p:attrName>
                                        </p:attrNameLst>
                                      </p:cBhvr>
                                      <p:to>
                                        <p:strVal val="visible"/>
                                      </p:to>
                                    </p:set>
                                    <p:anim calcmode="lin" valueType="num">
                                      <p:cBhvr>
                                        <p:cTn id="27" dur="1000" fill="hold"/>
                                        <p:tgtEl>
                                          <p:spTgt spid="142"/>
                                        </p:tgtEl>
                                        <p:attrNameLst>
                                          <p:attrName>ppt_x</p:attrName>
                                        </p:attrNameLst>
                                      </p:cBhvr>
                                      <p:tavLst>
                                        <p:tav tm="0">
                                          <p:val>
                                            <p:strVal val="0-#ppt_w/2"/>
                                          </p:val>
                                        </p:tav>
                                        <p:tav tm="100000">
                                          <p:val>
                                            <p:strVal val="#ppt_x"/>
                                          </p:val>
                                        </p:tav>
                                      </p:tavLst>
                                    </p:anim>
                                    <p:anim calcmode="lin" valueType="num">
                                      <p:cBhvr>
                                        <p:cTn id="28" dur="1000" fill="hold"/>
                                        <p:tgtEl>
                                          <p:spTgt spid="142"/>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Class="entr" nodeType="afterEffect" presetSubtype="1" presetID="22" grpId="3" fill="hold">
                                  <p:stCondLst>
                                    <p:cond delay="0"/>
                                  </p:stCondLst>
                                  <p:iterate type="el" backwards="0">
                                    <p:tmAbs val="0"/>
                                  </p:iterate>
                                  <p:childTnLst>
                                    <p:set>
                                      <p:cBhvr>
                                        <p:cTn id="31" fill="hold"/>
                                        <p:tgtEl>
                                          <p:spTgt spid="139">
                                            <p:bg/>
                                          </p:spTgt>
                                        </p:tgtEl>
                                        <p:attrNameLst>
                                          <p:attrName>style.visibility</p:attrName>
                                        </p:attrNameLst>
                                      </p:cBhvr>
                                      <p:to>
                                        <p:strVal val="visible"/>
                                      </p:to>
                                    </p:set>
                                    <p:animEffect filter="wipe(up)" transition="in">
                                      <p:cBhvr>
                                        <p:cTn id="32" dur="2000"/>
                                        <p:tgtEl>
                                          <p:spTgt spid="139">
                                            <p:bg/>
                                          </p:spTgt>
                                        </p:tgtEl>
                                      </p:cBhvr>
                                    </p:animEffect>
                                  </p:childTnLst>
                                </p:cTn>
                              </p:par>
                              <p:par>
                                <p:cTn id="33" presetClass="entr" nodeType="withEffect" presetSubtype="1" presetID="22" grpId="3" fill="hold">
                                  <p:stCondLst>
                                    <p:cond delay="0"/>
                                  </p:stCondLst>
                                  <p:iterate type="el" backwards="0">
                                    <p:tmAbs val="0"/>
                                  </p:iterate>
                                  <p:childTnLst>
                                    <p:set>
                                      <p:cBhvr>
                                        <p:cTn id="34" fill="hold"/>
                                        <p:tgtEl>
                                          <p:spTgt spid="139">
                                            <p:txEl>
                                              <p:pRg st="0" end="0"/>
                                            </p:txEl>
                                          </p:spTgt>
                                        </p:tgtEl>
                                        <p:attrNameLst>
                                          <p:attrName>style.visibility</p:attrName>
                                        </p:attrNameLst>
                                      </p:cBhvr>
                                      <p:to>
                                        <p:strVal val="visible"/>
                                      </p:to>
                                    </p:set>
                                    <p:animEffect filter="wipe(up)" transition="in">
                                      <p:cBhvr>
                                        <p:cTn id="35" dur="2000"/>
                                        <p:tgtEl>
                                          <p:spTgt spid="139">
                                            <p:txEl>
                                              <p:pRg st="0" end="0"/>
                                            </p:txEl>
                                          </p:spTgt>
                                        </p:tgtEl>
                                      </p:cBhvr>
                                    </p:animEffect>
                                  </p:childTnLst>
                                </p:cTn>
                              </p:par>
                            </p:childTnLst>
                          </p:cTn>
                        </p:par>
                        <p:par>
                          <p:cTn id="36" fill="hold">
                            <p:stCondLst>
                              <p:cond delay="3000"/>
                            </p:stCondLst>
                            <p:childTnLst>
                              <p:par>
                                <p:cTn id="37" presetClass="entr" nodeType="afterEffect" presetSubtype="1" presetID="22" grpId="3" fill="hold">
                                  <p:stCondLst>
                                    <p:cond delay="0"/>
                                  </p:stCondLst>
                                  <p:iterate type="el" backwards="0">
                                    <p:tmAbs val="0"/>
                                  </p:iterate>
                                  <p:childTnLst>
                                    <p:set>
                                      <p:cBhvr>
                                        <p:cTn id="38" fill="hold"/>
                                        <p:tgtEl>
                                          <p:spTgt spid="139">
                                            <p:txEl>
                                              <p:pRg st="1" end="1"/>
                                            </p:txEl>
                                          </p:spTgt>
                                        </p:tgtEl>
                                        <p:attrNameLst>
                                          <p:attrName>style.visibility</p:attrName>
                                        </p:attrNameLst>
                                      </p:cBhvr>
                                      <p:to>
                                        <p:strVal val="visible"/>
                                      </p:to>
                                    </p:set>
                                    <p:animEffect filter="wipe(up)" transition="in">
                                      <p:cBhvr>
                                        <p:cTn id="39" dur="2000"/>
                                        <p:tgtEl>
                                          <p:spTgt spid="13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p" bldLvl="5" animBg="1" rev="0" advAuto="0" spid="139" grpId="3"/>
      <p:bldP build="p" bldLvl="5" animBg="1" rev="0" advAuto="0" spid="13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Lifebg.png" descr="Lifebg.png"/>
          <p:cNvPicPr>
            <a:picLocks noChangeAspect="1"/>
          </p:cNvPicPr>
          <p:nvPr/>
        </p:nvPicPr>
        <p:blipFill>
          <a:blip r:embed="rId2">
            <a:extLst/>
          </a:blip>
          <a:stretch>
            <a:fillRect/>
          </a:stretch>
        </p:blipFill>
        <p:spPr>
          <a:xfrm>
            <a:off x="-3" y="-2"/>
            <a:ext cx="13192668" cy="9753602"/>
          </a:xfrm>
          <a:prstGeom prst="rect">
            <a:avLst/>
          </a:prstGeom>
          <a:ln w="12700">
            <a:miter lim="400000"/>
          </a:ln>
        </p:spPr>
      </p:pic>
      <p:sp>
        <p:nvSpPr>
          <p:cNvPr id="148" name="The Life Core"/>
          <p:cNvSpPr txBox="1"/>
          <p:nvPr/>
        </p:nvSpPr>
        <p:spPr>
          <a:xfrm>
            <a:off x="393881" y="814973"/>
            <a:ext cx="11895784" cy="2508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13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జీవిత-మూలము</a:t>
            </a:r>
          </a:p>
        </p:txBody>
      </p:sp>
      <p:sp>
        <p:nvSpPr>
          <p:cNvPr id="149" name="The Source of Life &amp; You"/>
          <p:cNvSpPr txBox="1"/>
          <p:nvPr/>
        </p:nvSpPr>
        <p:spPr>
          <a:xfrm>
            <a:off x="2805895" y="3066033"/>
            <a:ext cx="7393008" cy="11569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900">
                <a:latin typeface="Times New Roman"/>
                <a:ea typeface="Times New Roman"/>
                <a:cs typeface="Times New Roman"/>
                <a:sym typeface="Times New Roman"/>
              </a:defRPr>
            </a:lvl1pPr>
          </a:lstStyle>
          <a:p>
            <a:pPr>
              <a:defRPr>
                <a:effectLst/>
              </a:defRPr>
            </a:pPr>
            <a:r>
              <a:t>జీవిత మూలం  &amp; మీరు</a:t>
            </a:r>
          </a:p>
        </p:txBody>
      </p:sp>
      <p:sp>
        <p:nvSpPr>
          <p:cNvPr id="150" name="యవ్వన ధశ (#2)"/>
          <p:cNvSpPr txBox="1"/>
          <p:nvPr/>
        </p:nvSpPr>
        <p:spPr>
          <a:xfrm>
            <a:off x="3341066" y="7369509"/>
            <a:ext cx="6510529" cy="13817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CCFCF9"/>
                </a:solidFill>
              </a:defRPr>
            </a:lvl1pPr>
          </a:lstStyle>
          <a:p>
            <a:pPr/>
            <a:r>
              <a:t>యవ్వన ధశ (#2)</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pastedGraphic.pdf" descr="pastedGraphic.pdf"/>
          <p:cNvPicPr>
            <a:picLocks noChangeAspect="1"/>
          </p:cNvPicPr>
          <p:nvPr/>
        </p:nvPicPr>
        <p:blipFill>
          <a:blip r:embed="rId2">
            <a:extLst/>
          </a:blip>
          <a:srcRect l="0" t="2873" r="57061" b="0"/>
          <a:stretch>
            <a:fillRect/>
          </a:stretch>
        </p:blipFill>
        <p:spPr>
          <a:xfrm>
            <a:off x="6853431" y="4459261"/>
            <a:ext cx="2175959" cy="3623794"/>
          </a:xfrm>
          <a:prstGeom prst="rect">
            <a:avLst/>
          </a:prstGeom>
          <a:ln w="12700">
            <a:miter lim="400000"/>
          </a:ln>
        </p:spPr>
      </p:pic>
      <p:sp>
        <p:nvSpPr>
          <p:cNvPr id="153" name="The Young–Stage #2"/>
          <p:cNvSpPr txBox="1"/>
          <p:nvPr/>
        </p:nvSpPr>
        <p:spPr>
          <a:xfrm>
            <a:off x="77489" y="1379098"/>
            <a:ext cx="7878807"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effectLst/>
                <a:latin typeface="Times New Roman"/>
                <a:ea typeface="Times New Roman"/>
                <a:cs typeface="Times New Roman"/>
                <a:sym typeface="Times New Roman"/>
              </a:defRPr>
            </a:pPr>
            <a:r>
              <a:t>యంగ్-స్టేజ్ #2</a:t>
            </a:r>
            <a:r>
              <a:t>యు</a:t>
            </a:r>
            <a:r>
              <a:t>వనదశ</a:t>
            </a:r>
          </a:p>
        </p:txBody>
      </p:sp>
      <p:sp>
        <p:nvSpPr>
          <p:cNvPr id="154" name="What does the young believer need?…"/>
          <p:cNvSpPr txBox="1"/>
          <p:nvPr/>
        </p:nvSpPr>
        <p:spPr>
          <a:xfrm>
            <a:off x="295087" y="2901717"/>
            <a:ext cx="6184369" cy="62522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యువ విశ్వాసికి ఏమి కావాలి?</a:t>
            </a:r>
          </a:p>
          <a:p>
            <a:pPr marL="365178" indent="-365178"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యువకుడు తన స్వంత నిర్ణయాలను నియంత్రించడం మరియు చలనశీలతను పెంచుకోవడం ప్రారంభిస్తాడు.</a:t>
            </a:r>
          </a:p>
          <a:p>
            <a:pPr marL="365178" indent="-365178"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effectLst/>
                <a:latin typeface="Times New Roman"/>
                <a:ea typeface="Times New Roman"/>
                <a:cs typeface="Times New Roman"/>
                <a:sym typeface="Times New Roman"/>
              </a:defRPr>
            </a:pPr>
            <a:r>
              <a:t>యుక్త వయస్సు' ఈ పరివర్తన కాలాన్ని వివరిస్తుంది-కొంచెం కాదు కానీ పరిణతి చెందలేదు.</a:t>
            </a:r>
          </a:p>
        </p:txBody>
      </p:sp>
      <p:grpSp>
        <p:nvGrpSpPr>
          <p:cNvPr id="157" name="Group"/>
          <p:cNvGrpSpPr/>
          <p:nvPr/>
        </p:nvGrpSpPr>
        <p:grpSpPr>
          <a:xfrm>
            <a:off x="8378497" y="2071608"/>
            <a:ext cx="4996710" cy="4745292"/>
            <a:chOff x="0" y="0"/>
            <a:chExt cx="4996708" cy="4745291"/>
          </a:xfrm>
        </p:grpSpPr>
        <p:pic>
          <p:nvPicPr>
            <p:cNvPr id="155" name="Layer.tiff" descr="Layer.tiff"/>
            <p:cNvPicPr>
              <a:picLocks noChangeAspect="1"/>
            </p:cNvPicPr>
            <p:nvPr/>
          </p:nvPicPr>
          <p:blipFill>
            <a:blip r:embed="rId3">
              <a:extLst/>
            </a:blip>
            <a:stretch>
              <a:fillRect/>
            </a:stretch>
          </p:blipFill>
          <p:spPr>
            <a:xfrm>
              <a:off x="713959" y="0"/>
              <a:ext cx="3767620" cy="4745292"/>
            </a:xfrm>
            <a:prstGeom prst="rect">
              <a:avLst/>
            </a:prstGeom>
            <a:ln w="12700" cap="flat">
              <a:noFill/>
              <a:miter lim="400000"/>
            </a:ln>
            <a:effectLst/>
          </p:spPr>
        </p:pic>
        <p:sp>
          <p:nvSpPr>
            <p:cNvPr id="156" name="TextBox 2"/>
            <p:cNvSpPr txBox="1"/>
            <p:nvPr/>
          </p:nvSpPr>
          <p:spPr>
            <a:xfrm>
              <a:off x="0" y="3359507"/>
              <a:ext cx="4996710" cy="12268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6400">
                  <a:solidFill>
                    <a:srgbClr val="53585F"/>
                  </a:solidFill>
                </a:defRPr>
              </a:lvl1pPr>
            </a:lstStyle>
            <a:p>
              <a:pPr/>
              <a:r>
                <a:t>యువత</a:t>
              </a:r>
            </a:p>
          </p:txBody>
        </p:sp>
      </p:grpSp>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3000" fill="hold"/>
                                        <p:tgtEl>
                                          <p:spTgt spid="152"/>
                                        </p:tgtEl>
                                        <p:attrNameLst>
                                          <p:attrName>ppt_w</p:attrName>
                                        </p:attrNameLst>
                                      </p:cBhvr>
                                      <p:tavLst>
                                        <p:tav tm="0">
                                          <p:val>
                                            <p:fltVal val="0"/>
                                          </p:val>
                                        </p:tav>
                                        <p:tav tm="100000">
                                          <p:val>
                                            <p:strVal val="#ppt_w"/>
                                          </p:val>
                                        </p:tav>
                                      </p:tavLst>
                                    </p:anim>
                                    <p:anim calcmode="lin" valueType="num">
                                      <p:cBhvr>
                                        <p:cTn id="8" dur="3000" fill="hold"/>
                                        <p:tgtEl>
                                          <p:spTgt spid="152"/>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Class="entr" nodeType="afterEffect" presetSubtype="4" presetID="2" grpId="2" fill="hold">
                                  <p:stCondLst>
                                    <p:cond delay="0"/>
                                  </p:stCondLst>
                                  <p:iterate type="el" backwards="0">
                                    <p:tmAbs val="0"/>
                                  </p:iterate>
                                  <p:childTnLst>
                                    <p:set>
                                      <p:cBhvr>
                                        <p:cTn id="11" fill="hold"/>
                                        <p:tgtEl>
                                          <p:spTgt spid="154">
                                            <p:bg/>
                                          </p:spTgt>
                                        </p:tgtEl>
                                        <p:attrNameLst>
                                          <p:attrName>style.visibility</p:attrName>
                                        </p:attrNameLst>
                                      </p:cBhvr>
                                      <p:to>
                                        <p:strVal val="visible"/>
                                      </p:to>
                                    </p:set>
                                    <p:anim calcmode="lin" valueType="num">
                                      <p:cBhvr>
                                        <p:cTn id="12" dur="2500" fill="hold"/>
                                        <p:tgtEl>
                                          <p:spTgt spid="154">
                                            <p:bg/>
                                          </p:spTgt>
                                        </p:tgtEl>
                                        <p:attrNameLst>
                                          <p:attrName>ppt_x</p:attrName>
                                        </p:attrNameLst>
                                      </p:cBhvr>
                                      <p:tavLst>
                                        <p:tav tm="0">
                                          <p:val>
                                            <p:strVal val="#ppt_x"/>
                                          </p:val>
                                        </p:tav>
                                        <p:tav tm="100000">
                                          <p:val>
                                            <p:strVal val="#ppt_x"/>
                                          </p:val>
                                        </p:tav>
                                      </p:tavLst>
                                    </p:anim>
                                    <p:anim calcmode="lin" valueType="num">
                                      <p:cBhvr>
                                        <p:cTn id="13" dur="2500" fill="hold"/>
                                        <p:tgtEl>
                                          <p:spTgt spid="154">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154">
                                            <p:txEl>
                                              <p:pRg st="0" end="0"/>
                                            </p:txEl>
                                          </p:spTgt>
                                        </p:tgtEl>
                                        <p:attrNameLst>
                                          <p:attrName>style.visibility</p:attrName>
                                        </p:attrNameLst>
                                      </p:cBhvr>
                                      <p:to>
                                        <p:strVal val="visible"/>
                                      </p:to>
                                    </p:set>
                                    <p:anim calcmode="lin" valueType="num">
                                      <p:cBhvr>
                                        <p:cTn id="16" dur="250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7" dur="2500" fill="hold"/>
                                        <p:tgtEl>
                                          <p:spTgt spid="15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500"/>
                            </p:stCondLst>
                            <p:childTnLst>
                              <p:par>
                                <p:cTn id="19" presetClass="entr" nodeType="afterEffect" presetSubtype="4" presetID="2" grpId="2" fill="hold">
                                  <p:stCondLst>
                                    <p:cond delay="0"/>
                                  </p:stCondLst>
                                  <p:iterate type="el" backwards="0">
                                    <p:tmAbs val="0"/>
                                  </p:iterate>
                                  <p:childTnLst>
                                    <p:set>
                                      <p:cBhvr>
                                        <p:cTn id="20" fill="hold"/>
                                        <p:tgtEl>
                                          <p:spTgt spid="154">
                                            <p:txEl>
                                              <p:pRg st="1" end="1"/>
                                            </p:txEl>
                                          </p:spTgt>
                                        </p:tgtEl>
                                        <p:attrNameLst>
                                          <p:attrName>style.visibility</p:attrName>
                                        </p:attrNameLst>
                                      </p:cBhvr>
                                      <p:to>
                                        <p:strVal val="visible"/>
                                      </p:to>
                                    </p:set>
                                    <p:anim calcmode="lin" valueType="num">
                                      <p:cBhvr>
                                        <p:cTn id="21" dur="2500" fill="hold"/>
                                        <p:tgtEl>
                                          <p:spTgt spid="154">
                                            <p:txEl>
                                              <p:pRg st="1" end="1"/>
                                            </p:txEl>
                                          </p:spTgt>
                                        </p:tgtEl>
                                        <p:attrNameLst>
                                          <p:attrName>ppt_x</p:attrName>
                                        </p:attrNameLst>
                                      </p:cBhvr>
                                      <p:tavLst>
                                        <p:tav tm="0">
                                          <p:val>
                                            <p:strVal val="#ppt_x"/>
                                          </p:val>
                                        </p:tav>
                                        <p:tav tm="100000">
                                          <p:val>
                                            <p:strVal val="#ppt_x"/>
                                          </p:val>
                                        </p:tav>
                                      </p:tavLst>
                                    </p:anim>
                                    <p:anim calcmode="lin" valueType="num">
                                      <p:cBhvr>
                                        <p:cTn id="22" dur="2500" fill="hold"/>
                                        <p:tgtEl>
                                          <p:spTgt spid="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2" fill="hold">
                                  <p:stCondLst>
                                    <p:cond delay="0"/>
                                  </p:stCondLst>
                                  <p:iterate type="el" backwards="0">
                                    <p:tmAbs val="0"/>
                                  </p:iterate>
                                  <p:childTnLst>
                                    <p:set>
                                      <p:cBhvr>
                                        <p:cTn id="26" fill="hold"/>
                                        <p:tgtEl>
                                          <p:spTgt spid="154">
                                            <p:txEl>
                                              <p:pRg st="2" end="2"/>
                                            </p:txEl>
                                          </p:spTgt>
                                        </p:tgtEl>
                                        <p:attrNameLst>
                                          <p:attrName>style.visibility</p:attrName>
                                        </p:attrNameLst>
                                      </p:cBhvr>
                                      <p:to>
                                        <p:strVal val="visible"/>
                                      </p:to>
                                    </p:set>
                                    <p:anim calcmode="lin" valueType="num">
                                      <p:cBhvr>
                                        <p:cTn id="27" dur="2500" fill="hold"/>
                                        <p:tgtEl>
                                          <p:spTgt spid="154">
                                            <p:txEl>
                                              <p:pRg st="2" end="2"/>
                                            </p:txEl>
                                          </p:spTgt>
                                        </p:tgtEl>
                                        <p:attrNameLst>
                                          <p:attrName>ppt_x</p:attrName>
                                        </p:attrNameLst>
                                      </p:cBhvr>
                                      <p:tavLst>
                                        <p:tav tm="0">
                                          <p:val>
                                            <p:strVal val="#ppt_x"/>
                                          </p:val>
                                        </p:tav>
                                        <p:tav tm="100000">
                                          <p:val>
                                            <p:strVal val="#ppt_x"/>
                                          </p:val>
                                        </p:tav>
                                      </p:tavLst>
                                    </p:anim>
                                    <p:anim calcmode="lin" valueType="num">
                                      <p:cBhvr>
                                        <p:cTn id="28" dur="2500" fill="hold"/>
                                        <p:tgtEl>
                                          <p:spTgt spid="1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4" grpId="2"/>
      <p:bldP build="whole" bldLvl="1" animBg="1" rev="0" advAuto="0" spid="152"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1 John 2:12-14"/>
          <p:cNvSpPr txBox="1"/>
          <p:nvPr/>
        </p:nvSpPr>
        <p:spPr>
          <a:xfrm>
            <a:off x="3379189" y="1292868"/>
            <a:ext cx="6200528"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mn-lt"/>
                <a:ea typeface="+mn-ea"/>
                <a:cs typeface="+mn-cs"/>
                <a:sym typeface="Helvetica"/>
              </a:defRPr>
            </a:lvl1pPr>
          </a:lstStyle>
          <a:p>
            <a:pPr>
              <a:defRPr>
                <a:effectLst/>
              </a:defRPr>
            </a:pPr>
            <a:r>
              <a:t>1 యోహాన్ 2:12-14</a:t>
            </a:r>
          </a:p>
        </p:txBody>
      </p:sp>
      <p:sp>
        <p:nvSpPr>
          <p:cNvPr id="160" name="I am writing to you, little children, because your sins are forgiven you for His name’s sake. I am writing to you, fathers, because you know Him who has been from the beginning. I am writing to you, young men, because you have overcome the evil one.…"/>
          <p:cNvSpPr txBox="1"/>
          <p:nvPr/>
        </p:nvSpPr>
        <p:spPr>
          <a:xfrm>
            <a:off x="180998" y="2652327"/>
            <a:ext cx="12596911" cy="64890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ct val="9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mn-lt"/>
                <a:ea typeface="+mn-ea"/>
                <a:cs typeface="+mn-cs"/>
                <a:sym typeface="Helvetica"/>
              </a:defRPr>
            </a:pPr>
            <a:r>
              <a:t>చిన్నపిల్లలారా</a:t>
            </a:r>
            <a:r>
              <a:rPr b="0"/>
              <a:t>, ఆయన నామము నిమిత్తము మీ పాపములు క్షమించబడినందున నేను మీకు వ్రాస్తున్నాను. నేను మీ </a:t>
            </a:r>
            <a:r>
              <a:rPr>
                <a:solidFill>
                  <a:schemeClr val="accent5">
                    <a:lumOff val="-8078"/>
                  </a:schemeClr>
                </a:solidFill>
              </a:rPr>
              <a:t>తండ్రికి</a:t>
            </a:r>
            <a:r>
              <a:rPr b="0"/>
              <a:t> వ్రాస్తున్నాను, ఎందుకంటే మొదటి నుండి ఉన్న వ్యక్తి మీకు తెలుసు. </a:t>
            </a:r>
            <a:r>
              <a:rPr>
                <a:solidFill>
                  <a:schemeClr val="accent1"/>
                </a:solidFill>
              </a:rPr>
              <a:t>యువకులారా</a:t>
            </a:r>
            <a:r>
              <a:rPr b="0"/>
              <a:t>, మీరు దుష్టుడిని జయించారు కాబట్టి నేను మీకు వ్రాస్తున్నాను. </a:t>
            </a:r>
            <a:endParaRPr b="0"/>
          </a:p>
          <a:p>
            <a:pPr algn="just" defTabSz="457200">
              <a:lnSpc>
                <a:spcPct val="9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mn-lt"/>
                <a:ea typeface="+mn-ea"/>
                <a:cs typeface="+mn-cs"/>
                <a:sym typeface="Helvetica"/>
              </a:defRPr>
            </a:pPr>
            <a:r>
              <a:t>పిల్లలారా,</a:t>
            </a:r>
            <a:r>
              <a:rPr b="0"/>
              <a:t> మీకు తండ్రిని తెలుసు కాబట్టి నేను మీకు వ్రాసాను. </a:t>
            </a:r>
            <a:r>
              <a:rPr>
                <a:solidFill>
                  <a:schemeClr val="accent5">
                    <a:lumOff val="-8078"/>
                  </a:schemeClr>
                </a:solidFill>
              </a:rPr>
              <a:t>తండ్రులారా</a:t>
            </a:r>
            <a:r>
              <a:rPr b="0"/>
              <a:t>, మొదటినుండి ఉన్న ఆయనను మీరు ఎరుగుదురు గనుక నేను మీకు వ్రాశాను. I </a:t>
            </a:r>
            <a:r>
              <a:rPr>
                <a:solidFill>
                  <a:schemeClr val="accent1">
                    <a:lumOff val="-7647"/>
                  </a:schemeClr>
                </a:solidFill>
              </a:rPr>
              <a:t>యౌవనులారా</a:t>
            </a:r>
            <a:r>
              <a:rPr b="0"/>
              <a:t>, మీరు బలవంతులు, మరియు దేవుని వాక్యము మీలో నిలిచియున్నది మరియు మీరు చెడ్డవానిని జయించినందున మీకు వ్రాసితిరి (1 యోహాను 2:12-14).</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strips(downRight)" transition="in">
                                      <p:cBhvr>
                                        <p:cTn id="7" dur="2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Cross.png" descr="Cross.png"/>
          <p:cNvPicPr>
            <a:picLocks noChangeAspect="1"/>
          </p:cNvPicPr>
          <p:nvPr/>
        </p:nvPicPr>
        <p:blipFill>
          <a:blip r:embed="rId2">
            <a:extLst/>
          </a:blip>
          <a:stretch>
            <a:fillRect/>
          </a:stretch>
        </p:blipFill>
        <p:spPr>
          <a:xfrm>
            <a:off x="6214016" y="3207394"/>
            <a:ext cx="8446818" cy="6578471"/>
          </a:xfrm>
          <a:prstGeom prst="rect">
            <a:avLst/>
          </a:prstGeom>
          <a:ln w="12700">
            <a:miter lim="400000"/>
          </a:ln>
        </p:spPr>
      </p:pic>
      <p:sp>
        <p:nvSpPr>
          <p:cNvPr id="165" name="The Young Believer’s Challenge"/>
          <p:cNvSpPr txBox="1"/>
          <p:nvPr/>
        </p:nvSpPr>
        <p:spPr>
          <a:xfrm>
            <a:off x="182146" y="1125302"/>
            <a:ext cx="7354342"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యువ విశ్వసుల సవాలు</a:t>
            </a:r>
          </a:p>
        </p:txBody>
      </p:sp>
      <p:sp>
        <p:nvSpPr>
          <p:cNvPr id="166" name="The young believer must use God’s Word to stand strong against opposing influences and temptations.…"/>
          <p:cNvSpPr txBox="1"/>
          <p:nvPr/>
        </p:nvSpPr>
        <p:spPr>
          <a:xfrm>
            <a:off x="145678" y="2362567"/>
            <a:ext cx="7621121" cy="71183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యువ విశ్వాసి ప్రత్యర్థి ప్రభావాలు మరియు ప్రలోభాలకు వ్యతిరేకంగా బలంగా నిలబడటానికి దేవుని వాక్యాన్ని ఉపయోగించాలి. </a:t>
            </a:r>
          </a:p>
          <a:p>
            <a: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శారీరకంగా, యువకులు తమ తల్లిదండ్రులకు దూరంగా జీవించడం నేర్చుకుంటారు.</a:t>
            </a:r>
          </a:p>
          <a:p>
            <a: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1యోహా 2:14యౌవనస్థు లారా, మీరు దుష్టుని జయించియున్నారు గనుక మీకు వ్రాయుచున్నాను.</a:t>
            </a:r>
          </a:p>
        </p:txBody>
      </p:sp>
      <p:sp>
        <p:nvSpPr>
          <p:cNvPr id="167" name="TextBox 1"/>
          <p:cNvSpPr txBox="1"/>
          <p:nvPr/>
        </p:nvSpPr>
        <p:spPr>
          <a:xfrm>
            <a:off x="9252515" y="4974711"/>
            <a:ext cx="4342246" cy="21513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solidFill>
                  <a:srgbClr val="96730D"/>
                </a:solidFill>
              </a:defRPr>
            </a:pPr>
            <a:r>
              <a:t>కత్తి</a:t>
            </a:r>
          </a:p>
          <a:p>
            <a:pPr>
              <a:defRPr sz="3600">
                <a:solidFill>
                  <a:srgbClr val="96730D"/>
                </a:solidFill>
              </a:defRPr>
            </a:pPr>
            <a:r>
              <a:t> దేవునిపదము/ వాక్యం</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anim calcmode="lin" valueType="num">
                                      <p:cBhvr>
                                        <p:cTn id="7" dur="2500" fill="hold"/>
                                        <p:tgtEl>
                                          <p:spTgt spid="166">
                                            <p:bg/>
                                          </p:spTgt>
                                        </p:tgtEl>
                                        <p:attrNameLst>
                                          <p:attrName>ppt_x</p:attrName>
                                        </p:attrNameLst>
                                      </p:cBhvr>
                                      <p:tavLst>
                                        <p:tav tm="0">
                                          <p:val>
                                            <p:strVal val="#ppt_x"/>
                                          </p:val>
                                        </p:tav>
                                        <p:tav tm="100000">
                                          <p:val>
                                            <p:strVal val="#ppt_x"/>
                                          </p:val>
                                        </p:tav>
                                      </p:tavLst>
                                    </p:anim>
                                    <p:anim calcmode="lin" valueType="num">
                                      <p:cBhvr>
                                        <p:cTn id="8" dur="2500" fill="hold"/>
                                        <p:tgtEl>
                                          <p:spTgt spid="16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66">
                                            <p:txEl>
                                              <p:pRg st="0" end="0"/>
                                            </p:txEl>
                                          </p:spTgt>
                                        </p:tgtEl>
                                        <p:attrNameLst>
                                          <p:attrName>style.visibility</p:attrName>
                                        </p:attrNameLst>
                                      </p:cBhvr>
                                      <p:to>
                                        <p:strVal val="visible"/>
                                      </p:to>
                                    </p:set>
                                    <p:anim calcmode="lin" valueType="num">
                                      <p:cBhvr>
                                        <p:cTn id="11" dur="2500" fill="hold"/>
                                        <p:tgtEl>
                                          <p:spTgt spid="166">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6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66">
                                            <p:txEl>
                                              <p:pRg st="1" end="1"/>
                                            </p:txEl>
                                          </p:spTgt>
                                        </p:tgtEl>
                                        <p:attrNameLst>
                                          <p:attrName>style.visibility</p:attrName>
                                        </p:attrNameLst>
                                      </p:cBhvr>
                                      <p:to>
                                        <p:strVal val="visible"/>
                                      </p:to>
                                    </p:set>
                                    <p:anim calcmode="lin" valueType="num">
                                      <p:cBhvr>
                                        <p:cTn id="16" dur="2500" fill="hold"/>
                                        <p:tgtEl>
                                          <p:spTgt spid="166">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6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66">
                                            <p:txEl>
                                              <p:pRg st="2" end="2"/>
                                            </p:txEl>
                                          </p:spTgt>
                                        </p:tgtEl>
                                        <p:attrNameLst>
                                          <p:attrName>style.visibility</p:attrName>
                                        </p:attrNameLst>
                                      </p:cBhvr>
                                      <p:to>
                                        <p:strVal val="visible"/>
                                      </p:to>
                                    </p:set>
                                    <p:anim calcmode="lin" valueType="num">
                                      <p:cBhvr>
                                        <p:cTn id="21" dur="2500" fill="hold"/>
                                        <p:tgtEl>
                                          <p:spTgt spid="166">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he Plan"/>
          <p:cNvSpPr txBox="1"/>
          <p:nvPr>
            <p:ph type="title" idx="4294967295"/>
          </p:nvPr>
        </p:nvSpPr>
        <p:spPr>
          <a:xfrm>
            <a:off x="134011" y="1214362"/>
            <a:ext cx="3094995" cy="1005837"/>
          </a:xfrm>
          <a:prstGeom prst="rect">
            <a:avLst/>
          </a:prstGeom>
        </p:spPr>
        <p:txBody>
          <a:bodyPr anchor="t"/>
          <a:lstStyle>
            <a:lvl1pPr algn="l" defTabSz="449833">
              <a:defRPr b="1" sz="5000">
                <a:latin typeface="+mj-lt"/>
                <a:ea typeface="+mj-ea"/>
                <a:cs typeface="+mj-cs"/>
                <a:sym typeface="Helvetica Neue"/>
              </a:defRPr>
            </a:lvl1pPr>
          </a:lstStyle>
          <a:p>
            <a:pPr/>
            <a:r>
              <a:t>ప్రణాళిక</a:t>
            </a:r>
          </a:p>
        </p:txBody>
      </p:sp>
      <p:grpSp>
        <p:nvGrpSpPr>
          <p:cNvPr id="172" name="Anxiety"/>
          <p:cNvGrpSpPr/>
          <p:nvPr/>
        </p:nvGrpSpPr>
        <p:grpSpPr>
          <a:xfrm>
            <a:off x="1051103" y="1991324"/>
            <a:ext cx="2768604" cy="1116411"/>
            <a:chOff x="0" y="0"/>
            <a:chExt cx="2768602" cy="1116409"/>
          </a:xfrm>
        </p:grpSpPr>
        <p:sp>
          <p:nvSpPr>
            <p:cNvPr id="170" name="Rounded Rectangle"/>
            <p:cNvSpPr/>
            <p:nvPr/>
          </p:nvSpPr>
          <p:spPr>
            <a:xfrm>
              <a:off x="0" y="0"/>
              <a:ext cx="2768603" cy="1116410"/>
            </a:xfrm>
            <a:prstGeom prst="roundRect">
              <a:avLst>
                <a:gd name="adj" fmla="val 17064"/>
              </a:avLst>
            </a:prstGeom>
            <a:solidFill>
              <a:srgbClr val="5782D2"/>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a:defRPr sz="3400">
                  <a:effectLst/>
                </a:defRPr>
              </a:pPr>
            </a:p>
          </p:txBody>
        </p:sp>
        <p:sp>
          <p:nvSpPr>
            <p:cNvPr id="171" name="ప్రణాళి"/>
            <p:cNvSpPr txBox="1"/>
            <p:nvPr/>
          </p:nvSpPr>
          <p:spPr>
            <a:xfrm>
              <a:off x="55796" y="205144"/>
              <a:ext cx="2657011"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ప్రణాళి</a:t>
              </a:r>
            </a:p>
          </p:txBody>
        </p:sp>
      </p:grpSp>
      <p:grpSp>
        <p:nvGrpSpPr>
          <p:cNvPr id="175" name="Pride"/>
          <p:cNvGrpSpPr/>
          <p:nvPr/>
        </p:nvGrpSpPr>
        <p:grpSpPr>
          <a:xfrm>
            <a:off x="1101596" y="3535938"/>
            <a:ext cx="2768603" cy="1116412"/>
            <a:chOff x="0" y="0"/>
            <a:chExt cx="2768602" cy="1116411"/>
          </a:xfrm>
        </p:grpSpPr>
        <p:sp>
          <p:nvSpPr>
            <p:cNvPr id="173" name="Rounded Rectangle"/>
            <p:cNvSpPr/>
            <p:nvPr/>
          </p:nvSpPr>
          <p:spPr>
            <a:xfrm>
              <a:off x="0" y="-1"/>
              <a:ext cx="2768603" cy="1116412"/>
            </a:xfrm>
            <a:prstGeom prst="roundRect">
              <a:avLst>
                <a:gd name="adj" fmla="val 17064"/>
              </a:avLst>
            </a:prstGeom>
            <a:solidFill>
              <a:srgbClr val="DE86AF"/>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74" name="గర్వం"/>
            <p:cNvSpPr txBox="1"/>
            <p:nvPr/>
          </p:nvSpPr>
          <p:spPr>
            <a:xfrm>
              <a:off x="55796" y="205144"/>
              <a:ext cx="2657011"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గర్వం</a:t>
              </a:r>
            </a:p>
          </p:txBody>
        </p:sp>
      </p:grpSp>
      <p:grpSp>
        <p:nvGrpSpPr>
          <p:cNvPr id="178" name="Lusts"/>
          <p:cNvGrpSpPr/>
          <p:nvPr/>
        </p:nvGrpSpPr>
        <p:grpSpPr>
          <a:xfrm>
            <a:off x="1101596" y="5080553"/>
            <a:ext cx="2768603" cy="1116412"/>
            <a:chOff x="0" y="88478"/>
            <a:chExt cx="2768602" cy="1116411"/>
          </a:xfrm>
        </p:grpSpPr>
        <p:sp>
          <p:nvSpPr>
            <p:cNvPr id="176" name="Rounded Rectangle"/>
            <p:cNvSpPr/>
            <p:nvPr/>
          </p:nvSpPr>
          <p:spPr>
            <a:xfrm>
              <a:off x="0" y="88478"/>
              <a:ext cx="2768603" cy="1116412"/>
            </a:xfrm>
            <a:prstGeom prst="roundRect">
              <a:avLst>
                <a:gd name="adj" fmla="val 17064"/>
              </a:avLst>
            </a:prstGeom>
            <a:solidFill>
              <a:srgbClr val="69D971"/>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77" name="కామం / కోరికలు"/>
            <p:cNvSpPr/>
            <p:nvPr/>
          </p:nvSpPr>
          <p:spPr>
            <a:xfrm>
              <a:off x="55796" y="646683"/>
              <a:ext cx="26570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sz="3400"/>
              </a:lvl1pPr>
            </a:lstStyle>
            <a:p>
              <a:pPr>
                <a:defRPr>
                  <a:effectLst/>
                </a:defRPr>
              </a:pPr>
              <a:r>
                <a:t>కామం / కోరికలు</a:t>
              </a:r>
            </a:p>
          </p:txBody>
        </p:sp>
      </p:grpSp>
      <p:grpSp>
        <p:nvGrpSpPr>
          <p:cNvPr id="181" name="Anger"/>
          <p:cNvGrpSpPr/>
          <p:nvPr/>
        </p:nvGrpSpPr>
        <p:grpSpPr>
          <a:xfrm>
            <a:off x="1101596" y="6625169"/>
            <a:ext cx="2768603" cy="1116411"/>
            <a:chOff x="0" y="0"/>
            <a:chExt cx="2768602" cy="1116409"/>
          </a:xfrm>
        </p:grpSpPr>
        <p:sp>
          <p:nvSpPr>
            <p:cNvPr id="179" name="Rounded Rectangle"/>
            <p:cNvSpPr/>
            <p:nvPr/>
          </p:nvSpPr>
          <p:spPr>
            <a:xfrm>
              <a:off x="0" y="0"/>
              <a:ext cx="2768603" cy="1116410"/>
            </a:xfrm>
            <a:prstGeom prst="roundRect">
              <a:avLst>
                <a:gd name="adj" fmla="val 17064"/>
              </a:avLst>
            </a:prstGeom>
            <a:solidFill>
              <a:srgbClr val="8F7472"/>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80" name="కోపం"/>
            <p:cNvSpPr txBox="1"/>
            <p:nvPr/>
          </p:nvSpPr>
          <p:spPr>
            <a:xfrm>
              <a:off x="55796" y="205144"/>
              <a:ext cx="2657011"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కోపం</a:t>
              </a:r>
            </a:p>
          </p:txBody>
        </p:sp>
      </p:grpSp>
      <p:grpSp>
        <p:nvGrpSpPr>
          <p:cNvPr id="184" name="Depression"/>
          <p:cNvGrpSpPr/>
          <p:nvPr/>
        </p:nvGrpSpPr>
        <p:grpSpPr>
          <a:xfrm>
            <a:off x="938127" y="8068183"/>
            <a:ext cx="2768603" cy="1116412"/>
            <a:chOff x="0" y="88478"/>
            <a:chExt cx="2768602" cy="1116410"/>
          </a:xfrm>
        </p:grpSpPr>
        <p:sp>
          <p:nvSpPr>
            <p:cNvPr id="182" name="Rounded Rectangle"/>
            <p:cNvSpPr/>
            <p:nvPr/>
          </p:nvSpPr>
          <p:spPr>
            <a:xfrm>
              <a:off x="0" y="88478"/>
              <a:ext cx="2768603" cy="1116411"/>
            </a:xfrm>
            <a:prstGeom prst="roundRect">
              <a:avLst>
                <a:gd name="adj" fmla="val 17064"/>
              </a:avLst>
            </a:prstGeom>
            <a:solidFill>
              <a:srgbClr val="565657"/>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83" name="డిప్రెషన్/క్రుంగిన"/>
            <p:cNvSpPr/>
            <p:nvPr/>
          </p:nvSpPr>
          <p:spPr>
            <a:xfrm>
              <a:off x="55796" y="646683"/>
              <a:ext cx="26570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sz="3400"/>
              </a:lvl1pPr>
            </a:lstStyle>
            <a:p>
              <a:pPr>
                <a:defRPr>
                  <a:effectLst/>
                </a:defRPr>
              </a:pPr>
              <a:r>
                <a:t>డిప్రెషన్/క్రుంగిన</a:t>
              </a:r>
            </a:p>
          </p:txBody>
        </p:sp>
      </p:grpSp>
      <p:sp>
        <p:nvSpPr>
          <p:cNvPr id="185" name="Not just rejecting the old but adopting the new."/>
          <p:cNvSpPr txBox="1"/>
          <p:nvPr/>
        </p:nvSpPr>
        <p:spPr>
          <a:xfrm>
            <a:off x="4406457" y="1843973"/>
            <a:ext cx="4191886" cy="23286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defRPr b="0" sz="3200">
                <a:solidFill>
                  <a:srgbClr val="000000"/>
                </a:solidFill>
                <a:latin typeface="+mn-lt"/>
                <a:ea typeface="+mn-ea"/>
                <a:cs typeface="+mn-cs"/>
                <a:sym typeface="Helvetica"/>
              </a:defRPr>
            </a:lvl1pPr>
          </a:lstStyle>
          <a:p>
            <a:pPr>
              <a:defRPr>
                <a:effectLst/>
              </a:defRPr>
            </a:pPr>
            <a:r>
              <a:t>పాతవాటిని తిరస్కరించడమే కాకుండా కొత్తదాన్ని స్వీకరించాలి.</a:t>
            </a:r>
          </a:p>
        </p:txBody>
      </p:sp>
      <p:sp>
        <p:nvSpPr>
          <p:cNvPr id="186" name="In each case faith is needed to surge forward."/>
          <p:cNvSpPr txBox="1"/>
          <p:nvPr/>
        </p:nvSpPr>
        <p:spPr>
          <a:xfrm>
            <a:off x="4317603" y="4621320"/>
            <a:ext cx="4191885" cy="39867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90000"/>
              </a:lnSpc>
              <a:defRPr b="0" sz="3200">
                <a:solidFill>
                  <a:srgbClr val="000000"/>
                </a:solidFill>
                <a:latin typeface="+mn-lt"/>
                <a:ea typeface="+mn-ea"/>
                <a:cs typeface="+mn-cs"/>
                <a:sym typeface="Helvetica"/>
              </a:defRPr>
            </a:lvl1pPr>
          </a:lstStyle>
          <a:p>
            <a:pPr>
              <a:defRPr>
                <a:effectLst/>
              </a:defRPr>
            </a:pPr>
            <a:r>
              <a:t>పాతవాటిని తిరస్కరించడమే కాకుండా కొత్తదాన్ని ఎస్పాతవాటిని తిరస్కరించడమే కాకుండా కొత్తదాన్ని పొందాలి</a:t>
            </a:r>
          </a:p>
        </p:txBody>
      </p:sp>
      <p:sp>
        <p:nvSpPr>
          <p:cNvPr id="187" name="Connection Line"/>
          <p:cNvSpPr/>
          <p:nvPr/>
        </p:nvSpPr>
        <p:spPr>
          <a:xfrm>
            <a:off x="3841146" y="1741283"/>
            <a:ext cx="4965690" cy="339382"/>
          </a:xfrm>
          <a:custGeom>
            <a:avLst/>
            <a:gdLst/>
            <a:ahLst/>
            <a:cxnLst>
              <a:cxn ang="0">
                <a:pos x="wd2" y="hd2"/>
              </a:cxn>
              <a:cxn ang="5400000">
                <a:pos x="wd2" y="hd2"/>
              </a:cxn>
              <a:cxn ang="10800000">
                <a:pos x="wd2" y="hd2"/>
              </a:cxn>
              <a:cxn ang="16200000">
                <a:pos x="wd2" y="hd2"/>
              </a:cxn>
            </a:cxnLst>
            <a:rect l="0" t="0" r="r" b="b"/>
            <a:pathLst>
              <a:path w="21600" h="16200" fill="norm" stroke="1" extrusionOk="0">
                <a:moveTo>
                  <a:pt x="0" y="16200"/>
                </a:moveTo>
                <a:cubicBezTo>
                  <a:pt x="7200" y="-5298"/>
                  <a:pt x="14400" y="-5400"/>
                  <a:pt x="21600" y="15893"/>
                </a:cubicBezTo>
              </a:path>
            </a:pathLst>
          </a:custGeom>
          <a:ln w="63500">
            <a:solidFill>
              <a:srgbClr val="000000"/>
            </a:solidFill>
            <a:miter lim="400000"/>
            <a:headEnd type="oval"/>
            <a:tailEnd type="stealth"/>
          </a:ln>
          <a:effectLst>
            <a:outerShdw sx="100000" sy="100000" kx="0" ky="0" algn="b" rotWithShape="0" blurRad="50800" dist="63500" dir="2700000">
              <a:srgbClr val="000000">
                <a:alpha val="50000"/>
              </a:srgbClr>
            </a:outerShdw>
          </a:effectLst>
        </p:spPr>
        <p:txBody>
          <a:bodyPr lIns="50800" tIns="50800" rIns="50800" bIns="50800"/>
          <a:lstStyle/>
          <a:p>
            <a:pPr>
              <a:defRPr>
                <a:solidFill>
                  <a:srgbClr val="CCFCF9"/>
                </a:solidFill>
              </a:defRPr>
            </a:pPr>
          </a:p>
        </p:txBody>
      </p:sp>
      <p:sp>
        <p:nvSpPr>
          <p:cNvPr id="188" name="Connection Line"/>
          <p:cNvSpPr/>
          <p:nvPr/>
        </p:nvSpPr>
        <p:spPr>
          <a:xfrm>
            <a:off x="3821624" y="9104375"/>
            <a:ext cx="5179012" cy="434570"/>
          </a:xfrm>
          <a:custGeom>
            <a:avLst/>
            <a:gdLst/>
            <a:ahLst/>
            <a:cxnLst>
              <a:cxn ang="0">
                <a:pos x="wd2" y="hd2"/>
              </a:cxn>
              <a:cxn ang="5400000">
                <a:pos x="wd2" y="hd2"/>
              </a:cxn>
              <a:cxn ang="10800000">
                <a:pos x="wd2" y="hd2"/>
              </a:cxn>
              <a:cxn ang="16200000">
                <a:pos x="wd2" y="hd2"/>
              </a:cxn>
            </a:cxnLst>
            <a:rect l="0" t="0" r="r" b="b"/>
            <a:pathLst>
              <a:path w="21600" h="16201" fill="norm" stroke="1" extrusionOk="0">
                <a:moveTo>
                  <a:pt x="21600" y="0"/>
                </a:moveTo>
                <a:cubicBezTo>
                  <a:pt x="14924" y="21391"/>
                  <a:pt x="7724" y="21600"/>
                  <a:pt x="0" y="626"/>
                </a:cubicBezTo>
              </a:path>
            </a:pathLst>
          </a:custGeom>
          <a:ln w="63500">
            <a:solidFill>
              <a:srgbClr val="000000"/>
            </a:solidFill>
            <a:miter lim="400000"/>
            <a:headEnd type="stealth"/>
            <a:tailEnd type="oval"/>
          </a:ln>
          <a:effectLst>
            <a:outerShdw sx="100000" sy="100000" kx="0" ky="0" algn="b" rotWithShape="0" blurRad="50800" dist="63500" dir="2700000">
              <a:srgbClr val="000000">
                <a:alpha val="50000"/>
              </a:srgbClr>
            </a:outerShdw>
          </a:effectLst>
        </p:spPr>
        <p:txBody>
          <a:bodyPr lIns="50800" tIns="50800" rIns="50800" bIns="50800"/>
          <a:lstStyle/>
          <a:p>
            <a:pPr>
              <a:defRPr>
                <a:solidFill>
                  <a:srgbClr val="CCFCF9"/>
                </a:solidFill>
              </a:defRPr>
            </a:pPr>
          </a:p>
        </p:txBody>
      </p:sp>
      <p:grpSp>
        <p:nvGrpSpPr>
          <p:cNvPr id="191" name="Pride"/>
          <p:cNvGrpSpPr/>
          <p:nvPr/>
        </p:nvGrpSpPr>
        <p:grpSpPr>
          <a:xfrm>
            <a:off x="9199977" y="3535938"/>
            <a:ext cx="2768604" cy="1116412"/>
            <a:chOff x="0" y="0"/>
            <a:chExt cx="2768602" cy="1116411"/>
          </a:xfrm>
        </p:grpSpPr>
        <p:sp>
          <p:nvSpPr>
            <p:cNvPr id="189" name="Rounded Rectangle"/>
            <p:cNvSpPr/>
            <p:nvPr/>
          </p:nvSpPr>
          <p:spPr>
            <a:xfrm>
              <a:off x="0" y="-1"/>
              <a:ext cx="2768603" cy="1116412"/>
            </a:xfrm>
            <a:prstGeom prst="roundRect">
              <a:avLst>
                <a:gd name="adj" fmla="val 17064"/>
              </a:avLst>
            </a:prstGeom>
            <a:solidFill>
              <a:srgbClr val="DE86AF"/>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90" name="వినయం"/>
            <p:cNvSpPr txBox="1"/>
            <p:nvPr/>
          </p:nvSpPr>
          <p:spPr>
            <a:xfrm>
              <a:off x="55796" y="205144"/>
              <a:ext cx="2657011"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వినయం</a:t>
              </a:r>
            </a:p>
          </p:txBody>
        </p:sp>
      </p:grpSp>
      <p:grpSp>
        <p:nvGrpSpPr>
          <p:cNvPr id="194" name="Group"/>
          <p:cNvGrpSpPr/>
          <p:nvPr/>
        </p:nvGrpSpPr>
        <p:grpSpPr>
          <a:xfrm>
            <a:off x="9199977" y="8068184"/>
            <a:ext cx="2768604" cy="1116411"/>
            <a:chOff x="0" y="0"/>
            <a:chExt cx="2768602" cy="1116409"/>
          </a:xfrm>
        </p:grpSpPr>
        <p:sp>
          <p:nvSpPr>
            <p:cNvPr id="192" name="Depression"/>
            <p:cNvSpPr/>
            <p:nvPr/>
          </p:nvSpPr>
          <p:spPr>
            <a:xfrm>
              <a:off x="0" y="0"/>
              <a:ext cx="2768603" cy="1116410"/>
            </a:xfrm>
            <a:prstGeom prst="roundRect">
              <a:avLst>
                <a:gd name="adj" fmla="val 17064"/>
              </a:avLst>
            </a:prstGeom>
            <a:solidFill>
              <a:srgbClr val="565657"/>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93" name="TextBox 7"/>
            <p:cNvSpPr txBox="1"/>
            <p:nvPr/>
          </p:nvSpPr>
          <p:spPr>
            <a:xfrm rot="21411914">
              <a:off x="942167" y="181014"/>
              <a:ext cx="1067268" cy="754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DDDDDD"/>
                  </a:solidFill>
                </a:defRPr>
              </a:lvl1pPr>
            </a:lstStyle>
            <a:p>
              <a:pPr/>
              <a:r>
                <a:t>ఆశా</a:t>
              </a:r>
            </a:p>
          </p:txBody>
        </p:sp>
      </p:grpSp>
      <p:grpSp>
        <p:nvGrpSpPr>
          <p:cNvPr id="197" name="Anger"/>
          <p:cNvGrpSpPr/>
          <p:nvPr/>
        </p:nvGrpSpPr>
        <p:grpSpPr>
          <a:xfrm>
            <a:off x="9199977" y="6625169"/>
            <a:ext cx="2768604" cy="1116411"/>
            <a:chOff x="0" y="0"/>
            <a:chExt cx="2768602" cy="1116409"/>
          </a:xfrm>
        </p:grpSpPr>
        <p:sp>
          <p:nvSpPr>
            <p:cNvPr id="195" name="Rounded Rectangle"/>
            <p:cNvSpPr/>
            <p:nvPr/>
          </p:nvSpPr>
          <p:spPr>
            <a:xfrm>
              <a:off x="0" y="0"/>
              <a:ext cx="2768603" cy="1116410"/>
            </a:xfrm>
            <a:prstGeom prst="roundRect">
              <a:avLst>
                <a:gd name="adj" fmla="val 17064"/>
              </a:avLst>
            </a:prstGeom>
            <a:solidFill>
              <a:srgbClr val="8F7472"/>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96" name="సహనం"/>
            <p:cNvSpPr txBox="1"/>
            <p:nvPr/>
          </p:nvSpPr>
          <p:spPr>
            <a:xfrm>
              <a:off x="55796" y="205144"/>
              <a:ext cx="2657011"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సహనం </a:t>
              </a:r>
            </a:p>
          </p:txBody>
        </p:sp>
      </p:grpSp>
      <p:grpSp>
        <p:nvGrpSpPr>
          <p:cNvPr id="200" name="Lusts"/>
          <p:cNvGrpSpPr/>
          <p:nvPr/>
        </p:nvGrpSpPr>
        <p:grpSpPr>
          <a:xfrm>
            <a:off x="9199977" y="5159131"/>
            <a:ext cx="2768604" cy="1116413"/>
            <a:chOff x="0" y="0"/>
            <a:chExt cx="2768602" cy="1116411"/>
          </a:xfrm>
        </p:grpSpPr>
        <p:sp>
          <p:nvSpPr>
            <p:cNvPr id="198" name="Rounded Rectangle"/>
            <p:cNvSpPr/>
            <p:nvPr/>
          </p:nvSpPr>
          <p:spPr>
            <a:xfrm>
              <a:off x="0" y="0"/>
              <a:ext cx="2768603" cy="1116412"/>
            </a:xfrm>
            <a:prstGeom prst="roundRect">
              <a:avLst>
                <a:gd name="adj" fmla="val 17064"/>
              </a:avLst>
            </a:prstGeom>
            <a:solidFill>
              <a:srgbClr val="69D971"/>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sz="3400">
                  <a:effectLst/>
                </a:defRPr>
              </a:pPr>
            </a:p>
          </p:txBody>
        </p:sp>
        <p:sp>
          <p:nvSpPr>
            <p:cNvPr id="199" name="తృప్తి"/>
            <p:cNvSpPr/>
            <p:nvPr/>
          </p:nvSpPr>
          <p:spPr>
            <a:xfrm>
              <a:off x="55796" y="184955"/>
              <a:ext cx="26570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తృప్తి</a:t>
              </a:r>
            </a:p>
          </p:txBody>
        </p:sp>
      </p:grpSp>
      <p:grpSp>
        <p:nvGrpSpPr>
          <p:cNvPr id="203" name="Anxiety"/>
          <p:cNvGrpSpPr/>
          <p:nvPr/>
        </p:nvGrpSpPr>
        <p:grpSpPr>
          <a:xfrm>
            <a:off x="9120361" y="1991324"/>
            <a:ext cx="2768604" cy="1116411"/>
            <a:chOff x="0" y="0"/>
            <a:chExt cx="2768602" cy="1116409"/>
          </a:xfrm>
        </p:grpSpPr>
        <p:sp>
          <p:nvSpPr>
            <p:cNvPr id="201" name="Rounded Rectangle"/>
            <p:cNvSpPr/>
            <p:nvPr/>
          </p:nvSpPr>
          <p:spPr>
            <a:xfrm>
              <a:off x="0" y="0"/>
              <a:ext cx="2768603" cy="1116410"/>
            </a:xfrm>
            <a:prstGeom prst="roundRect">
              <a:avLst>
                <a:gd name="adj" fmla="val 17064"/>
              </a:avLst>
            </a:prstGeom>
            <a:solidFill>
              <a:srgbClr val="5782D2"/>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a:defRPr sz="3400">
                  <a:effectLst/>
                </a:defRPr>
              </a:pPr>
            </a:p>
          </p:txBody>
        </p:sp>
        <p:sp>
          <p:nvSpPr>
            <p:cNvPr id="202" name="శాంతి"/>
            <p:cNvSpPr txBox="1"/>
            <p:nvPr/>
          </p:nvSpPr>
          <p:spPr>
            <a:xfrm>
              <a:off x="55796" y="205144"/>
              <a:ext cx="2657011"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400"/>
              </a:lvl1pPr>
            </a:lstStyle>
            <a:p>
              <a:pPr>
                <a:defRPr>
                  <a:effectLst/>
                </a:defRPr>
              </a:pPr>
              <a:r>
                <a:t>శాంతి</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ppt_x</p:attrName>
                                        </p:attrNameLst>
                                      </p:cBhvr>
                                      <p:tavLst>
                                        <p:tav tm="0">
                                          <p:val>
                                            <p:strVal val="#ppt_x"/>
                                          </p:val>
                                        </p:tav>
                                        <p:tav tm="100000">
                                          <p:val>
                                            <p:strVal val="#ppt_x"/>
                                          </p:val>
                                        </p:tav>
                                      </p:tavLst>
                                    </p:anim>
                                    <p:anim calcmode="lin" valueType="num">
                                      <p:cBhvr>
                                        <p:cTn id="8" dur="1000" fill="hold"/>
                                        <p:tgtEl>
                                          <p:spTgt spid="17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1" presetID="2" grpId="2" fill="hold">
                                  <p:stCondLst>
                                    <p:cond delay="0"/>
                                  </p:stCondLst>
                                  <p:iterate type="el" backwards="0">
                                    <p:tmAbs val="0"/>
                                  </p:iterate>
                                  <p:childTnLst>
                                    <p:set>
                                      <p:cBhvr>
                                        <p:cTn id="11" fill="hold"/>
                                        <p:tgtEl>
                                          <p:spTgt spid="175"/>
                                        </p:tgtEl>
                                        <p:attrNameLst>
                                          <p:attrName>style.visibility</p:attrName>
                                        </p:attrNameLst>
                                      </p:cBhvr>
                                      <p:to>
                                        <p:strVal val="visible"/>
                                      </p:to>
                                    </p:set>
                                    <p:anim calcmode="lin" valueType="num">
                                      <p:cBhvr>
                                        <p:cTn id="12" dur="1000" fill="hold"/>
                                        <p:tgtEl>
                                          <p:spTgt spid="175"/>
                                        </p:tgtEl>
                                        <p:attrNameLst>
                                          <p:attrName>ppt_x</p:attrName>
                                        </p:attrNameLst>
                                      </p:cBhvr>
                                      <p:tavLst>
                                        <p:tav tm="0">
                                          <p:val>
                                            <p:strVal val="#ppt_x"/>
                                          </p:val>
                                        </p:tav>
                                        <p:tav tm="100000">
                                          <p:val>
                                            <p:strVal val="#ppt_x"/>
                                          </p:val>
                                        </p:tav>
                                      </p:tavLst>
                                    </p:anim>
                                    <p:anim calcmode="lin" valueType="num">
                                      <p:cBhvr>
                                        <p:cTn id="13" dur="1000" fill="hold"/>
                                        <p:tgtEl>
                                          <p:spTgt spid="17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Class="entr" nodeType="afterEffect" presetSubtype="1" presetID="2" grpId="3" fill="hold">
                                  <p:stCondLst>
                                    <p:cond delay="0"/>
                                  </p:stCondLst>
                                  <p:iterate type="el" backwards="0">
                                    <p:tmAbs val="0"/>
                                  </p:iterate>
                                  <p:childTnLst>
                                    <p:set>
                                      <p:cBhvr>
                                        <p:cTn id="16" fill="hold"/>
                                        <p:tgtEl>
                                          <p:spTgt spid="178"/>
                                        </p:tgtEl>
                                        <p:attrNameLst>
                                          <p:attrName>style.visibility</p:attrName>
                                        </p:attrNameLst>
                                      </p:cBhvr>
                                      <p:to>
                                        <p:strVal val="visible"/>
                                      </p:to>
                                    </p:set>
                                    <p:anim calcmode="lin" valueType="num">
                                      <p:cBhvr>
                                        <p:cTn id="17" dur="1000" fill="hold"/>
                                        <p:tgtEl>
                                          <p:spTgt spid="178"/>
                                        </p:tgtEl>
                                        <p:attrNameLst>
                                          <p:attrName>ppt_x</p:attrName>
                                        </p:attrNameLst>
                                      </p:cBhvr>
                                      <p:tavLst>
                                        <p:tav tm="0">
                                          <p:val>
                                            <p:strVal val="#ppt_x"/>
                                          </p:val>
                                        </p:tav>
                                        <p:tav tm="100000">
                                          <p:val>
                                            <p:strVal val="#ppt_x"/>
                                          </p:val>
                                        </p:tav>
                                      </p:tavLst>
                                    </p:anim>
                                    <p:anim calcmode="lin" valueType="num">
                                      <p:cBhvr>
                                        <p:cTn id="18" dur="1000" fill="hold"/>
                                        <p:tgtEl>
                                          <p:spTgt spid="178"/>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Class="entr" nodeType="afterEffect" presetSubtype="1" presetID="2" grpId="4" fill="hold">
                                  <p:stCondLst>
                                    <p:cond delay="0"/>
                                  </p:stCondLst>
                                  <p:iterate type="el" backwards="0">
                                    <p:tmAbs val="0"/>
                                  </p:iterate>
                                  <p:childTnLst>
                                    <p:set>
                                      <p:cBhvr>
                                        <p:cTn id="21" fill="hold"/>
                                        <p:tgtEl>
                                          <p:spTgt spid="181"/>
                                        </p:tgtEl>
                                        <p:attrNameLst>
                                          <p:attrName>style.visibility</p:attrName>
                                        </p:attrNameLst>
                                      </p:cBhvr>
                                      <p:to>
                                        <p:strVal val="visible"/>
                                      </p:to>
                                    </p:set>
                                    <p:anim calcmode="lin" valueType="num">
                                      <p:cBhvr>
                                        <p:cTn id="22" dur="1000" fill="hold"/>
                                        <p:tgtEl>
                                          <p:spTgt spid="181"/>
                                        </p:tgtEl>
                                        <p:attrNameLst>
                                          <p:attrName>ppt_x</p:attrName>
                                        </p:attrNameLst>
                                      </p:cBhvr>
                                      <p:tavLst>
                                        <p:tav tm="0">
                                          <p:val>
                                            <p:strVal val="#ppt_x"/>
                                          </p:val>
                                        </p:tav>
                                        <p:tav tm="100000">
                                          <p:val>
                                            <p:strVal val="#ppt_x"/>
                                          </p:val>
                                        </p:tav>
                                      </p:tavLst>
                                    </p:anim>
                                    <p:anim calcmode="lin" valueType="num">
                                      <p:cBhvr>
                                        <p:cTn id="23" dur="1000" fill="hold"/>
                                        <p:tgtEl>
                                          <p:spTgt spid="181"/>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Class="entr" nodeType="afterEffect" presetSubtype="1" presetID="2" grpId="5" fill="hold">
                                  <p:stCondLst>
                                    <p:cond delay="0"/>
                                  </p:stCondLst>
                                  <p:iterate type="el" backwards="0">
                                    <p:tmAbs val="0"/>
                                  </p:iterate>
                                  <p:childTnLst>
                                    <p:set>
                                      <p:cBhvr>
                                        <p:cTn id="26" fill="hold"/>
                                        <p:tgtEl>
                                          <p:spTgt spid="184"/>
                                        </p:tgtEl>
                                        <p:attrNameLst>
                                          <p:attrName>style.visibility</p:attrName>
                                        </p:attrNameLst>
                                      </p:cBhvr>
                                      <p:to>
                                        <p:strVal val="visible"/>
                                      </p:to>
                                    </p:set>
                                    <p:anim calcmode="lin" valueType="num">
                                      <p:cBhvr>
                                        <p:cTn id="27" dur="1000" fill="hold"/>
                                        <p:tgtEl>
                                          <p:spTgt spid="184"/>
                                        </p:tgtEl>
                                        <p:attrNameLst>
                                          <p:attrName>ppt_x</p:attrName>
                                        </p:attrNameLst>
                                      </p:cBhvr>
                                      <p:tavLst>
                                        <p:tav tm="0">
                                          <p:val>
                                            <p:strVal val="#ppt_x"/>
                                          </p:val>
                                        </p:tav>
                                        <p:tav tm="100000">
                                          <p:val>
                                            <p:strVal val="#ppt_x"/>
                                          </p:val>
                                        </p:tav>
                                      </p:tavLst>
                                    </p:anim>
                                    <p:anim calcmode="lin" valueType="num">
                                      <p:cBhvr>
                                        <p:cTn id="28" dur="1000" fill="hold"/>
                                        <p:tgtEl>
                                          <p:spTgt spid="184"/>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6" fill="hold">
                                  <p:stCondLst>
                                    <p:cond delay="0"/>
                                  </p:stCondLst>
                                  <p:iterate type="el" backwards="0">
                                    <p:tmAbs val="0"/>
                                  </p:iterate>
                                  <p:childTnLst>
                                    <p:set>
                                      <p:cBhvr>
                                        <p:cTn id="32" fill="hold"/>
                                        <p:tgtEl>
                                          <p:spTgt spid="185"/>
                                        </p:tgtEl>
                                        <p:attrNameLst>
                                          <p:attrName>style.visibility</p:attrName>
                                        </p:attrNameLst>
                                      </p:cBhvr>
                                      <p:to>
                                        <p:strVal val="visible"/>
                                      </p:to>
                                    </p:set>
                                    <p:animEffect filter="fade" transition="in">
                                      <p:cBhvr>
                                        <p:cTn id="33" dur="1500"/>
                                        <p:tgtEl>
                                          <p:spTgt spid="185"/>
                                        </p:tgtEl>
                                      </p:cBhvr>
                                    </p:animEffect>
                                  </p:childTnLst>
                                </p:cTn>
                              </p:par>
                            </p:childTnLst>
                          </p:cTn>
                        </p:par>
                        <p:par>
                          <p:cTn id="34" fill="hold">
                            <p:stCondLst>
                              <p:cond delay="1500"/>
                            </p:stCondLst>
                            <p:childTnLst>
                              <p:par>
                                <p:cTn id="35" presetClass="entr" nodeType="afterEffect" presetSubtype="8" presetID="22" grpId="7" fill="hold">
                                  <p:stCondLst>
                                    <p:cond delay="0"/>
                                  </p:stCondLst>
                                  <p:iterate type="el" backwards="0">
                                    <p:tmAbs val="0"/>
                                  </p:iterate>
                                  <p:childTnLst>
                                    <p:set>
                                      <p:cBhvr>
                                        <p:cTn id="36" fill="hold"/>
                                        <p:tgtEl>
                                          <p:spTgt spid="187"/>
                                        </p:tgtEl>
                                        <p:attrNameLst>
                                          <p:attrName>style.visibility</p:attrName>
                                        </p:attrNameLst>
                                      </p:cBhvr>
                                      <p:to>
                                        <p:strVal val="visible"/>
                                      </p:to>
                                    </p:set>
                                    <p:animEffect filter="wipe(left)" transition="in">
                                      <p:cBhvr>
                                        <p:cTn id="37" dur="1500"/>
                                        <p:tgtEl>
                                          <p:spTgt spid="187"/>
                                        </p:tgtEl>
                                      </p:cBhvr>
                                    </p:animEffect>
                                  </p:childTnLst>
                                </p:cTn>
                              </p:par>
                            </p:childTnLst>
                          </p:cTn>
                        </p:par>
                        <p:par>
                          <p:cTn id="38" fill="hold">
                            <p:stCondLst>
                              <p:cond delay="3000"/>
                            </p:stCondLst>
                            <p:childTnLst>
                              <p:par>
                                <p:cTn id="39" presetClass="entr" nodeType="afterEffect" presetSubtype="8" presetID="22" grpId="8" fill="hold">
                                  <p:stCondLst>
                                    <p:cond delay="0"/>
                                  </p:stCondLst>
                                  <p:iterate type="el" backwards="0">
                                    <p:tmAbs val="0"/>
                                  </p:iterate>
                                  <p:childTnLst>
                                    <p:set>
                                      <p:cBhvr>
                                        <p:cTn id="40" fill="hold"/>
                                        <p:tgtEl>
                                          <p:spTgt spid="188"/>
                                        </p:tgtEl>
                                        <p:attrNameLst>
                                          <p:attrName>style.visibility</p:attrName>
                                        </p:attrNameLst>
                                      </p:cBhvr>
                                      <p:to>
                                        <p:strVal val="visible"/>
                                      </p:to>
                                    </p:set>
                                    <p:animEffect filter="wipe(left)" transition="in">
                                      <p:cBhvr>
                                        <p:cTn id="41" dur="1500"/>
                                        <p:tgtEl>
                                          <p:spTgt spid="188"/>
                                        </p:tgtEl>
                                      </p:cBhvr>
                                    </p:animEffect>
                                  </p:childTnLst>
                                </p:cTn>
                              </p:par>
                            </p:childTnLst>
                          </p:cTn>
                        </p:par>
                        <p:par>
                          <p:cTn id="42" fill="hold">
                            <p:stCondLst>
                              <p:cond delay="4500"/>
                            </p:stCondLst>
                            <p:childTnLst>
                              <p:par>
                                <p:cTn id="43" presetClass="entr" nodeType="afterEffect" presetID="10" grpId="9" fill="hold">
                                  <p:stCondLst>
                                    <p:cond delay="300"/>
                                  </p:stCondLst>
                                  <p:iterate type="el" backwards="0">
                                    <p:tmAbs val="0"/>
                                  </p:iterate>
                                  <p:childTnLst>
                                    <p:set>
                                      <p:cBhvr>
                                        <p:cTn id="44" fill="hold"/>
                                        <p:tgtEl>
                                          <p:spTgt spid="186"/>
                                        </p:tgtEl>
                                        <p:attrNameLst>
                                          <p:attrName>style.visibility</p:attrName>
                                        </p:attrNameLst>
                                      </p:cBhvr>
                                      <p:to>
                                        <p:strVal val="visible"/>
                                      </p:to>
                                    </p:set>
                                    <p:animEffect filter="fade" transition="in">
                                      <p:cBhvr>
                                        <p:cTn id="45" dur="1500"/>
                                        <p:tgtEl>
                                          <p:spTgt spid="186"/>
                                        </p:tgtEl>
                                      </p:cBhvr>
                                    </p:animEffect>
                                  </p:childTnLst>
                                </p:cTn>
                              </p:par>
                            </p:childTnLst>
                          </p:cTn>
                        </p:par>
                        <p:par>
                          <p:cTn id="46" fill="hold">
                            <p:stCondLst>
                              <p:cond delay="6300"/>
                            </p:stCondLst>
                            <p:childTnLst>
                              <p:par>
                                <p:cTn id="47" presetClass="entr" nodeType="afterEffect" presetSubtype="1" presetID="2" grpId="10" fill="hold">
                                  <p:stCondLst>
                                    <p:cond delay="0"/>
                                  </p:stCondLst>
                                  <p:iterate type="el" backwards="0">
                                    <p:tmAbs val="0"/>
                                  </p:iterate>
                                  <p:childTnLst>
                                    <p:set>
                                      <p:cBhvr>
                                        <p:cTn id="48" fill="hold"/>
                                        <p:tgtEl>
                                          <p:spTgt spid="191"/>
                                        </p:tgtEl>
                                        <p:attrNameLst>
                                          <p:attrName>style.visibility</p:attrName>
                                        </p:attrNameLst>
                                      </p:cBhvr>
                                      <p:to>
                                        <p:strVal val="visible"/>
                                      </p:to>
                                    </p:set>
                                    <p:anim calcmode="lin" valueType="num">
                                      <p:cBhvr>
                                        <p:cTn id="49" dur="1000" fill="hold"/>
                                        <p:tgtEl>
                                          <p:spTgt spid="191"/>
                                        </p:tgtEl>
                                        <p:attrNameLst>
                                          <p:attrName>ppt_x</p:attrName>
                                        </p:attrNameLst>
                                      </p:cBhvr>
                                      <p:tavLst>
                                        <p:tav tm="0">
                                          <p:val>
                                            <p:strVal val="#ppt_x"/>
                                          </p:val>
                                        </p:tav>
                                        <p:tav tm="100000">
                                          <p:val>
                                            <p:strVal val="#ppt_x"/>
                                          </p:val>
                                        </p:tav>
                                      </p:tavLst>
                                    </p:anim>
                                    <p:anim calcmode="lin" valueType="num">
                                      <p:cBhvr>
                                        <p:cTn id="50" dur="1000" fill="hold"/>
                                        <p:tgtEl>
                                          <p:spTgt spid="191"/>
                                        </p:tgtEl>
                                        <p:attrNameLst>
                                          <p:attrName>ppt_y</p:attrName>
                                        </p:attrNameLst>
                                      </p:cBhvr>
                                      <p:tavLst>
                                        <p:tav tm="0">
                                          <p:val>
                                            <p:strVal val="0-#ppt_h/2"/>
                                          </p:val>
                                        </p:tav>
                                        <p:tav tm="100000">
                                          <p:val>
                                            <p:strVal val="#ppt_y"/>
                                          </p:val>
                                        </p:tav>
                                      </p:tavLst>
                                    </p:anim>
                                  </p:childTnLst>
                                </p:cTn>
                              </p:par>
                            </p:childTnLst>
                          </p:cTn>
                        </p:par>
                        <p:par>
                          <p:cTn id="51" fill="hold">
                            <p:stCondLst>
                              <p:cond delay="7300"/>
                            </p:stCondLst>
                            <p:childTnLst>
                              <p:par>
                                <p:cTn id="52" presetClass="entr" nodeType="afterEffect" presetSubtype="1" presetID="2" grpId="11" fill="hold">
                                  <p:stCondLst>
                                    <p:cond delay="0"/>
                                  </p:stCondLst>
                                  <p:iterate type="el" backwards="0">
                                    <p:tmAbs val="0"/>
                                  </p:iterate>
                                  <p:childTnLst>
                                    <p:set>
                                      <p:cBhvr>
                                        <p:cTn id="53" fill="hold"/>
                                        <p:tgtEl>
                                          <p:spTgt spid="197"/>
                                        </p:tgtEl>
                                        <p:attrNameLst>
                                          <p:attrName>style.visibility</p:attrName>
                                        </p:attrNameLst>
                                      </p:cBhvr>
                                      <p:to>
                                        <p:strVal val="visible"/>
                                      </p:to>
                                    </p:set>
                                    <p:anim calcmode="lin" valueType="num">
                                      <p:cBhvr>
                                        <p:cTn id="54" dur="1000" fill="hold"/>
                                        <p:tgtEl>
                                          <p:spTgt spid="197"/>
                                        </p:tgtEl>
                                        <p:attrNameLst>
                                          <p:attrName>ppt_x</p:attrName>
                                        </p:attrNameLst>
                                      </p:cBhvr>
                                      <p:tavLst>
                                        <p:tav tm="0">
                                          <p:val>
                                            <p:strVal val="#ppt_x"/>
                                          </p:val>
                                        </p:tav>
                                        <p:tav tm="100000">
                                          <p:val>
                                            <p:strVal val="#ppt_x"/>
                                          </p:val>
                                        </p:tav>
                                      </p:tavLst>
                                    </p:anim>
                                    <p:anim calcmode="lin" valueType="num">
                                      <p:cBhvr>
                                        <p:cTn id="55" dur="1000" fill="hold"/>
                                        <p:tgtEl>
                                          <p:spTgt spid="197"/>
                                        </p:tgtEl>
                                        <p:attrNameLst>
                                          <p:attrName>ppt_y</p:attrName>
                                        </p:attrNameLst>
                                      </p:cBhvr>
                                      <p:tavLst>
                                        <p:tav tm="0">
                                          <p:val>
                                            <p:strVal val="0-#ppt_h/2"/>
                                          </p:val>
                                        </p:tav>
                                        <p:tav tm="100000">
                                          <p:val>
                                            <p:strVal val="#ppt_y"/>
                                          </p:val>
                                        </p:tav>
                                      </p:tavLst>
                                    </p:anim>
                                  </p:childTnLst>
                                </p:cTn>
                              </p:par>
                            </p:childTnLst>
                          </p:cTn>
                        </p:par>
                        <p:par>
                          <p:cTn id="56" fill="hold">
                            <p:stCondLst>
                              <p:cond delay="8300"/>
                            </p:stCondLst>
                            <p:childTnLst>
                              <p:par>
                                <p:cTn id="57" presetClass="entr" nodeType="afterEffect" presetSubtype="1" presetID="2" grpId="12" fill="hold">
                                  <p:stCondLst>
                                    <p:cond delay="0"/>
                                  </p:stCondLst>
                                  <p:iterate type="el" backwards="0">
                                    <p:tmAbs val="0"/>
                                  </p:iterate>
                                  <p:childTnLst>
                                    <p:set>
                                      <p:cBhvr>
                                        <p:cTn id="58" fill="hold"/>
                                        <p:tgtEl>
                                          <p:spTgt spid="200"/>
                                        </p:tgtEl>
                                        <p:attrNameLst>
                                          <p:attrName>style.visibility</p:attrName>
                                        </p:attrNameLst>
                                      </p:cBhvr>
                                      <p:to>
                                        <p:strVal val="visible"/>
                                      </p:to>
                                    </p:set>
                                    <p:anim calcmode="lin" valueType="num">
                                      <p:cBhvr>
                                        <p:cTn id="59" dur="1000" fill="hold"/>
                                        <p:tgtEl>
                                          <p:spTgt spid="200"/>
                                        </p:tgtEl>
                                        <p:attrNameLst>
                                          <p:attrName>ppt_x</p:attrName>
                                        </p:attrNameLst>
                                      </p:cBhvr>
                                      <p:tavLst>
                                        <p:tav tm="0">
                                          <p:val>
                                            <p:strVal val="#ppt_x"/>
                                          </p:val>
                                        </p:tav>
                                        <p:tav tm="100000">
                                          <p:val>
                                            <p:strVal val="#ppt_x"/>
                                          </p:val>
                                        </p:tav>
                                      </p:tavLst>
                                    </p:anim>
                                    <p:anim calcmode="lin" valueType="num">
                                      <p:cBhvr>
                                        <p:cTn id="60" dur="1000" fill="hold"/>
                                        <p:tgtEl>
                                          <p:spTgt spid="200"/>
                                        </p:tgtEl>
                                        <p:attrNameLst>
                                          <p:attrName>ppt_y</p:attrName>
                                        </p:attrNameLst>
                                      </p:cBhvr>
                                      <p:tavLst>
                                        <p:tav tm="0">
                                          <p:val>
                                            <p:strVal val="0-#ppt_h/2"/>
                                          </p:val>
                                        </p:tav>
                                        <p:tav tm="100000">
                                          <p:val>
                                            <p:strVal val="#ppt_y"/>
                                          </p:val>
                                        </p:tav>
                                      </p:tavLst>
                                    </p:anim>
                                  </p:childTnLst>
                                </p:cTn>
                              </p:par>
                            </p:childTnLst>
                          </p:cTn>
                        </p:par>
                        <p:par>
                          <p:cTn id="61" fill="hold">
                            <p:stCondLst>
                              <p:cond delay="9300"/>
                            </p:stCondLst>
                            <p:childTnLst>
                              <p:par>
                                <p:cTn id="62" presetClass="entr" nodeType="afterEffect" presetSubtype="1" presetID="2" grpId="13" fill="hold">
                                  <p:stCondLst>
                                    <p:cond delay="0"/>
                                  </p:stCondLst>
                                  <p:iterate type="el" backwards="0">
                                    <p:tmAbs val="0"/>
                                  </p:iterate>
                                  <p:childTnLst>
                                    <p:set>
                                      <p:cBhvr>
                                        <p:cTn id="63" fill="hold"/>
                                        <p:tgtEl>
                                          <p:spTgt spid="203"/>
                                        </p:tgtEl>
                                        <p:attrNameLst>
                                          <p:attrName>style.visibility</p:attrName>
                                        </p:attrNameLst>
                                      </p:cBhvr>
                                      <p:to>
                                        <p:strVal val="visible"/>
                                      </p:to>
                                    </p:set>
                                    <p:anim calcmode="lin" valueType="num">
                                      <p:cBhvr>
                                        <p:cTn id="64" dur="1000" fill="hold"/>
                                        <p:tgtEl>
                                          <p:spTgt spid="203"/>
                                        </p:tgtEl>
                                        <p:attrNameLst>
                                          <p:attrName>ppt_x</p:attrName>
                                        </p:attrNameLst>
                                      </p:cBhvr>
                                      <p:tavLst>
                                        <p:tav tm="0">
                                          <p:val>
                                            <p:strVal val="#ppt_x"/>
                                          </p:val>
                                        </p:tav>
                                        <p:tav tm="100000">
                                          <p:val>
                                            <p:strVal val="#ppt_x"/>
                                          </p:val>
                                        </p:tav>
                                      </p:tavLst>
                                    </p:anim>
                                    <p:anim calcmode="lin" valueType="num">
                                      <p:cBhvr>
                                        <p:cTn id="65" dur="1000" fill="hold"/>
                                        <p:tgtEl>
                                          <p:spTgt spid="2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6"/>
      <p:bldP build="whole" bldLvl="1" animBg="1" rev="0" advAuto="0" spid="191" grpId="10"/>
      <p:bldP build="whole" bldLvl="1" animBg="1" rev="0" advAuto="0" spid="200" grpId="12"/>
      <p:bldP build="whole" bldLvl="1" animBg="1" rev="0" advAuto="0" spid="187" grpId="7"/>
      <p:bldP build="whole" bldLvl="1" animBg="1" rev="0" advAuto="0" spid="186" grpId="9"/>
      <p:bldP build="whole" bldLvl="1" animBg="1" rev="0" advAuto="0" spid="181" grpId="4"/>
      <p:bldP build="whole" bldLvl="1" animBg="1" rev="0" advAuto="0" spid="175" grpId="2"/>
      <p:bldP build="whole" bldLvl="1" animBg="1" rev="0" advAuto="0" spid="188" grpId="8"/>
      <p:bldP build="whole" bldLvl="1" animBg="1" rev="0" advAuto="0" spid="197" grpId="11"/>
      <p:bldP build="whole" bldLvl="1" animBg="1" rev="0" advAuto="0" spid="184" grpId="5"/>
      <p:bldP build="whole" bldLvl="1" animBg="1" rev="0" advAuto="0" spid="203" grpId="13"/>
      <p:bldP build="whole" bldLvl="1" animBg="1" rev="0" advAuto="0" spid="178" grpId="3"/>
      <p:bldP build="whole" bldLvl="1" animBg="1" rev="0" advAuto="0" spid="172"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Black-arrow.png" descr="Black-arrow.png"/>
          <p:cNvPicPr>
            <a:picLocks noChangeAspect="1"/>
          </p:cNvPicPr>
          <p:nvPr/>
        </p:nvPicPr>
        <p:blipFill>
          <a:blip r:embed="rId2">
            <a:extLst/>
          </a:blip>
          <a:stretch>
            <a:fillRect/>
          </a:stretch>
        </p:blipFill>
        <p:spPr>
          <a:xfrm>
            <a:off x="8138629" y="1299982"/>
            <a:ext cx="4950293" cy="4585794"/>
          </a:xfrm>
          <a:prstGeom prst="rect">
            <a:avLst/>
          </a:prstGeom>
          <a:ln w="12700">
            <a:miter lim="400000"/>
          </a:ln>
        </p:spPr>
      </p:pic>
      <p:sp>
        <p:nvSpPr>
          <p:cNvPr id="206" name="Common Church Problems"/>
          <p:cNvSpPr txBox="1"/>
          <p:nvPr/>
        </p:nvSpPr>
        <p:spPr>
          <a:xfrm>
            <a:off x="436881" y="1229073"/>
            <a:ext cx="7833869"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సాధారణ చర్చి సమస్యలు</a:t>
            </a:r>
          </a:p>
        </p:txBody>
      </p:sp>
      <p:sp>
        <p:nvSpPr>
          <p:cNvPr id="207" name="The church is not convinced the problems can be overcome…"/>
          <p:cNvSpPr txBox="1"/>
          <p:nvPr/>
        </p:nvSpPr>
        <p:spPr>
          <a:xfrm>
            <a:off x="182358" y="2250003"/>
            <a:ext cx="8342916" cy="72859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spcBef>
                <a:spcPts val="2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Times New Roman"/>
                <a:ea typeface="Times New Roman"/>
                <a:cs typeface="Times New Roman"/>
                <a:sym typeface="Times New Roman"/>
              </a:defRPr>
            </a:pPr>
            <a:r>
              <a:t>చర్చి సమస్యలను అధిగమించగలదని ఒప్పించలే ము</a:t>
            </a:r>
          </a:p>
          <a:p>
            <a:pPr marL="365178" indent="-365178" algn="l" defTabSz="457200">
              <a:spcBef>
                <a:spcPts val="2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Times New Roman"/>
                <a:ea typeface="Times New Roman"/>
                <a:cs typeface="Times New Roman"/>
                <a:sym typeface="Times New Roman"/>
              </a:defRPr>
            </a:pPr>
            <a:r>
              <a:t>సమస్య క్రైస్తవులను మనస్తత్వవేత్తలకు పంపే ధోరణి</a:t>
            </a:r>
          </a:p>
          <a:p>
            <a:pPr marL="365178" indent="-365178" algn="l" defTabSz="457200">
              <a:spcBef>
                <a:spcPts val="2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Times New Roman"/>
                <a:ea typeface="Times New Roman"/>
                <a:cs typeface="Times New Roman"/>
                <a:sym typeface="Times New Roman"/>
              </a:defRPr>
            </a:pPr>
            <a:r>
              <a:t>దేవుని ప్రజలపై విశ్వాసం లేకపోవడం మరియు పునరుజ్జీవనం యొక్క అవసరాన్ని సూచిస్తుంది</a:t>
            </a:r>
          </a:p>
          <a:p>
            <a:pPr marL="365178" indent="-365178" algn="l" defTabSz="457200">
              <a:spcBef>
                <a:spcPts val="2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300">
                <a:solidFill>
                  <a:srgbClr val="000000"/>
                </a:solidFill>
                <a:effectLst/>
                <a:latin typeface="Times New Roman"/>
                <a:ea typeface="Times New Roman"/>
                <a:cs typeface="Times New Roman"/>
                <a:sym typeface="Times New Roman"/>
              </a:defRPr>
            </a:pPr>
            <a:r>
              <a:t>క్రైస్తవ నాయకుల జీవితాల్లో విజయం లేకపోవడం వల్ల తరచుగా విశ్వాసం లేకపోవడంక్రైస్తవ నాయకుల జీవితాల్లో విజయం లేకపోవడం వల్ల తరచుగా విశ్వాసం లేకపోవడం</a:t>
            </a:r>
          </a:p>
        </p:txBody>
      </p:sp>
      <p:sp>
        <p:nvSpPr>
          <p:cNvPr id="208" name="TextBox 2"/>
          <p:cNvSpPr txBox="1"/>
          <p:nvPr/>
        </p:nvSpPr>
        <p:spPr>
          <a:xfrm>
            <a:off x="8439071" y="1565324"/>
            <a:ext cx="4159156" cy="848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200">
                <a:solidFill>
                  <a:srgbClr val="000000"/>
                </a:solidFill>
              </a:defRPr>
            </a:lvl1pPr>
          </a:lstStyle>
          <a:p>
            <a:pPr/>
            <a:r>
              <a:t>దైవిక జీవనం </a:t>
            </a:r>
          </a:p>
        </p:txBody>
      </p:sp>
      <p:sp>
        <p:nvSpPr>
          <p:cNvPr id="209" name="TextBox 6"/>
          <p:cNvSpPr txBox="1"/>
          <p:nvPr/>
        </p:nvSpPr>
        <p:spPr>
          <a:xfrm rot="19579175">
            <a:off x="8764859" y="3753743"/>
            <a:ext cx="3013365" cy="7543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600">
                <a:solidFill>
                  <a:srgbClr val="EFE5D3"/>
                </a:solidFill>
              </a:defRPr>
            </a:lvl1pPr>
          </a:lstStyle>
          <a:p>
            <a:pPr/>
            <a:r>
              <a:t>అధిగమించు</a:t>
            </a:r>
          </a:p>
        </p:txBody>
      </p:sp>
      <p:sp>
        <p:nvSpPr>
          <p:cNvPr id="210" name="TextBox 3"/>
          <p:cNvSpPr txBox="1"/>
          <p:nvPr/>
        </p:nvSpPr>
        <p:spPr>
          <a:xfrm rot="858983">
            <a:off x="8373953" y="2606141"/>
            <a:ext cx="3072743" cy="919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4600">
                <a:solidFill>
                  <a:schemeClr val="accent2"/>
                </a:solidFill>
              </a:defRPr>
            </a:pPr>
            <a:r>
              <a:t>శో</a:t>
            </a:r>
            <a:r>
              <a:t>ధన</a:t>
            </a:r>
          </a:p>
        </p:txBody>
      </p:sp>
      <p:sp>
        <p:nvSpPr>
          <p:cNvPr id="211" name="TextBox 3"/>
          <p:cNvSpPr txBox="1"/>
          <p:nvPr/>
        </p:nvSpPr>
        <p:spPr>
          <a:xfrm rot="4370182">
            <a:off x="9920055" y="4350292"/>
            <a:ext cx="3072743" cy="919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4600">
                <a:solidFill>
                  <a:schemeClr val="accent2"/>
                </a:solidFill>
              </a:defRPr>
            </a:pPr>
            <a:r>
              <a:t>శో</a:t>
            </a:r>
            <a:r>
              <a:t>ధన</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anim calcmode="lin" valueType="num">
                                      <p:cBhvr>
                                        <p:cTn id="7" dur="2500" fill="hold"/>
                                        <p:tgtEl>
                                          <p:spTgt spid="207">
                                            <p:bg/>
                                          </p:spTgt>
                                        </p:tgtEl>
                                        <p:attrNameLst>
                                          <p:attrName>ppt_x</p:attrName>
                                        </p:attrNameLst>
                                      </p:cBhvr>
                                      <p:tavLst>
                                        <p:tav tm="0">
                                          <p:val>
                                            <p:strVal val="#ppt_x"/>
                                          </p:val>
                                        </p:tav>
                                        <p:tav tm="100000">
                                          <p:val>
                                            <p:strVal val="#ppt_x"/>
                                          </p:val>
                                        </p:tav>
                                      </p:tavLst>
                                    </p:anim>
                                    <p:anim calcmode="lin" valueType="num">
                                      <p:cBhvr>
                                        <p:cTn id="8" dur="2500" fill="hold"/>
                                        <p:tgtEl>
                                          <p:spTgt spid="20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7">
                                            <p:txEl>
                                              <p:pRg st="0" end="0"/>
                                            </p:txEl>
                                          </p:spTgt>
                                        </p:tgtEl>
                                        <p:attrNameLst>
                                          <p:attrName>style.visibility</p:attrName>
                                        </p:attrNameLst>
                                      </p:cBhvr>
                                      <p:to>
                                        <p:strVal val="visible"/>
                                      </p:to>
                                    </p:set>
                                    <p:anim calcmode="lin" valueType="num">
                                      <p:cBhvr>
                                        <p:cTn id="11" dur="2500" fill="hold"/>
                                        <p:tgtEl>
                                          <p:spTgt spid="207">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0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07">
                                            <p:txEl>
                                              <p:pRg st="1" end="1"/>
                                            </p:txEl>
                                          </p:spTgt>
                                        </p:tgtEl>
                                        <p:attrNameLst>
                                          <p:attrName>style.visibility</p:attrName>
                                        </p:attrNameLst>
                                      </p:cBhvr>
                                      <p:to>
                                        <p:strVal val="visible"/>
                                      </p:to>
                                    </p:set>
                                    <p:anim calcmode="lin" valueType="num">
                                      <p:cBhvr>
                                        <p:cTn id="16" dur="2500" fill="hold"/>
                                        <p:tgtEl>
                                          <p:spTgt spid="207">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0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07">
                                            <p:txEl>
                                              <p:pRg st="2" end="2"/>
                                            </p:txEl>
                                          </p:spTgt>
                                        </p:tgtEl>
                                        <p:attrNameLst>
                                          <p:attrName>style.visibility</p:attrName>
                                        </p:attrNameLst>
                                      </p:cBhvr>
                                      <p:to>
                                        <p:strVal val="visible"/>
                                      </p:to>
                                    </p:set>
                                    <p:anim calcmode="lin" valueType="num">
                                      <p:cBhvr>
                                        <p:cTn id="21" dur="2500" fill="hold"/>
                                        <p:tgtEl>
                                          <p:spTgt spid="207">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207">
                                            <p:txEl>
                                              <p:pRg st="3" end="3"/>
                                            </p:txEl>
                                          </p:spTgt>
                                        </p:tgtEl>
                                        <p:attrNameLst>
                                          <p:attrName>style.visibility</p:attrName>
                                        </p:attrNameLst>
                                      </p:cBhvr>
                                      <p:to>
                                        <p:strVal val="visible"/>
                                      </p:to>
                                    </p:set>
                                    <p:anim calcmode="lin" valueType="num">
                                      <p:cBhvr>
                                        <p:cTn id="27" dur="2500" fill="hold"/>
                                        <p:tgtEl>
                                          <p:spTgt spid="207">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2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Further Steps of Growth"/>
          <p:cNvSpPr txBox="1"/>
          <p:nvPr/>
        </p:nvSpPr>
        <p:spPr>
          <a:xfrm>
            <a:off x="167473" y="1157658"/>
            <a:ext cx="3247645" cy="9550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00000"/>
                </a:solidFill>
                <a:latin typeface="Times New Roman"/>
                <a:ea typeface="Times New Roman"/>
                <a:cs typeface="Times New Roman"/>
                <a:sym typeface="Times New Roman"/>
              </a:defRPr>
            </a:lvl1pPr>
          </a:lstStyle>
          <a:p>
            <a:pPr>
              <a:defRPr>
                <a:effectLst/>
              </a:defRPr>
            </a:pPr>
            <a:r>
              <a:t> ఇంకా వృద్ధ </a:t>
            </a:r>
          </a:p>
        </p:txBody>
      </p:sp>
      <p:sp>
        <p:nvSpPr>
          <p:cNvPr id="214" name="“For by these He has granted to us His precious and magnificent promises, in order that by them you might become partakers of the divine nature, having escaped the corruption that is in the world by lust” (2 Pet 1:4)."/>
          <p:cNvSpPr/>
          <p:nvPr/>
        </p:nvSpPr>
        <p:spPr>
          <a:xfrm>
            <a:off x="250783" y="2227908"/>
            <a:ext cx="12868833" cy="356870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b="0" sz="3000">
                <a:effectLst/>
                <a:latin typeface="Helvetica Neue Light"/>
                <a:ea typeface="Helvetica Neue Light"/>
                <a:cs typeface="Helvetica Neue Light"/>
                <a:sym typeface="Helvetica Neue Light"/>
              </a:defRPr>
            </a:pPr>
            <a:r>
              <a:t>ఆ మహిమ గుణాతిశయములనుబట్టి ఆయన మనకు అమూల్య ములును</a:t>
            </a:r>
          </a:p>
          <a:p>
            <a:pPr>
              <a:defRPr b="0" sz="3000">
                <a:effectLst/>
                <a:latin typeface="Helvetica Neue Light"/>
                <a:ea typeface="Helvetica Neue Light"/>
                <a:cs typeface="Helvetica Neue Light"/>
                <a:sym typeface="Helvetica Neue Light"/>
              </a:defRPr>
            </a:pPr>
            <a:r>
              <a:t>అత్యధికములునైన</a:t>
            </a:r>
          </a:p>
          <a:p>
            <a:pPr>
              <a:defRPr b="0" sz="3000">
                <a:effectLst/>
                <a:latin typeface="Helvetica Neue Light"/>
                <a:ea typeface="Helvetica Neue Light"/>
                <a:cs typeface="Helvetica Neue Light"/>
                <a:sym typeface="Helvetica Neue Light"/>
              </a:defRPr>
            </a:pPr>
            <a:r>
              <a:t> వాగ్దానములను అనుగ్రహించి యున్నాడు. దురాశను అనుసరించుటవలన లోకమందున్న </a:t>
            </a:r>
          </a:p>
          <a:p>
            <a:pPr>
              <a:defRPr b="0" sz="3000">
                <a:effectLst/>
                <a:latin typeface="Helvetica Neue Light"/>
                <a:ea typeface="Helvetica Neue Light"/>
                <a:cs typeface="Helvetica Neue Light"/>
                <a:sym typeface="Helvetica Neue Light"/>
              </a:defRPr>
            </a:pPr>
            <a:r>
              <a:t> ఈ వాగ్దానముల మూలముగామీరు తప్పించుకొని,</a:t>
            </a:r>
          </a:p>
          <a:p>
            <a:pPr>
              <a:defRPr b="0" sz="3000">
                <a:effectLst/>
                <a:latin typeface="Helvetica Neue Light"/>
                <a:ea typeface="Helvetica Neue Light"/>
                <a:cs typeface="Helvetica Neue Light"/>
                <a:sym typeface="Helvetica Neue Light"/>
              </a:defRPr>
            </a:pPr>
            <a:r>
              <a:t> దేవస్వభావమునందు పాలివారగునట్లు వాటిని అనుగ్రహించెను – 2 పేతురు 1:4</a:t>
            </a:r>
          </a:p>
        </p:txBody>
      </p:sp>
      <p:sp>
        <p:nvSpPr>
          <p:cNvPr id="215" name="The young think they are older, demanding freedom without responsibility.…"/>
          <p:cNvSpPr txBox="1"/>
          <p:nvPr/>
        </p:nvSpPr>
        <p:spPr>
          <a:xfrm>
            <a:off x="321438" y="5791942"/>
            <a:ext cx="12455722" cy="38658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600">
                <a:solidFill>
                  <a:srgbClr val="000000"/>
                </a:solidFill>
                <a:effectLst/>
                <a:latin typeface="Times New Roman"/>
                <a:ea typeface="Times New Roman"/>
                <a:cs typeface="Times New Roman"/>
                <a:sym typeface="Times New Roman"/>
              </a:defRPr>
            </a:pPr>
            <a:r>
              <a:t>యువకులు తాము పెద్దవారమని భావిస్తారు, బాధ్యత లేకుండా స్వేచ్ఛను కోరుతున్నారు. </a:t>
            </a:r>
          </a:p>
          <a:p>
            <a: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600">
                <a:solidFill>
                  <a:srgbClr val="000000"/>
                </a:solidFill>
                <a:effectLst/>
                <a:latin typeface="Times New Roman"/>
                <a:ea typeface="Times New Roman"/>
                <a:cs typeface="Times New Roman"/>
                <a:sym typeface="Times New Roman"/>
              </a:defRPr>
            </a:pPr>
            <a:r>
              <a:t>వారు అనేక సవాళ్లను ఎదుర్కోవలసి ఉంటుంది.</a:t>
            </a:r>
          </a:p>
          <a:p>
            <a:pPr marL="365178" indent="-365178"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600">
                <a:solidFill>
                  <a:srgbClr val="000000"/>
                </a:solidFill>
                <a:effectLst/>
                <a:latin typeface="Times New Roman"/>
                <a:ea typeface="Times New Roman"/>
                <a:cs typeface="Times New Roman"/>
                <a:sym typeface="Times New Roman"/>
              </a:defRPr>
            </a:pPr>
            <a:r>
              <a:t>మంచి ఆధ్యాత్మిక క్రమశిక్షణలు శోధనతో పోరాడేందుకు దేవుని వాక్యాన్ని ఉపయోగించేందుకు వారికి సహబిడ్డను పట్టించుకోకపోవడం తప్పు కానియువకులు తాము పెద్దవారమని భావిస్తారు, బాధ్యత లేకుండా స్వేచ్ఛను మంచి ఆధ్యాత్మిక క్రమశిక్షణలు శోధనతో పోరాడేందుకు దేవుని వాక్యాన్ని ఉపయోగించేందుకు వారికి సహాయం చేస్తాయి కానీ యువత పరిపక్వత పెరిగేకొద్దీ వారి అవసరాలను కూడా విస్మరించడం</a:t>
            </a: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14"/>
                                        </p:tgtEl>
                                        <p:attrNameLst>
                                          <p:attrName>style.visibility</p:attrName>
                                        </p:attrNameLst>
                                      </p:cBhvr>
                                      <p:to>
                                        <p:strVal val="visible"/>
                                      </p:to>
                                    </p:set>
                                    <p:anim calcmode="lin" valueType="num">
                                      <p:cBhvr>
                                        <p:cTn id="7" dur="2250" fill="hold"/>
                                        <p:tgtEl>
                                          <p:spTgt spid="214"/>
                                        </p:tgtEl>
                                        <p:attrNameLst>
                                          <p:attrName>ppt_x</p:attrName>
                                        </p:attrNameLst>
                                      </p:cBhvr>
                                      <p:tavLst>
                                        <p:tav tm="0">
                                          <p:val>
                                            <p:strVal val="0-#ppt_w/2"/>
                                          </p:val>
                                        </p:tav>
                                        <p:tav tm="100000">
                                          <p:val>
                                            <p:strVal val="#ppt_x"/>
                                          </p:val>
                                        </p:tav>
                                      </p:tavLst>
                                    </p:anim>
                                    <p:anim calcmode="lin" valueType="num">
                                      <p:cBhvr>
                                        <p:cTn id="8" dur="2250" fill="hold"/>
                                        <p:tgtEl>
                                          <p:spTgt spid="2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215">
                                            <p:bg/>
                                          </p:spTgt>
                                        </p:tgtEl>
                                        <p:attrNameLst>
                                          <p:attrName>style.visibility</p:attrName>
                                        </p:attrNameLst>
                                      </p:cBhvr>
                                      <p:to>
                                        <p:strVal val="visible"/>
                                      </p:to>
                                    </p:set>
                                    <p:anim calcmode="lin" valueType="num">
                                      <p:cBhvr>
                                        <p:cTn id="13" dur="2500" fill="hold"/>
                                        <p:tgtEl>
                                          <p:spTgt spid="215">
                                            <p:bg/>
                                          </p:spTgt>
                                        </p:tgtEl>
                                        <p:attrNameLst>
                                          <p:attrName>ppt_x</p:attrName>
                                        </p:attrNameLst>
                                      </p:cBhvr>
                                      <p:tavLst>
                                        <p:tav tm="0">
                                          <p:val>
                                            <p:strVal val="#ppt_x"/>
                                          </p:val>
                                        </p:tav>
                                        <p:tav tm="100000">
                                          <p:val>
                                            <p:strVal val="#ppt_x"/>
                                          </p:val>
                                        </p:tav>
                                      </p:tavLst>
                                    </p:anim>
                                    <p:anim calcmode="lin" valueType="num">
                                      <p:cBhvr>
                                        <p:cTn id="14" dur="2500" fill="hold"/>
                                        <p:tgtEl>
                                          <p:spTgt spid="215">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215">
                                            <p:txEl>
                                              <p:pRg st="0" end="0"/>
                                            </p:txEl>
                                          </p:spTgt>
                                        </p:tgtEl>
                                        <p:attrNameLst>
                                          <p:attrName>style.visibility</p:attrName>
                                        </p:attrNameLst>
                                      </p:cBhvr>
                                      <p:to>
                                        <p:strVal val="visible"/>
                                      </p:to>
                                    </p:set>
                                    <p:anim calcmode="lin" valueType="num">
                                      <p:cBhvr>
                                        <p:cTn id="17" dur="2500" fill="hold"/>
                                        <p:tgtEl>
                                          <p:spTgt spid="215">
                                            <p:txEl>
                                              <p:pRg st="0" end="0"/>
                                            </p:txEl>
                                          </p:spTgt>
                                        </p:tgtEl>
                                        <p:attrNameLst>
                                          <p:attrName>ppt_x</p:attrName>
                                        </p:attrNameLst>
                                      </p:cBhvr>
                                      <p:tavLst>
                                        <p:tav tm="0">
                                          <p:val>
                                            <p:strVal val="#ppt_x"/>
                                          </p:val>
                                        </p:tav>
                                        <p:tav tm="100000">
                                          <p:val>
                                            <p:strVal val="#ppt_x"/>
                                          </p:val>
                                        </p:tav>
                                      </p:tavLst>
                                    </p:anim>
                                    <p:anim calcmode="lin" valueType="num">
                                      <p:cBhvr>
                                        <p:cTn id="18" dur="2500" fill="hold"/>
                                        <p:tgtEl>
                                          <p:spTgt spid="215">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Class="entr" nodeType="afterEffect" presetSubtype="4" presetID="2" grpId="2" fill="hold">
                                  <p:stCondLst>
                                    <p:cond delay="0"/>
                                  </p:stCondLst>
                                  <p:iterate type="el" backwards="0">
                                    <p:tmAbs val="0"/>
                                  </p:iterate>
                                  <p:childTnLst>
                                    <p:set>
                                      <p:cBhvr>
                                        <p:cTn id="21" fill="hold"/>
                                        <p:tgtEl>
                                          <p:spTgt spid="215">
                                            <p:txEl>
                                              <p:pRg st="1" end="1"/>
                                            </p:txEl>
                                          </p:spTgt>
                                        </p:tgtEl>
                                        <p:attrNameLst>
                                          <p:attrName>style.visibility</p:attrName>
                                        </p:attrNameLst>
                                      </p:cBhvr>
                                      <p:to>
                                        <p:strVal val="visible"/>
                                      </p:to>
                                    </p:set>
                                    <p:anim calcmode="lin" valueType="num">
                                      <p:cBhvr>
                                        <p:cTn id="22" dur="2500" fill="hold"/>
                                        <p:tgtEl>
                                          <p:spTgt spid="215">
                                            <p:txEl>
                                              <p:pRg st="1" end="1"/>
                                            </p:txEl>
                                          </p:spTgt>
                                        </p:tgtEl>
                                        <p:attrNameLst>
                                          <p:attrName>ppt_x</p:attrName>
                                        </p:attrNameLst>
                                      </p:cBhvr>
                                      <p:tavLst>
                                        <p:tav tm="0">
                                          <p:val>
                                            <p:strVal val="#ppt_x"/>
                                          </p:val>
                                        </p:tav>
                                        <p:tav tm="100000">
                                          <p:val>
                                            <p:strVal val="#ppt_x"/>
                                          </p:val>
                                        </p:tav>
                                      </p:tavLst>
                                    </p:anim>
                                    <p:anim calcmode="lin" valueType="num">
                                      <p:cBhvr>
                                        <p:cTn id="23" dur="2500" fill="hold"/>
                                        <p:tgtEl>
                                          <p:spTgt spid="215">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Class="entr" nodeType="afterEffect" presetSubtype="4" presetID="2" grpId="2" fill="hold">
                                  <p:stCondLst>
                                    <p:cond delay="0"/>
                                  </p:stCondLst>
                                  <p:iterate type="el" backwards="0">
                                    <p:tmAbs val="0"/>
                                  </p:iterate>
                                  <p:childTnLst>
                                    <p:set>
                                      <p:cBhvr>
                                        <p:cTn id="26" fill="hold"/>
                                        <p:tgtEl>
                                          <p:spTgt spid="215">
                                            <p:txEl>
                                              <p:pRg st="2" end="2"/>
                                            </p:txEl>
                                          </p:spTgt>
                                        </p:tgtEl>
                                        <p:attrNameLst>
                                          <p:attrName>style.visibility</p:attrName>
                                        </p:attrNameLst>
                                      </p:cBhvr>
                                      <p:to>
                                        <p:strVal val="visible"/>
                                      </p:to>
                                    </p:set>
                                    <p:anim calcmode="lin" valueType="num">
                                      <p:cBhvr>
                                        <p:cTn id="27" dur="2500" fill="hold"/>
                                        <p:tgtEl>
                                          <p:spTgt spid="215">
                                            <p:txEl>
                                              <p:pRg st="2" end="2"/>
                                            </p:txEl>
                                          </p:spTgt>
                                        </p:tgtEl>
                                        <p:attrNameLst>
                                          <p:attrName>ppt_x</p:attrName>
                                        </p:attrNameLst>
                                      </p:cBhvr>
                                      <p:tavLst>
                                        <p:tav tm="0">
                                          <p:val>
                                            <p:strVal val="#ppt_x"/>
                                          </p:val>
                                        </p:tav>
                                        <p:tav tm="100000">
                                          <p:val>
                                            <p:strVal val="#ppt_x"/>
                                          </p:val>
                                        </p:tav>
                                      </p:tavLst>
                                    </p:anim>
                                    <p:anim calcmode="lin" valueType="num">
                                      <p:cBhvr>
                                        <p:cTn id="28" dur="2500" fill="hold"/>
                                        <p:tgtEl>
                                          <p:spTgt spid="2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1"/>
      <p:bldP build="p" bldLvl="5" animBg="1" rev="0" advAuto="0" spid="215"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Life Goals"/>
          <p:cNvSpPr txBox="1"/>
          <p:nvPr/>
        </p:nvSpPr>
        <p:spPr>
          <a:xfrm>
            <a:off x="2783113" y="5902587"/>
            <a:ext cx="7438575" cy="187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solidFill>
                  <a:srgbClr val="C0F9FC"/>
                </a:solidFill>
                <a:latin typeface="+mn-lt"/>
                <a:ea typeface="+mn-ea"/>
                <a:cs typeface="+mn-cs"/>
                <a:sym typeface="Helvetica"/>
              </a:defRPr>
            </a:lvl1pPr>
          </a:lstStyle>
          <a:p>
            <a:pPr/>
            <a:r>
              <a:t>బాల్య-స్టేజ్ #1</a:t>
            </a:r>
          </a:p>
        </p:txBody>
      </p:sp>
      <p:sp>
        <p:nvSpPr>
          <p:cNvPr id="74" name="జీవిత మూలము మరి నీవు"/>
          <p:cNvSpPr txBox="1"/>
          <p:nvPr/>
        </p:nvSpPr>
        <p:spPr>
          <a:xfrm>
            <a:off x="2572221" y="3294762"/>
            <a:ext cx="8349854"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800">
                <a:latin typeface="+mn-lt"/>
                <a:ea typeface="+mn-ea"/>
                <a:cs typeface="+mn-cs"/>
                <a:sym typeface="Helvetica"/>
              </a:defRPr>
            </a:lvl1pPr>
          </a:lstStyle>
          <a:p>
            <a:pPr>
              <a:defRPr>
                <a:effectLst/>
              </a:defRPr>
            </a:pPr>
            <a:r>
              <a:t>జీవిత మూలము మరి నీవు</a:t>
            </a:r>
          </a:p>
        </p:txBody>
      </p:sp>
      <p:sp>
        <p:nvSpPr>
          <p:cNvPr id="75" name="సెషన్ #8"/>
          <p:cNvSpPr txBox="1"/>
          <p:nvPr/>
        </p:nvSpPr>
        <p:spPr>
          <a:xfrm>
            <a:off x="11543609" y="8089788"/>
            <a:ext cx="1163608" cy="123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7500">
                <a:latin typeface="+mn-lt"/>
                <a:ea typeface="+mn-ea"/>
                <a:cs typeface="+mn-cs"/>
                <a:sym typeface="Helvetica"/>
              </a:defRPr>
            </a:lvl1pPr>
          </a:lstStyle>
          <a:p>
            <a:pPr>
              <a:defRPr>
                <a:effectLst/>
              </a:defRPr>
            </a:pPr>
            <a:r>
              <a:t>#6</a:t>
            </a:r>
          </a:p>
        </p:txBody>
      </p:sp>
      <p:sp>
        <p:nvSpPr>
          <p:cNvPr id="76" name="The Life Core"/>
          <p:cNvSpPr txBox="1"/>
          <p:nvPr/>
        </p:nvSpPr>
        <p:spPr>
          <a:xfrm>
            <a:off x="464410" y="172265"/>
            <a:ext cx="12075974" cy="2839721"/>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54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Young believers face the challenge of learning how to use God’s Word to live strong Christian lives.…"/>
          <p:cNvSpPr txBox="1"/>
          <p:nvPr/>
        </p:nvSpPr>
        <p:spPr>
          <a:xfrm>
            <a:off x="239116" y="2310460"/>
            <a:ext cx="12526568" cy="48285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97539" indent="-4975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యౌవన విశ్వాసులు మన దేవుని వాక్య సారాంశంతో బలమైన క్రైస్తవులను ఎలా జీవించాలో నేర్చుకునే సవాలును ఎదుర్కొంటారు</a:t>
            </a:r>
          </a:p>
          <a:p>
            <a:pPr marL="497539" indent="-4975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మన మాంసం మరియు మన హాని కోసం ప్రపంచాన్ని ఉపయోగించే శత్రువు కారణంగా మన కొత్త జీవితాలలో ఆధ్యాత్మిక పోరాటాలు జరుగుతాయి.</a:t>
            </a:r>
          </a:p>
          <a:p>
            <a:pPr marL="497539" indent="-4975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స్థిరమైన విజయాన్ని అనుభవించడానికి ఆయన వాక్యం మనకు సహాయం చేస్తుందని దేవుడు వాగ్దానం చేస్తున్నాడు.</a:t>
            </a:r>
          </a:p>
          <a:p>
            <a:pPr marL="497539" indent="-497539" algn="l" defTabSz="457200">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ఈ దశలో ఆధ్యాత్మిక పర్యవేక్షణ గందరగోళంలో ఉన్న యౌవన విశ్వాసికి గొప్పగా సహాయపడుతుంది </a:t>
            </a:r>
          </a:p>
        </p:txBody>
      </p:sp>
      <p:sp>
        <p:nvSpPr>
          <p:cNvPr id="218" name="➡ Do you have a strong spiritual discipline of feeding yourself in God’s Word? Why or why not?…"/>
          <p:cNvSpPr txBox="1"/>
          <p:nvPr/>
        </p:nvSpPr>
        <p:spPr>
          <a:xfrm>
            <a:off x="438445" y="7679456"/>
            <a:ext cx="12127910" cy="16652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48612" indent="-349245" algn="just" defTabSz="457200">
              <a:lnSpc>
                <a:spcPct val="110000"/>
              </a:lnSpc>
              <a:spcBef>
                <a:spcPts val="1400"/>
              </a:spcBef>
              <a:tabLst>
                <a:tab pos="152400" algn="l"/>
                <a:tab pos="342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400">
                <a:solidFill>
                  <a:srgbClr val="000000"/>
                </a:solidFill>
                <a:effectLst/>
                <a:latin typeface="Times New Roman"/>
                <a:ea typeface="Times New Roman"/>
                <a:cs typeface="Times New Roman"/>
                <a:sym typeface="Times New Roman"/>
              </a:defRPr>
            </a:pPr>
            <a:r>
              <a:t>	➡ దేవుని వాక్యంలో మిమ్మల్ని మీరు పోషించుకునే బలమైన హృదయ ఆధ్యాత్మిక క్రమశిక్షణ మీకు ఉందా? ఎందుకు లే</a:t>
            </a:r>
            <a:r>
              <a:t> ? </a:t>
            </a:r>
            <a:r>
              <a:t>ఎందుకు కాదు?</a:t>
            </a:r>
            <a:r>
              <a:t> </a:t>
            </a:r>
            <a:endParaRPr sz="3000"/>
          </a:p>
          <a:p>
            <a:pPr marL="348612" indent="-349245" algn="just" defTabSz="457200">
              <a:lnSpc>
                <a:spcPct val="110000"/>
              </a:lnSpc>
              <a:spcBef>
                <a:spcPts val="1400"/>
              </a:spcBef>
              <a:tabLst>
                <a:tab pos="152400" algn="l"/>
                <a:tab pos="3429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400">
                <a:solidFill>
                  <a:srgbClr val="000000"/>
                </a:solidFill>
                <a:effectLst/>
                <a:latin typeface="Times New Roman"/>
                <a:ea typeface="Times New Roman"/>
                <a:cs typeface="Times New Roman"/>
                <a:sym typeface="Times New Roman"/>
              </a:defRPr>
            </a:pPr>
            <a:r>
              <a:t>	➡ </a:t>
            </a:r>
            <a:r>
              <a:t>నేర్వాడ</a:t>
            </a:r>
            <a:r>
              <a:t>ముఖ్యమైనదని మీరు భావిస్తున్నారా? ఇలా ఎందుకు అనుకుంటున్నారు?</a:t>
            </a:r>
          </a:p>
        </p:txBody>
      </p:sp>
      <p:grpSp>
        <p:nvGrpSpPr>
          <p:cNvPr id="221" name="Application"/>
          <p:cNvGrpSpPr/>
          <p:nvPr/>
        </p:nvGrpSpPr>
        <p:grpSpPr>
          <a:xfrm>
            <a:off x="5879643" y="6749645"/>
            <a:ext cx="2906451" cy="685630"/>
            <a:chOff x="0" y="0"/>
            <a:chExt cx="2906450" cy="685628"/>
          </a:xfrm>
        </p:grpSpPr>
        <p:sp>
          <p:nvSpPr>
            <p:cNvPr id="219" name="Rectangle"/>
            <p:cNvSpPr/>
            <p:nvPr/>
          </p:nvSpPr>
          <p:spPr>
            <a:xfrm>
              <a:off x="-1" y="-1"/>
              <a:ext cx="2906452" cy="685629"/>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355600" dist="0" dir="0">
                <a:srgbClr val="000000">
                  <a:alpha val="75000"/>
                </a:srgbClr>
              </a:outerShdw>
            </a:effectLst>
          </p:spPr>
          <p:txBody>
            <a:bodyPr wrap="square" lIns="50800" tIns="50800" rIns="50800" bIns="50800" numCol="1" anchor="ctr">
              <a:noAutofit/>
            </a:bodyPr>
            <a:lstStyle/>
            <a:p>
              <a:pPr>
                <a:defRPr sz="3000">
                  <a:effectLst/>
                </a:defRPr>
              </a:pPr>
            </a:p>
          </p:txBody>
        </p:sp>
        <p:sp>
          <p:nvSpPr>
            <p:cNvPr id="220" name="అన్వయింపు"/>
            <p:cNvSpPr txBox="1"/>
            <p:nvPr/>
          </p:nvSpPr>
          <p:spPr>
            <a:xfrm>
              <a:off x="-1" y="18963"/>
              <a:ext cx="2906452"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000"/>
              </a:lvl1pPr>
            </a:lstStyle>
            <a:p>
              <a:pPr>
                <a:defRPr>
                  <a:effectLst/>
                </a:defRPr>
              </a:pPr>
              <a:r>
                <a:t> అన్వయింపు</a:t>
              </a:r>
            </a:p>
          </p:txBody>
        </p:sp>
      </p:grpSp>
      <p:grpSp>
        <p:nvGrpSpPr>
          <p:cNvPr id="224" name="Group"/>
          <p:cNvGrpSpPr/>
          <p:nvPr/>
        </p:nvGrpSpPr>
        <p:grpSpPr>
          <a:xfrm>
            <a:off x="3347935" y="1341766"/>
            <a:ext cx="6308932" cy="1168400"/>
            <a:chOff x="0" y="0"/>
            <a:chExt cx="6308930" cy="1168399"/>
          </a:xfrm>
        </p:grpSpPr>
        <p:sp>
          <p:nvSpPr>
            <p:cNvPr id="222" name="Rounded Rectangle"/>
            <p:cNvSpPr/>
            <p:nvPr/>
          </p:nvSpPr>
          <p:spPr>
            <a:xfrm>
              <a:off x="0" y="34770"/>
              <a:ext cx="6308931" cy="986140"/>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effectLst/>
                  <a:latin typeface="Times New Roman"/>
                  <a:ea typeface="Times New Roman"/>
                  <a:cs typeface="Times New Roman"/>
                  <a:sym typeface="Times New Roman"/>
                </a:defRPr>
              </a:pPr>
            </a:p>
          </p:txBody>
        </p:sp>
        <p:sp>
          <p:nvSpPr>
            <p:cNvPr id="223" name="Summary"/>
            <p:cNvSpPr txBox="1"/>
            <p:nvPr/>
          </p:nvSpPr>
          <p:spPr>
            <a:xfrm>
              <a:off x="1549311" y="0"/>
              <a:ext cx="3210307" cy="1168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6000">
                  <a:solidFill>
                    <a:srgbClr val="000000"/>
                  </a:solidFill>
                  <a:latin typeface="Times New Roman"/>
                  <a:ea typeface="Times New Roman"/>
                  <a:cs typeface="Times New Roman"/>
                  <a:sym typeface="Times New Roman"/>
                </a:defRPr>
              </a:lvl1pPr>
            </a:lstStyle>
            <a:p>
              <a:pPr>
                <a:defRPr>
                  <a:effectLst/>
                </a:defRPr>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14:switc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anim calcmode="lin" valueType="num">
                                      <p:cBhvr>
                                        <p:cTn id="7" dur="2750" fill="hold"/>
                                        <p:tgtEl>
                                          <p:spTgt spid="217">
                                            <p:bg/>
                                          </p:spTgt>
                                        </p:tgtEl>
                                        <p:attrNameLst>
                                          <p:attrName>ppt_x</p:attrName>
                                        </p:attrNameLst>
                                      </p:cBhvr>
                                      <p:tavLst>
                                        <p:tav tm="0">
                                          <p:val>
                                            <p:strVal val="0-#ppt_w/2"/>
                                          </p:val>
                                        </p:tav>
                                        <p:tav tm="100000">
                                          <p:val>
                                            <p:strVal val="#ppt_x"/>
                                          </p:val>
                                        </p:tav>
                                      </p:tavLst>
                                    </p:anim>
                                    <p:anim calcmode="lin" valueType="num">
                                      <p:cBhvr>
                                        <p:cTn id="8" dur="2750" fill="hold"/>
                                        <p:tgtEl>
                                          <p:spTgt spid="217">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17">
                                            <p:txEl>
                                              <p:pRg st="0" end="0"/>
                                            </p:txEl>
                                          </p:spTgt>
                                        </p:tgtEl>
                                        <p:attrNameLst>
                                          <p:attrName>style.visibility</p:attrName>
                                        </p:attrNameLst>
                                      </p:cBhvr>
                                      <p:to>
                                        <p:strVal val="visible"/>
                                      </p:to>
                                    </p:set>
                                    <p:anim calcmode="lin" valueType="num">
                                      <p:cBhvr>
                                        <p:cTn id="11" dur="2750" fill="hold"/>
                                        <p:tgtEl>
                                          <p:spTgt spid="217">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21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217">
                                            <p:txEl>
                                              <p:pRg st="1" end="1"/>
                                            </p:txEl>
                                          </p:spTgt>
                                        </p:tgtEl>
                                        <p:attrNameLst>
                                          <p:attrName>style.visibility</p:attrName>
                                        </p:attrNameLst>
                                      </p:cBhvr>
                                      <p:to>
                                        <p:strVal val="visible"/>
                                      </p:to>
                                    </p:set>
                                    <p:anim calcmode="lin" valueType="num">
                                      <p:cBhvr>
                                        <p:cTn id="16" dur="2750" fill="hold"/>
                                        <p:tgtEl>
                                          <p:spTgt spid="217">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21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Class="entr" nodeType="afterEffect" presetSubtype="8" presetID="2" grpId="1" fill="hold">
                                  <p:stCondLst>
                                    <p:cond delay="0"/>
                                  </p:stCondLst>
                                  <p:iterate type="el" backwards="0">
                                    <p:tmAbs val="0"/>
                                  </p:iterate>
                                  <p:childTnLst>
                                    <p:set>
                                      <p:cBhvr>
                                        <p:cTn id="20" fill="hold"/>
                                        <p:tgtEl>
                                          <p:spTgt spid="217">
                                            <p:txEl>
                                              <p:pRg st="2" end="2"/>
                                            </p:txEl>
                                          </p:spTgt>
                                        </p:tgtEl>
                                        <p:attrNameLst>
                                          <p:attrName>style.visibility</p:attrName>
                                        </p:attrNameLst>
                                      </p:cBhvr>
                                      <p:to>
                                        <p:strVal val="visible"/>
                                      </p:to>
                                    </p:set>
                                    <p:anim calcmode="lin" valueType="num">
                                      <p:cBhvr>
                                        <p:cTn id="21" dur="2750" fill="hold"/>
                                        <p:tgtEl>
                                          <p:spTgt spid="217">
                                            <p:txEl>
                                              <p:pRg st="2" end="2"/>
                                            </p:txEl>
                                          </p:spTgt>
                                        </p:tgtEl>
                                        <p:attrNameLst>
                                          <p:attrName>ppt_x</p:attrName>
                                        </p:attrNameLst>
                                      </p:cBhvr>
                                      <p:tavLst>
                                        <p:tav tm="0">
                                          <p:val>
                                            <p:strVal val="0-#ppt_w/2"/>
                                          </p:val>
                                        </p:tav>
                                        <p:tav tm="100000">
                                          <p:val>
                                            <p:strVal val="#ppt_x"/>
                                          </p:val>
                                        </p:tav>
                                      </p:tavLst>
                                    </p:anim>
                                    <p:anim calcmode="lin" valueType="num">
                                      <p:cBhvr>
                                        <p:cTn id="22" dur="2750" fill="hold"/>
                                        <p:tgtEl>
                                          <p:spTgt spid="21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1" fill="hold">
                                  <p:stCondLst>
                                    <p:cond delay="0"/>
                                  </p:stCondLst>
                                  <p:iterate type="el" backwards="0">
                                    <p:tmAbs val="0"/>
                                  </p:iterate>
                                  <p:childTnLst>
                                    <p:set>
                                      <p:cBhvr>
                                        <p:cTn id="26" fill="hold"/>
                                        <p:tgtEl>
                                          <p:spTgt spid="217">
                                            <p:txEl>
                                              <p:pRg st="3" end="3"/>
                                            </p:txEl>
                                          </p:spTgt>
                                        </p:tgtEl>
                                        <p:attrNameLst>
                                          <p:attrName>style.visibility</p:attrName>
                                        </p:attrNameLst>
                                      </p:cBhvr>
                                      <p:to>
                                        <p:strVal val="visible"/>
                                      </p:to>
                                    </p:set>
                                    <p:anim calcmode="lin" valueType="num">
                                      <p:cBhvr>
                                        <p:cTn id="27" dur="2750" fill="hold"/>
                                        <p:tgtEl>
                                          <p:spTgt spid="217">
                                            <p:txEl>
                                              <p:pRg st="3" end="3"/>
                                            </p:txEl>
                                          </p:spTgt>
                                        </p:tgtEl>
                                        <p:attrNameLst>
                                          <p:attrName>ppt_x</p:attrName>
                                        </p:attrNameLst>
                                      </p:cBhvr>
                                      <p:tavLst>
                                        <p:tav tm="0">
                                          <p:val>
                                            <p:strVal val="0-#ppt_w/2"/>
                                          </p:val>
                                        </p:tav>
                                        <p:tav tm="100000">
                                          <p:val>
                                            <p:strVal val="#ppt_x"/>
                                          </p:val>
                                        </p:tav>
                                      </p:tavLst>
                                    </p:anim>
                                    <p:anim calcmode="lin" valueType="num">
                                      <p:cBhvr>
                                        <p:cTn id="28" dur="2750" fill="hold"/>
                                        <p:tgtEl>
                                          <p:spTgt spid="21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221"/>
                                        </p:tgtEl>
                                        <p:attrNameLst>
                                          <p:attrName>style.visibility</p:attrName>
                                        </p:attrNameLst>
                                      </p:cBhvr>
                                      <p:to>
                                        <p:strVal val="visible"/>
                                      </p:to>
                                    </p:set>
                                    <p:anim calcmode="lin" valueType="num">
                                      <p:cBhvr>
                                        <p:cTn id="33" dur="1000" fill="hold"/>
                                        <p:tgtEl>
                                          <p:spTgt spid="221"/>
                                        </p:tgtEl>
                                        <p:attrNameLst>
                                          <p:attrName>ppt_x</p:attrName>
                                        </p:attrNameLst>
                                      </p:cBhvr>
                                      <p:tavLst>
                                        <p:tav tm="0">
                                          <p:val>
                                            <p:strVal val="0-#ppt_w/2"/>
                                          </p:val>
                                        </p:tav>
                                        <p:tav tm="100000">
                                          <p:val>
                                            <p:strVal val="#ppt_x"/>
                                          </p:val>
                                        </p:tav>
                                      </p:tavLst>
                                    </p:anim>
                                    <p:anim calcmode="lin" valueType="num">
                                      <p:cBhvr>
                                        <p:cTn id="34" dur="1000" fill="hold"/>
                                        <p:tgtEl>
                                          <p:spTgt spid="221"/>
                                        </p:tgtEl>
                                        <p:attrNameLst>
                                          <p:attrName>ppt_y</p:attrName>
                                        </p:attrNameLst>
                                      </p:cBhvr>
                                      <p:tavLst>
                                        <p:tav tm="0">
                                          <p:val>
                                            <p:strVal val="#ppt_y"/>
                                          </p:val>
                                        </p:tav>
                                        <p:tav tm="100000">
                                          <p:val>
                                            <p:strVal val="#ppt_y"/>
                                          </p:val>
                                        </p:tav>
                                      </p:tavLst>
                                    </p:anim>
                                  </p:childTnLst>
                                </p:cTn>
                              </p:par>
                            </p:childTnLst>
                          </p:cTn>
                        </p:par>
                        <p:par>
                          <p:cTn id="35" fill="hold">
                            <p:stCondLst>
                              <p:cond delay="1000"/>
                            </p:stCondLst>
                            <p:childTnLst>
                              <p:par>
                                <p:cTn id="36" presetClass="entr" nodeType="afterEffect" presetSubtype="1" presetID="22" grpId="3" fill="hold">
                                  <p:stCondLst>
                                    <p:cond delay="0"/>
                                  </p:stCondLst>
                                  <p:iterate type="el" backwards="0">
                                    <p:tmAbs val="0"/>
                                  </p:iterate>
                                  <p:childTnLst>
                                    <p:set>
                                      <p:cBhvr>
                                        <p:cTn id="37" fill="hold"/>
                                        <p:tgtEl>
                                          <p:spTgt spid="218">
                                            <p:bg/>
                                          </p:spTgt>
                                        </p:tgtEl>
                                        <p:attrNameLst>
                                          <p:attrName>style.visibility</p:attrName>
                                        </p:attrNameLst>
                                      </p:cBhvr>
                                      <p:to>
                                        <p:strVal val="visible"/>
                                      </p:to>
                                    </p:set>
                                    <p:animEffect filter="wipe(up)" transition="in">
                                      <p:cBhvr>
                                        <p:cTn id="38" dur="2000"/>
                                        <p:tgtEl>
                                          <p:spTgt spid="218">
                                            <p:bg/>
                                          </p:spTgt>
                                        </p:tgtEl>
                                      </p:cBhvr>
                                    </p:animEffect>
                                  </p:childTnLst>
                                </p:cTn>
                              </p:par>
                              <p:par>
                                <p:cTn id="39" presetClass="entr" nodeType="withEffect" presetSubtype="1" presetID="22" grpId="3" fill="hold">
                                  <p:stCondLst>
                                    <p:cond delay="0"/>
                                  </p:stCondLst>
                                  <p:iterate type="el" backwards="0">
                                    <p:tmAbs val="0"/>
                                  </p:iterate>
                                  <p:childTnLst>
                                    <p:set>
                                      <p:cBhvr>
                                        <p:cTn id="40" fill="hold"/>
                                        <p:tgtEl>
                                          <p:spTgt spid="218">
                                            <p:txEl>
                                              <p:pRg st="0" end="0"/>
                                            </p:txEl>
                                          </p:spTgt>
                                        </p:tgtEl>
                                        <p:attrNameLst>
                                          <p:attrName>style.visibility</p:attrName>
                                        </p:attrNameLst>
                                      </p:cBhvr>
                                      <p:to>
                                        <p:strVal val="visible"/>
                                      </p:to>
                                    </p:set>
                                    <p:animEffect filter="wipe(up)" transition="in">
                                      <p:cBhvr>
                                        <p:cTn id="41" dur="2000"/>
                                        <p:tgtEl>
                                          <p:spTgt spid="218">
                                            <p:txEl>
                                              <p:pRg st="0" end="0"/>
                                            </p:txEl>
                                          </p:spTgt>
                                        </p:tgtEl>
                                      </p:cBhvr>
                                    </p:animEffect>
                                  </p:childTnLst>
                                </p:cTn>
                              </p:par>
                            </p:childTnLst>
                          </p:cTn>
                        </p:par>
                        <p:par>
                          <p:cTn id="42" fill="hold">
                            <p:stCondLst>
                              <p:cond delay="3000"/>
                            </p:stCondLst>
                            <p:childTnLst>
                              <p:par>
                                <p:cTn id="43" presetClass="entr" nodeType="afterEffect" presetSubtype="1" presetID="22" grpId="3" fill="hold">
                                  <p:stCondLst>
                                    <p:cond delay="0"/>
                                  </p:stCondLst>
                                  <p:iterate type="el" backwards="0">
                                    <p:tmAbs val="0"/>
                                  </p:iterate>
                                  <p:childTnLst>
                                    <p:set>
                                      <p:cBhvr>
                                        <p:cTn id="44" fill="hold"/>
                                        <p:tgtEl>
                                          <p:spTgt spid="218">
                                            <p:txEl>
                                              <p:pRg st="1" end="1"/>
                                            </p:txEl>
                                          </p:spTgt>
                                        </p:tgtEl>
                                        <p:attrNameLst>
                                          <p:attrName>style.visibility</p:attrName>
                                        </p:attrNameLst>
                                      </p:cBhvr>
                                      <p:to>
                                        <p:strVal val="visible"/>
                                      </p:to>
                                    </p:set>
                                    <p:animEffect filter="wipe(up)" transition="in">
                                      <p:cBhvr>
                                        <p:cTn id="45" dur="2000"/>
                                        <p:tgtEl>
                                          <p:spTgt spid="21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P build="whole" bldLvl="1" animBg="1" rev="0" advAuto="0" spid="221" grpId="2"/>
      <p:bldP build="p" bldLvl="5" animBg="1" rev="0" advAuto="0" spid="218"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Lifebg.png" descr="Lifebg.png"/>
          <p:cNvPicPr>
            <a:picLocks noChangeAspect="1"/>
          </p:cNvPicPr>
          <p:nvPr/>
        </p:nvPicPr>
        <p:blipFill>
          <a:blip r:embed="rId2">
            <a:extLst/>
          </a:blip>
          <a:stretch>
            <a:fillRect/>
          </a:stretch>
        </p:blipFill>
        <p:spPr>
          <a:xfrm>
            <a:off x="-9667" y="-1"/>
            <a:ext cx="13192668" cy="9753602"/>
          </a:xfrm>
          <a:prstGeom prst="rect">
            <a:avLst/>
          </a:prstGeom>
          <a:ln w="12700">
            <a:miter lim="400000"/>
          </a:ln>
        </p:spPr>
      </p:pic>
      <p:sp>
        <p:nvSpPr>
          <p:cNvPr id="227" name="#16 The Young–Stage #2"/>
          <p:cNvSpPr txBox="1"/>
          <p:nvPr/>
        </p:nvSpPr>
        <p:spPr>
          <a:xfrm>
            <a:off x="2209293" y="7653019"/>
            <a:ext cx="8586217" cy="1381761"/>
          </a:xfrm>
          <a:prstGeom prst="rect">
            <a:avLst/>
          </a:prstGeom>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CCFCF9"/>
                </a:solidFill>
              </a:defRPr>
            </a:lvl1pPr>
          </a:lstStyle>
          <a:p>
            <a:pPr/>
            <a:r>
              <a:t>#16 యువ-  దశ –  #2</a:t>
            </a:r>
          </a:p>
        </p:txBody>
      </p:sp>
      <p:sp>
        <p:nvSpPr>
          <p:cNvPr id="228" name="The Life Core"/>
          <p:cNvSpPr txBox="1"/>
          <p:nvPr/>
        </p:nvSpPr>
        <p:spPr>
          <a:xfrm>
            <a:off x="800594" y="1118446"/>
            <a:ext cx="10977564" cy="2330450"/>
          </a:xfrm>
          <a:prstGeom prst="rect">
            <a:avLst/>
          </a:prstGeom>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2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మూలము</a:t>
            </a:r>
          </a:p>
        </p:txBody>
      </p:sp>
      <p:sp>
        <p:nvSpPr>
          <p:cNvPr id="229" name="#15 The Child–Stage #1"/>
          <p:cNvSpPr txBox="1"/>
          <p:nvPr/>
        </p:nvSpPr>
        <p:spPr>
          <a:xfrm>
            <a:off x="2811913" y="6183399"/>
            <a:ext cx="6954927" cy="1381760"/>
          </a:xfrm>
          <a:prstGeom prst="rect">
            <a:avLst/>
          </a:prstGeom>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CCFCF9"/>
                </a:solidFill>
              </a:defRPr>
            </a:lvl1pPr>
          </a:lstStyle>
          <a:p>
            <a:pPr/>
            <a:r>
              <a:t>#15  సిసు–దశ #1</a:t>
            </a:r>
          </a:p>
        </p:txBody>
      </p:sp>
      <p:sp>
        <p:nvSpPr>
          <p:cNvPr id="230" name="The Source of Life &amp; You"/>
          <p:cNvSpPr txBox="1"/>
          <p:nvPr/>
        </p:nvSpPr>
        <p:spPr>
          <a:xfrm>
            <a:off x="2380264" y="3560880"/>
            <a:ext cx="8412805" cy="1156970"/>
          </a:xfrm>
          <a:prstGeom prst="rect">
            <a:avLst/>
          </a:prstGeom>
          <a:ln w="12700">
            <a:miter lim="400000"/>
          </a:ln>
          <a:effectLst>
            <a:outerShdw sx="100000" sy="100000" kx="0" ky="0" algn="b" rotWithShape="0" blurRad="355600" dist="0" dir="0">
              <a:srgbClr val="000000">
                <a:alpha val="75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5900">
                <a:latin typeface="Times New Roman"/>
                <a:ea typeface="Times New Roman"/>
                <a:cs typeface="Times New Roman"/>
                <a:sym typeface="Times New Roman"/>
              </a:defRPr>
            </a:lvl1pPr>
          </a:lstStyle>
          <a:p>
            <a:pPr>
              <a:defRPr>
                <a:effectLst/>
              </a:defRPr>
            </a:pPr>
            <a:r>
              <a:t>జీవిత మూలము    &amp; మీరు</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he Life Core"/>
          <p:cNvSpPr txBox="1"/>
          <p:nvPr/>
        </p:nvSpPr>
        <p:spPr>
          <a:xfrm>
            <a:off x="37210" y="904116"/>
            <a:ext cx="12930379" cy="3041650"/>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165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జీవిత ప్రధానం </a:t>
            </a:r>
          </a:p>
        </p:txBody>
      </p:sp>
      <p:sp>
        <p:nvSpPr>
          <p:cNvPr id="233" name="Slide Number"/>
          <p:cNvSpPr txBox="1"/>
          <p:nvPr>
            <p:ph type="sldNum" sz="quarter" idx="4294967295"/>
          </p:nvPr>
        </p:nvSpPr>
        <p:spPr>
          <a:xfrm>
            <a:off x="6311797" y="9251950"/>
            <a:ext cx="368504" cy="381000"/>
          </a:xfrm>
          <a:prstGeom prst="rect">
            <a:avLst/>
          </a:prstGeom>
          <a:extLst>
            <a:ext uri="{C572A759-6A51-4108-AA02-DFA0A04FC94B}">
              <ma14:wrappingTextBoxFlag xmlns:ma14="http://schemas.microsoft.com/office/mac/drawingml/2011/main" val="1"/>
            </a:ext>
          </a:extLst>
        </p:spPr>
        <p:txBody>
          <a:bodyPr/>
          <a:lstStyle>
            <a:lvl1pPr>
              <a:defRPr>
                <a:latin typeface="Helvetica Light"/>
                <a:ea typeface="Helvetica Light"/>
                <a:cs typeface="Helvetica Light"/>
                <a:sym typeface="Helvetica Light"/>
              </a:defRPr>
            </a:lvl1pPr>
          </a:lstStyle>
          <a:p>
            <a:pPr>
              <a:defRPr>
                <a:effectLst/>
              </a:defRPr>
            </a:pPr>
            <a:fld id="{86CB4B4D-7CA3-9044-876B-883B54F8677D}" type="slidenum"/>
          </a:p>
        </p:txBody>
      </p:sp>
      <p:sp>
        <p:nvSpPr>
          <p:cNvPr id="234" name="Paul J. Bucknell"/>
          <p:cNvSpPr txBox="1"/>
          <p:nvPr/>
        </p:nvSpPr>
        <p:spPr>
          <a:xfrm>
            <a:off x="431361" y="7933297"/>
            <a:ext cx="4208502" cy="12324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20000"/>
              </a:lnSpc>
              <a:defRPr b="0" sz="28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vl2pPr algn="l">
              <a:lnSpc>
                <a:spcPct val="120000"/>
              </a:lnSpc>
              <a:defRPr b="0" sz="2800">
                <a:latin typeface="+mn-lt"/>
                <a:ea typeface="+mn-ea"/>
                <a:cs typeface="+mn-cs"/>
                <a:sym typeface="Helvetica"/>
              </a:defRPr>
            </a:lvl2pPr>
          </a:lstStyle>
          <a:p>
            <a:pPr/>
            <a:r>
              <a:t>పాల్  బక్నెల్</a:t>
            </a:r>
          </a:p>
          <a:p>
            <a:pPr lvl="1"/>
            <a:r>
              <a:t>మౌజ్ఇజ్. డి .అబ్బూరి</a:t>
            </a:r>
          </a:p>
        </p:txBody>
      </p:sp>
      <p:sp>
        <p:nvSpPr>
          <p:cNvPr id="235" name="సెషన్ #8"/>
          <p:cNvSpPr txBox="1"/>
          <p:nvPr/>
        </p:nvSpPr>
        <p:spPr>
          <a:xfrm>
            <a:off x="11356967" y="8235094"/>
            <a:ext cx="1163607" cy="1234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914400">
              <a:lnSpc>
                <a:spcPct val="110000"/>
              </a:lnSpc>
              <a:spcBef>
                <a:spcPts val="5900"/>
              </a:spcBef>
              <a:defRPr b="0" sz="7500">
                <a:latin typeface="+mn-lt"/>
                <a:ea typeface="+mn-ea"/>
                <a:cs typeface="+mn-cs"/>
                <a:sym typeface="Helvetica"/>
              </a:defRPr>
            </a:lvl1pPr>
          </a:lstStyle>
          <a:p>
            <a:pPr>
              <a:defRPr>
                <a:effectLst/>
              </a:defRPr>
            </a:pPr>
            <a:r>
              <a:t>#6</a:t>
            </a:r>
          </a:p>
        </p:txBody>
      </p:sp>
      <p:sp>
        <p:nvSpPr>
          <p:cNvPr id="236" name="Discovering the Heart of Great Training"/>
          <p:cNvSpPr txBox="1"/>
          <p:nvPr/>
        </p:nvSpPr>
        <p:spPr>
          <a:xfrm>
            <a:off x="952306" y="4532605"/>
            <a:ext cx="11288050" cy="2658364"/>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b="0" sz="6400">
                <a:solidFill>
                  <a:srgbClr val="81B2DF"/>
                </a:solidFill>
                <a:latin typeface="Helvetica Condensed Medium"/>
                <a:ea typeface="Helvetica Condensed Medium"/>
                <a:cs typeface="Helvetica Condensed Medium"/>
                <a:sym typeface="Helvetica Condensed Medium"/>
              </a:defRPr>
            </a:lvl1pPr>
          </a:lstStyle>
          <a:p>
            <a:pPr/>
            <a:r>
              <a:t> కనుగొనడం - గొప్ప శిక్షణ యొక్క హృదయం కనుగొనడం</a:t>
            </a:r>
          </a:p>
        </p:txBody>
      </p:sp>
      <p:sp>
        <p:nvSpPr>
          <p:cNvPr id="237" name="Paul J. Bucknell"/>
          <p:cNvSpPr txBox="1"/>
          <p:nvPr/>
        </p:nvSpPr>
        <p:spPr>
          <a:xfrm>
            <a:off x="4183557" y="8544521"/>
            <a:ext cx="5729833" cy="61557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600" u="sng">
                <a:solidFill>
                  <a:srgbClr val="CCD8F5"/>
                </a:solidFill>
                <a:effectLst>
                  <a:outerShdw sx="100000" sy="100000" kx="0" ky="0" algn="b" rotWithShape="0" blurRad="12700" dist="25400" dir="18900000">
                    <a:srgbClr val="000000"/>
                  </a:outerShdw>
                </a:effectLst>
                <a:uFill>
                  <a:solidFill>
                    <a:srgbClr val="0000FF"/>
                  </a:solidFill>
                </a:uFill>
                <a:latin typeface="Times New Roman"/>
                <a:ea typeface="Times New Roman"/>
                <a:cs typeface="Times New Roman"/>
                <a:sym typeface="Times New Roman"/>
                <a:hlinkClick r:id="rId2" invalidUrl="" action="" tgtFrame="" tooltip="" history="1" highlightClick="0" endSnd="0"/>
              </a:defRPr>
            </a:lvl1pPr>
          </a:lstStyle>
          <a:p>
            <a:pPr/>
            <a:r>
              <a:rPr>
                <a:hlinkClick r:id="rId2" invalidUrl="" action="" tgtFrame="" tooltip="" history="1" highlightClick="0" endSnd="0"/>
              </a:rPr>
              <a:t>www.bffbible.org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 name="Only Three Stages"/>
          <p:cNvSpPr txBox="1"/>
          <p:nvPr/>
        </p:nvSpPr>
        <p:spPr>
          <a:xfrm>
            <a:off x="2881703" y="1272543"/>
            <a:ext cx="7241395"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mn-lt"/>
                <a:ea typeface="+mn-ea"/>
                <a:cs typeface="+mn-cs"/>
                <a:sym typeface="Helvetica"/>
              </a:defRPr>
            </a:lvl1pPr>
          </a:lstStyle>
          <a:p>
            <a:pPr>
              <a:defRPr>
                <a:effectLst/>
              </a:defRPr>
            </a:pPr>
            <a:r>
              <a:t>మూడు దశలు మాత్రమే</a:t>
            </a:r>
          </a:p>
        </p:txBody>
      </p:sp>
      <p:sp>
        <p:nvSpPr>
          <p:cNvPr id="79" name="The goal of the whole process is to be like Jesus - a mature believer.…"/>
          <p:cNvSpPr txBox="1"/>
          <p:nvPr/>
        </p:nvSpPr>
        <p:spPr>
          <a:xfrm>
            <a:off x="189649" y="2287994"/>
            <a:ext cx="7514563" cy="71724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75920" indent="-375920" algn="l" defTabSz="457200">
              <a:lnSpc>
                <a:spcPct val="90000"/>
              </a:lnSpc>
              <a:spcBef>
                <a:spcPts val="3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mn-lt"/>
                <a:ea typeface="+mn-ea"/>
                <a:cs typeface="+mn-cs"/>
                <a:sym typeface="Helvetica"/>
              </a:defRPr>
            </a:pPr>
            <a:r>
              <a:t>పరిణతి చెందిన విశ్వాసి - యేసులా ఉండటమే మొత్తం ప్రక్రియ యొక్క లక్ష్యం.</a:t>
            </a:r>
          </a:p>
          <a:p>
            <a:pPr marL="375920" indent="-375920" algn="l" defTabSz="457200">
              <a:lnSpc>
                <a:spcPct val="90000"/>
              </a:lnSpc>
              <a:spcBef>
                <a:spcPts val="3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mn-lt"/>
                <a:ea typeface="+mn-ea"/>
                <a:cs typeface="+mn-cs"/>
                <a:sym typeface="Helvetica"/>
              </a:defRPr>
            </a:pPr>
            <a:r>
              <a:t>ప్రతి దశ అభివృద్ధి యొక్క ప్రతి దశలో ఏమి జరుగుతుందో వివరిస్తుంది.</a:t>
            </a:r>
          </a:p>
          <a:p>
            <a:pPr marL="375920" indent="-375920" algn="l" defTabSz="457200">
              <a:lnSpc>
                <a:spcPct val="90000"/>
              </a:lnSpc>
              <a:spcBef>
                <a:spcPts val="3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mn-lt"/>
                <a:ea typeface="+mn-ea"/>
                <a:cs typeface="+mn-cs"/>
                <a:sym typeface="Helvetica"/>
              </a:defRPr>
            </a:pPr>
            <a:r>
              <a:t>పాత విశ్వాసులుగా మేము అభివృద్ధి పురోగతిని సులభతరం చేయవచ్చు (అంటే తల్లిదండ్రులు)</a:t>
            </a:r>
          </a:p>
          <a:p>
            <a:pPr marL="375920" indent="-375920" algn="l" defTabSz="457200">
              <a:lnSpc>
                <a:spcPct val="90000"/>
              </a:lnSpc>
              <a:spcBef>
                <a:spcPts val="3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400">
                <a:solidFill>
                  <a:srgbClr val="000000"/>
                </a:solidFill>
                <a:effectLst/>
                <a:latin typeface="+mn-lt"/>
                <a:ea typeface="+mn-ea"/>
                <a:cs typeface="+mn-cs"/>
                <a:sym typeface="Helvetica"/>
              </a:defRPr>
            </a:pPr>
            <a:r>
              <a:t>బలహీనమైన చర్చి యొక్క సమస్యలు మన ఆధ్యాత్మిక పిల్లలకు శిక్షణ ఇవ్వకపోవడం!</a:t>
            </a:r>
          </a:p>
        </p:txBody>
      </p:sp>
      <p:grpSp>
        <p:nvGrpSpPr>
          <p:cNvPr id="89" name="Group"/>
          <p:cNvGrpSpPr/>
          <p:nvPr/>
        </p:nvGrpSpPr>
        <p:grpSpPr>
          <a:xfrm>
            <a:off x="7981015" y="2396635"/>
            <a:ext cx="4990906" cy="7174119"/>
            <a:chOff x="0" y="0"/>
            <a:chExt cx="4990905" cy="7174118"/>
          </a:xfrm>
        </p:grpSpPr>
        <p:grpSp>
          <p:nvGrpSpPr>
            <p:cNvPr id="83" name="Group"/>
            <p:cNvGrpSpPr/>
            <p:nvPr/>
          </p:nvGrpSpPr>
          <p:grpSpPr>
            <a:xfrm>
              <a:off x="51374" y="1316402"/>
              <a:ext cx="4753200" cy="4170686"/>
              <a:chOff x="0" y="0"/>
              <a:chExt cx="4753199" cy="4170684"/>
            </a:xfrm>
          </p:grpSpPr>
          <p:sp>
            <p:nvSpPr>
              <p:cNvPr id="80" name="Rectangle"/>
              <p:cNvSpPr/>
              <p:nvPr/>
            </p:nvSpPr>
            <p:spPr>
              <a:xfrm>
                <a:off x="12700" y="0"/>
                <a:ext cx="4727799" cy="4170685"/>
              </a:xfrm>
              <a:prstGeom prst="rect">
                <a:avLst/>
              </a:prstGeom>
              <a:gradFill flip="none" rotWithShape="1">
                <a:gsLst>
                  <a:gs pos="0">
                    <a:schemeClr val="accent1">
                      <a:hueOff val="974357"/>
                      <a:satOff val="3076"/>
                      <a:lumOff val="56590"/>
                    </a:schemeClr>
                  </a:gs>
                  <a:gs pos="100000">
                    <a:srgbClr val="76BFF9"/>
                  </a:gs>
                </a:gsLst>
                <a:lin ang="16200000" scaled="0"/>
              </a:gradFill>
              <a:ln w="25400" cap="flat">
                <a:solidFill>
                  <a:schemeClr val="accent1"/>
                </a:solidFill>
                <a:prstDash val="solid"/>
                <a:round/>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a:latin typeface="+mn-lt"/>
                    <a:ea typeface="+mn-ea"/>
                    <a:cs typeface="+mn-cs"/>
                    <a:sym typeface="Helvetica"/>
                  </a:defRPr>
                </a:pPr>
              </a:p>
            </p:txBody>
          </p:sp>
          <p:sp>
            <p:nvSpPr>
              <p:cNvPr id="81" name="Line"/>
              <p:cNvSpPr/>
              <p:nvPr/>
            </p:nvSpPr>
            <p:spPr>
              <a:xfrm>
                <a:off x="0" y="1340096"/>
                <a:ext cx="4753200" cy="1"/>
              </a:xfrm>
              <a:prstGeom prst="line">
                <a:avLst/>
              </a:prstGeom>
              <a:noFill/>
              <a:ln w="25400" cap="flat">
                <a:solidFill>
                  <a:schemeClr val="accent1"/>
                </a:solidFill>
                <a:prstDash val="solid"/>
                <a:roun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defRPr>
                    <a:solidFill>
                      <a:srgbClr val="CCFCF9"/>
                    </a:solidFill>
                    <a:latin typeface="+mn-lt"/>
                    <a:ea typeface="+mn-ea"/>
                    <a:cs typeface="+mn-cs"/>
                    <a:sym typeface="Helvetica"/>
                  </a:defRPr>
                </a:pPr>
              </a:p>
            </p:txBody>
          </p:sp>
          <p:sp>
            <p:nvSpPr>
              <p:cNvPr id="82" name="Line"/>
              <p:cNvSpPr/>
              <p:nvPr/>
            </p:nvSpPr>
            <p:spPr>
              <a:xfrm>
                <a:off x="0" y="2683516"/>
                <a:ext cx="4753199" cy="1"/>
              </a:xfrm>
              <a:prstGeom prst="line">
                <a:avLst/>
              </a:prstGeom>
              <a:noFill/>
              <a:ln w="25400" cap="flat">
                <a:solidFill>
                  <a:schemeClr val="accent1"/>
                </a:solidFill>
                <a:prstDash val="solid"/>
                <a:roun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defRPr>
                    <a:solidFill>
                      <a:srgbClr val="CCFCF9"/>
                    </a:solidFill>
                    <a:latin typeface="+mn-lt"/>
                    <a:ea typeface="+mn-ea"/>
                    <a:cs typeface="+mn-cs"/>
                    <a:sym typeface="Helvetica"/>
                  </a:defRPr>
                </a:pPr>
              </a:p>
            </p:txBody>
          </p:sp>
        </p:grpSp>
        <p:sp>
          <p:nvSpPr>
            <p:cNvPr id="84" name="TextBox 1"/>
            <p:cNvSpPr txBox="1"/>
            <p:nvPr/>
          </p:nvSpPr>
          <p:spPr>
            <a:xfrm>
              <a:off x="238187" y="1764612"/>
              <a:ext cx="4276826" cy="6946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300">
                  <a:solidFill>
                    <a:srgbClr val="404040"/>
                  </a:solidFill>
                  <a:latin typeface="+mn-lt"/>
                  <a:ea typeface="+mn-ea"/>
                  <a:cs typeface="+mn-cs"/>
                  <a:sym typeface="Helvetica"/>
                </a:defRPr>
              </a:lvl1pPr>
            </a:lstStyle>
            <a:p>
              <a:pPr/>
              <a:r>
                <a:t>పరిపక్వ విశ్వాసి - తండ్రి</a:t>
              </a:r>
            </a:p>
          </p:txBody>
        </p:sp>
        <p:sp>
          <p:nvSpPr>
            <p:cNvPr id="85" name="TextBox 3"/>
            <p:cNvSpPr txBox="1"/>
            <p:nvPr/>
          </p:nvSpPr>
          <p:spPr>
            <a:xfrm>
              <a:off x="0" y="3054400"/>
              <a:ext cx="4753200" cy="6946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300">
                  <a:solidFill>
                    <a:srgbClr val="3E3E3E"/>
                  </a:solidFill>
                  <a:latin typeface="+mn-lt"/>
                  <a:ea typeface="+mn-ea"/>
                  <a:cs typeface="+mn-cs"/>
                  <a:sym typeface="Helvetica"/>
                </a:defRPr>
              </a:lvl1pPr>
            </a:lstStyle>
            <a:p>
              <a:pPr/>
              <a:r>
                <a:t>యువ విశ్వాసి -యువకుడు</a:t>
              </a:r>
            </a:p>
          </p:txBody>
        </p:sp>
        <p:sp>
          <p:nvSpPr>
            <p:cNvPr id="86" name="TextBox 4"/>
            <p:cNvSpPr txBox="1"/>
            <p:nvPr/>
          </p:nvSpPr>
          <p:spPr>
            <a:xfrm>
              <a:off x="94468" y="4348524"/>
              <a:ext cx="4667012" cy="6946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300">
                  <a:solidFill>
                    <a:srgbClr val="3E3E3E"/>
                  </a:solidFill>
                  <a:latin typeface="+mn-lt"/>
                  <a:ea typeface="+mn-ea"/>
                  <a:cs typeface="+mn-cs"/>
                  <a:sym typeface="Helvetica"/>
                </a:defRPr>
              </a:lvl1pPr>
            </a:lstStyle>
            <a:p>
              <a:pPr/>
              <a:r>
                <a:t>కొత్త విశ్వాసి- పిల్లవాడు</a:t>
              </a:r>
            </a:p>
          </p:txBody>
        </p:sp>
        <p:sp>
          <p:nvSpPr>
            <p:cNvPr id="87" name="3 stages of development"/>
            <p:cNvSpPr txBox="1"/>
            <p:nvPr/>
          </p:nvSpPr>
          <p:spPr>
            <a:xfrm>
              <a:off x="792744" y="5942218"/>
              <a:ext cx="3906038"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000">
                  <a:solidFill>
                    <a:srgbClr val="000000"/>
                  </a:solidFill>
                  <a:latin typeface="+mn-lt"/>
                  <a:ea typeface="+mn-ea"/>
                  <a:cs typeface="+mn-cs"/>
                  <a:sym typeface="Helvetica"/>
                </a:defRPr>
              </a:lvl1pPr>
            </a:lstStyle>
            <a:p>
              <a:pPr>
                <a:defRPr>
                  <a:effectLst/>
                </a:defRPr>
              </a:pPr>
              <a:r>
                <a:t>అభివృద్ధి యొక్క 3 దశలు</a:t>
              </a:r>
            </a:p>
          </p:txBody>
        </p:sp>
        <p:sp>
          <p:nvSpPr>
            <p:cNvPr id="88" name="The Christian’s whole development"/>
            <p:cNvSpPr txBox="1"/>
            <p:nvPr/>
          </p:nvSpPr>
          <p:spPr>
            <a:xfrm>
              <a:off x="500620" y="-1"/>
              <a:ext cx="4490286" cy="1231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000">
                  <a:solidFill>
                    <a:srgbClr val="000000"/>
                  </a:solidFill>
                  <a:latin typeface="+mn-lt"/>
                  <a:ea typeface="+mn-ea"/>
                  <a:cs typeface="+mn-cs"/>
                  <a:sym typeface="Helvetica"/>
                </a:defRPr>
              </a:lvl1pPr>
            </a:lstStyle>
            <a:p>
              <a:pPr>
                <a:defRPr>
                  <a:effectLst/>
                </a:defRPr>
              </a:pPr>
              <a:r>
                <a:t>క్రైస్తవుని యొక్క మొత్తం అభివృద్ధి</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anim calcmode="lin" valueType="num">
                                      <p:cBhvr>
                                        <p:cTn id="7" dur="1750" fill="hold"/>
                                        <p:tgtEl>
                                          <p:spTgt spid="79">
                                            <p:bg/>
                                          </p:spTgt>
                                        </p:tgtEl>
                                        <p:attrNameLst>
                                          <p:attrName>ppt_x</p:attrName>
                                        </p:attrNameLst>
                                      </p:cBhvr>
                                      <p:tavLst>
                                        <p:tav tm="0">
                                          <p:val>
                                            <p:strVal val="#ppt_x"/>
                                          </p:val>
                                        </p:tav>
                                        <p:tav tm="100000">
                                          <p:val>
                                            <p:strVal val="#ppt_x"/>
                                          </p:val>
                                        </p:tav>
                                      </p:tavLst>
                                    </p:anim>
                                    <p:anim calcmode="lin" valueType="num">
                                      <p:cBhvr>
                                        <p:cTn id="8" dur="1750" fill="hold"/>
                                        <p:tgtEl>
                                          <p:spTgt spid="7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9">
                                            <p:txEl>
                                              <p:pRg st="0" end="0"/>
                                            </p:txEl>
                                          </p:spTgt>
                                        </p:tgtEl>
                                        <p:attrNameLst>
                                          <p:attrName>style.visibility</p:attrName>
                                        </p:attrNameLst>
                                      </p:cBhvr>
                                      <p:to>
                                        <p:strVal val="visible"/>
                                      </p:to>
                                    </p:set>
                                    <p:anim calcmode="lin" valueType="num">
                                      <p:cBhvr>
                                        <p:cTn id="11" dur="175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2" dur="175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Class="entr" nodeType="afterEffect" presetSubtype="10" presetID="19" grpId="2" fill="hold">
                                  <p:stCondLst>
                                    <p:cond delay="0"/>
                                  </p:stCondLst>
                                  <p:iterate type="el" backwards="0">
                                    <p:tmAbs val="0"/>
                                  </p:iterate>
                                  <p:childTnLst>
                                    <p:set>
                                      <p:cBhvr>
                                        <p:cTn id="15" fill="hold"/>
                                        <p:tgtEl>
                                          <p:spTgt spid="89"/>
                                        </p:tgtEl>
                                        <p:attrNameLst>
                                          <p:attrName>style.visibility</p:attrName>
                                        </p:attrNameLst>
                                      </p:cBhvr>
                                      <p:to>
                                        <p:strVal val="visible"/>
                                      </p:to>
                                    </p:set>
                                    <p:anim calcmode="lin" valueType="num">
                                      <p:cBhvr>
                                        <p:cTn id="16" dur="2000" fill="hold"/>
                                        <p:tgtEl>
                                          <p:spTgt spid="89"/>
                                        </p:tgtEl>
                                        <p:attrNameLst>
                                          <p:attrName>ppt_w</p:attrName>
                                        </p:attrNameLst>
                                      </p:cBhvr>
                                      <p:tavLst>
                                        <p:tav tm="0" fmla="#ppt_w*sin(2.5*pi*$)">
                                          <p:val>
                                            <p:fltVal val="0"/>
                                          </p:val>
                                        </p:tav>
                                        <p:tav tm="100000">
                                          <p:val>
                                            <p:fltVal val="1"/>
                                          </p:val>
                                        </p:tav>
                                      </p:tavLst>
                                    </p:anim>
                                    <p:anim calcmode="lin" valueType="num">
                                      <p:cBhvr>
                                        <p:cTn id="17" dur="2000" fill="hold"/>
                                        <p:tgtEl>
                                          <p:spTgt spid="89"/>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79">
                                            <p:txEl>
                                              <p:pRg st="1" end="1"/>
                                            </p:txEl>
                                          </p:spTgt>
                                        </p:tgtEl>
                                        <p:attrNameLst>
                                          <p:attrName>style.visibility</p:attrName>
                                        </p:attrNameLst>
                                      </p:cBhvr>
                                      <p:to>
                                        <p:strVal val="visible"/>
                                      </p:to>
                                    </p:set>
                                    <p:anim calcmode="lin" valueType="num">
                                      <p:cBhvr>
                                        <p:cTn id="22" dur="175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23" dur="1750" fill="hold"/>
                                        <p:tgtEl>
                                          <p:spTgt spid="79">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Class="entr" nodeType="afterEffect" presetSubtype="4" presetID="2" grpId="1" fill="hold">
                                  <p:stCondLst>
                                    <p:cond delay="0"/>
                                  </p:stCondLst>
                                  <p:iterate type="el" backwards="0">
                                    <p:tmAbs val="0"/>
                                  </p:iterate>
                                  <p:childTnLst>
                                    <p:set>
                                      <p:cBhvr>
                                        <p:cTn id="26" fill="hold"/>
                                        <p:tgtEl>
                                          <p:spTgt spid="79">
                                            <p:txEl>
                                              <p:pRg st="2" end="2"/>
                                            </p:txEl>
                                          </p:spTgt>
                                        </p:tgtEl>
                                        <p:attrNameLst>
                                          <p:attrName>style.visibility</p:attrName>
                                        </p:attrNameLst>
                                      </p:cBhvr>
                                      <p:to>
                                        <p:strVal val="visible"/>
                                      </p:to>
                                    </p:set>
                                    <p:anim calcmode="lin" valueType="num">
                                      <p:cBhvr>
                                        <p:cTn id="27" dur="175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8" dur="1750" fill="hold"/>
                                        <p:tgtEl>
                                          <p:spTgt spid="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79">
                                            <p:txEl>
                                              <p:pRg st="3" end="3"/>
                                            </p:txEl>
                                          </p:spTgt>
                                        </p:tgtEl>
                                        <p:attrNameLst>
                                          <p:attrName>style.visibility</p:attrName>
                                        </p:attrNameLst>
                                      </p:cBhvr>
                                      <p:to>
                                        <p:strVal val="visible"/>
                                      </p:to>
                                    </p:set>
                                    <p:anim calcmode="lin" valueType="num">
                                      <p:cBhvr>
                                        <p:cTn id="33" dur="175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34" dur="1750" fill="hold"/>
                                        <p:tgtEl>
                                          <p:spTgt spid="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9" grpId="1"/>
      <p:bldP build="whole" bldLvl="1" animBg="1" rev="0" advAuto="0" spid="89"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1 John 2:12-14"/>
          <p:cNvSpPr txBox="1"/>
          <p:nvPr/>
        </p:nvSpPr>
        <p:spPr>
          <a:xfrm>
            <a:off x="3379189" y="1292868"/>
            <a:ext cx="6200528"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mn-lt"/>
                <a:ea typeface="+mn-ea"/>
                <a:cs typeface="+mn-cs"/>
                <a:sym typeface="Helvetica"/>
              </a:defRPr>
            </a:lvl1pPr>
          </a:lstStyle>
          <a:p>
            <a:pPr>
              <a:defRPr>
                <a:effectLst/>
              </a:defRPr>
            </a:pPr>
            <a:r>
              <a:t>1 యోహాన్ 2:12-14</a:t>
            </a:r>
          </a:p>
        </p:txBody>
      </p:sp>
      <p:sp>
        <p:nvSpPr>
          <p:cNvPr id="92" name="I am writing to you, little children, because your sins are forgiven you for His name’s sake. I am writing to you, fathers, because you know Him who has been from the beginning. I am writing to you, young men, because you have overcome the evil one.…"/>
          <p:cNvSpPr txBox="1"/>
          <p:nvPr/>
        </p:nvSpPr>
        <p:spPr>
          <a:xfrm>
            <a:off x="180998" y="2652327"/>
            <a:ext cx="12596911" cy="64890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ct val="9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mn-lt"/>
                <a:ea typeface="+mn-ea"/>
                <a:cs typeface="+mn-cs"/>
                <a:sym typeface="Helvetica"/>
              </a:defRPr>
            </a:pPr>
            <a:r>
              <a:t>చిన్నపిల్లలారా</a:t>
            </a:r>
            <a:r>
              <a:rPr b="0"/>
              <a:t>, ఆయన నామము నిమిత్తము మీ పాపములు క్షమించబడినందున నేను మీకు వ్రాస్తున్నాను. నేను మీ </a:t>
            </a:r>
            <a:r>
              <a:rPr>
                <a:solidFill>
                  <a:schemeClr val="accent5">
                    <a:lumOff val="-8078"/>
                  </a:schemeClr>
                </a:solidFill>
              </a:rPr>
              <a:t>తండ్రికి</a:t>
            </a:r>
            <a:r>
              <a:rPr b="0"/>
              <a:t> వ్రాస్తున్నాను, ఎందుకంటే మొదటి నుండి ఉన్న వ్యక్తి మీకు తెలుసు. </a:t>
            </a:r>
            <a:r>
              <a:rPr>
                <a:solidFill>
                  <a:schemeClr val="accent1"/>
                </a:solidFill>
              </a:rPr>
              <a:t>యువకులారా</a:t>
            </a:r>
            <a:r>
              <a:rPr b="0"/>
              <a:t>, మీరు దుష్టుడిని జయించారు కాబట్టి నేను మీకు వ్రాస్తున్నాను. </a:t>
            </a:r>
            <a:endParaRPr b="0"/>
          </a:p>
          <a:p>
            <a:pPr algn="just" defTabSz="457200">
              <a:lnSpc>
                <a:spcPct val="90000"/>
              </a:lnSpc>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mn-lt"/>
                <a:ea typeface="+mn-ea"/>
                <a:cs typeface="+mn-cs"/>
                <a:sym typeface="Helvetica"/>
              </a:defRPr>
            </a:pPr>
            <a:r>
              <a:t>పిల్లలారా,</a:t>
            </a:r>
            <a:r>
              <a:rPr b="0"/>
              <a:t> మీకు తండ్రిని తెలుసు కాబట్టి నేను మీకు వ్రాసాను. </a:t>
            </a:r>
            <a:r>
              <a:rPr>
                <a:solidFill>
                  <a:schemeClr val="accent5">
                    <a:lumOff val="-8078"/>
                  </a:schemeClr>
                </a:solidFill>
              </a:rPr>
              <a:t>తండ్రులారా</a:t>
            </a:r>
            <a:r>
              <a:rPr b="0"/>
              <a:t>, మొదటినుండి ఉన్న ఆయనను మీరు ఎరుగుదురు గనుక నేను మీకు వ్రాశాను. I </a:t>
            </a:r>
            <a:r>
              <a:rPr>
                <a:solidFill>
                  <a:schemeClr val="accent1">
                    <a:lumOff val="-7647"/>
                  </a:schemeClr>
                </a:solidFill>
              </a:rPr>
              <a:t>యౌవనులారా</a:t>
            </a:r>
            <a:r>
              <a:rPr b="0"/>
              <a:t>, మీరు బలవంతులు, మరియు దేవుని వాక్యము మీలో నిలిచియున్నది మరియు మీరు చెడ్డవానిని జయించినందున మీకు వ్రాసితిరి (1 యోహాను 2:12-14).</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92"/>
                                        </p:tgtEl>
                                        <p:attrNameLst>
                                          <p:attrName>style.visibility</p:attrName>
                                        </p:attrNameLst>
                                      </p:cBhvr>
                                      <p:to>
                                        <p:strVal val="visible"/>
                                      </p:to>
                                    </p:set>
                                    <p:animEffect filter="strips(downRight)" transition="in">
                                      <p:cBhvr>
                                        <p:cTn id="7" dur="2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The Child–Stage #1"/>
          <p:cNvSpPr txBox="1"/>
          <p:nvPr/>
        </p:nvSpPr>
        <p:spPr>
          <a:xfrm>
            <a:off x="633282" y="1244921"/>
            <a:ext cx="4652499"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 బాల్య - దశ #1</a:t>
            </a:r>
          </a:p>
        </p:txBody>
      </p:sp>
      <p:sp>
        <p:nvSpPr>
          <p:cNvPr id="97" name="The hidden clues for spiritual life are found in the physical analogy.…"/>
          <p:cNvSpPr txBox="1"/>
          <p:nvPr/>
        </p:nvSpPr>
        <p:spPr>
          <a:xfrm>
            <a:off x="302355" y="2759750"/>
            <a:ext cx="7730420" cy="67304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lnSpc>
                <a:spcPct val="90000"/>
              </a:lnSpc>
              <a:spcBef>
                <a:spcPts val="4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200">
                <a:solidFill>
                  <a:srgbClr val="000000"/>
                </a:solidFill>
                <a:effectLst/>
                <a:latin typeface="Times New Roman"/>
                <a:ea typeface="Times New Roman"/>
                <a:cs typeface="Times New Roman"/>
                <a:sym typeface="Times New Roman"/>
              </a:defRPr>
            </a:pPr>
            <a:r>
              <a:t>ఆధ్యాత్మిక జీవితానికి సంబంధించిన దాగి ఉన్న ఆధారాలు భౌతిక సారూప్యతలో కనిపిస్తాయి.</a:t>
            </a:r>
          </a:p>
          <a:p>
            <a:pPr marL="365178" indent="-365178" algn="l" defTabSz="457200">
              <a:lnSpc>
                <a:spcPct val="90000"/>
              </a:lnSpc>
              <a:spcBef>
                <a:spcPts val="4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200">
                <a:solidFill>
                  <a:srgbClr val="000000"/>
                </a:solidFill>
                <a:effectLst/>
                <a:latin typeface="Times New Roman"/>
                <a:ea typeface="Times New Roman"/>
                <a:cs typeface="Times New Roman"/>
                <a:sym typeface="Times New Roman"/>
              </a:defRPr>
            </a:pPr>
            <a:r>
              <a:t>మనలో ప్రతి ఒక్కరూ తన జీవితాన్ని శిశువుగా ప్రారంభించాము.</a:t>
            </a:r>
          </a:p>
          <a:p>
            <a:pPr marL="365178" indent="-365178" algn="l" defTabSz="457200">
              <a:lnSpc>
                <a:spcPct val="90000"/>
              </a:lnSpc>
              <a:spcBef>
                <a:spcPts val="4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200">
                <a:solidFill>
                  <a:srgbClr val="000000"/>
                </a:solidFill>
                <a:effectLst/>
                <a:latin typeface="Times New Roman"/>
                <a:ea typeface="Times New Roman"/>
                <a:cs typeface="Times New Roman"/>
                <a:sym typeface="Times New Roman"/>
              </a:defRPr>
            </a:pPr>
            <a:r>
              <a:t>పుట్టుక అనేది మొదటి స్పష్టమైన </a:t>
            </a:r>
            <a:r>
              <a:t>మార్కర్</a:t>
            </a:r>
            <a:r>
              <a:t>. ఆధ్యాత్మిక జీవితం కూడా అలాగే ఉంటుంది.</a:t>
            </a:r>
          </a:p>
          <a:p>
            <a:pPr marL="365178" indent="-365178" algn="l" defTabSz="457200">
              <a:lnSpc>
                <a:spcPct val="90000"/>
              </a:lnSpc>
              <a:spcBef>
                <a:spcPts val="4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200">
                <a:solidFill>
                  <a:srgbClr val="000000"/>
                </a:solidFill>
                <a:effectLst/>
                <a:latin typeface="Times New Roman"/>
                <a:ea typeface="Times New Roman"/>
                <a:cs typeface="Times New Roman"/>
                <a:sym typeface="Times New Roman"/>
              </a:defRPr>
            </a:pPr>
            <a:r>
              <a:t>తండ్రిగా మారడం రెండవది మరియు ఆధ్యాత్మికంగా కూడా!</a:t>
            </a:r>
          </a:p>
        </p:txBody>
      </p:sp>
      <p:pic>
        <p:nvPicPr>
          <p:cNvPr id="98" name="baby1.png" descr="baby1.png"/>
          <p:cNvPicPr>
            <a:picLocks noChangeAspect="1"/>
          </p:cNvPicPr>
          <p:nvPr/>
        </p:nvPicPr>
        <p:blipFill>
          <a:blip r:embed="rId2">
            <a:extLst/>
          </a:blip>
          <a:stretch>
            <a:fillRect/>
          </a:stretch>
        </p:blipFill>
        <p:spPr>
          <a:xfrm>
            <a:off x="7243629" y="1819949"/>
            <a:ext cx="5804729" cy="4290909"/>
          </a:xfrm>
          <a:prstGeom prst="rect">
            <a:avLst/>
          </a:prstGeom>
          <a:ln w="12700">
            <a:miter lim="400000"/>
          </a:ln>
        </p:spPr>
      </p:pic>
      <p:sp>
        <p:nvSpPr>
          <p:cNvPr id="99" name="TextBox 1"/>
          <p:cNvSpPr txBox="1"/>
          <p:nvPr/>
        </p:nvSpPr>
        <p:spPr>
          <a:xfrm>
            <a:off x="8696003" y="1676657"/>
            <a:ext cx="1828802" cy="21513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solidFill>
                  <a:srgbClr val="53585F"/>
                </a:solidFill>
              </a:defRPr>
            </a:lvl1pPr>
          </a:lstStyle>
          <a:p>
            <a:pPr/>
            <a:r>
              <a:t>చిన్న పిల్లవాడు</a:t>
            </a:r>
          </a:p>
        </p:txBody>
      </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97">
                                            <p:bg/>
                                          </p:spTgt>
                                        </p:tgtEl>
                                        <p:attrNameLst>
                                          <p:attrName>style.visibility</p:attrName>
                                        </p:attrNameLst>
                                      </p:cBhvr>
                                      <p:to>
                                        <p:strVal val="visible"/>
                                      </p:to>
                                    </p:set>
                                    <p:anim calcmode="lin" valueType="num">
                                      <p:cBhvr>
                                        <p:cTn id="7" dur="2500" fill="hold"/>
                                        <p:tgtEl>
                                          <p:spTgt spid="97">
                                            <p:bg/>
                                          </p:spTgt>
                                        </p:tgtEl>
                                        <p:attrNameLst>
                                          <p:attrName>ppt_x</p:attrName>
                                        </p:attrNameLst>
                                      </p:cBhvr>
                                      <p:tavLst>
                                        <p:tav tm="0">
                                          <p:val>
                                            <p:strVal val="#ppt_x"/>
                                          </p:val>
                                        </p:tav>
                                        <p:tav tm="100000">
                                          <p:val>
                                            <p:strVal val="#ppt_x"/>
                                          </p:val>
                                        </p:tav>
                                      </p:tavLst>
                                    </p:anim>
                                    <p:anim calcmode="lin" valueType="num">
                                      <p:cBhvr>
                                        <p:cTn id="8" dur="2500" fill="hold"/>
                                        <p:tgtEl>
                                          <p:spTgt spid="9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97">
                                            <p:txEl>
                                              <p:pRg st="0" end="0"/>
                                            </p:txEl>
                                          </p:spTgt>
                                        </p:tgtEl>
                                        <p:attrNameLst>
                                          <p:attrName>style.visibility</p:attrName>
                                        </p:attrNameLst>
                                      </p:cBhvr>
                                      <p:to>
                                        <p:strVal val="visible"/>
                                      </p:to>
                                    </p:set>
                                    <p:anim calcmode="lin" valueType="num">
                                      <p:cBhvr>
                                        <p:cTn id="11" dur="2500" fill="hold"/>
                                        <p:tgtEl>
                                          <p:spTgt spid="97">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9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97">
                                            <p:txEl>
                                              <p:pRg st="1" end="1"/>
                                            </p:txEl>
                                          </p:spTgt>
                                        </p:tgtEl>
                                        <p:attrNameLst>
                                          <p:attrName>style.visibility</p:attrName>
                                        </p:attrNameLst>
                                      </p:cBhvr>
                                      <p:to>
                                        <p:strVal val="visible"/>
                                      </p:to>
                                    </p:set>
                                    <p:anim calcmode="lin" valueType="num">
                                      <p:cBhvr>
                                        <p:cTn id="16" dur="2500" fill="hold"/>
                                        <p:tgtEl>
                                          <p:spTgt spid="97">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9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97">
                                            <p:txEl>
                                              <p:pRg st="2" end="2"/>
                                            </p:txEl>
                                          </p:spTgt>
                                        </p:tgtEl>
                                        <p:attrNameLst>
                                          <p:attrName>style.visibility</p:attrName>
                                        </p:attrNameLst>
                                      </p:cBhvr>
                                      <p:to>
                                        <p:strVal val="visible"/>
                                      </p:to>
                                    </p:set>
                                    <p:anim calcmode="lin" valueType="num">
                                      <p:cBhvr>
                                        <p:cTn id="21" dur="2500" fill="hold"/>
                                        <p:tgtEl>
                                          <p:spTgt spid="97">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97">
                                            <p:txEl>
                                              <p:pRg st="3" end="3"/>
                                            </p:txEl>
                                          </p:spTgt>
                                        </p:tgtEl>
                                        <p:attrNameLst>
                                          <p:attrName>style.visibility</p:attrName>
                                        </p:attrNameLst>
                                      </p:cBhvr>
                                      <p:to>
                                        <p:strVal val="visible"/>
                                      </p:to>
                                    </p:set>
                                    <p:anim calcmode="lin" valueType="num">
                                      <p:cBhvr>
                                        <p:cTn id="27" dur="2500" fill="hold"/>
                                        <p:tgtEl>
                                          <p:spTgt spid="97">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9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A Complete Cycle"/>
          <p:cNvSpPr txBox="1"/>
          <p:nvPr/>
        </p:nvSpPr>
        <p:spPr>
          <a:xfrm>
            <a:off x="695719" y="1101440"/>
            <a:ext cx="3225420" cy="10858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500">
                <a:solidFill>
                  <a:srgbClr val="000000"/>
                </a:solidFill>
                <a:latin typeface="Times New Roman"/>
                <a:ea typeface="Times New Roman"/>
                <a:cs typeface="Times New Roman"/>
                <a:sym typeface="Times New Roman"/>
              </a:defRPr>
            </a:lvl1pPr>
          </a:lstStyle>
          <a:p>
            <a:pPr>
              <a:defRPr>
                <a:effectLst/>
              </a:defRPr>
            </a:pPr>
            <a:r>
              <a:t>పూర్తి చక్రం</a:t>
            </a:r>
          </a:p>
        </p:txBody>
      </p:sp>
      <p:sp>
        <p:nvSpPr>
          <p:cNvPr id="102" name="A complete cycle occurs when the baby grows and has his own babe."/>
          <p:cNvSpPr txBox="1"/>
          <p:nvPr/>
        </p:nvSpPr>
        <p:spPr>
          <a:xfrm>
            <a:off x="584917" y="2086908"/>
            <a:ext cx="12637000" cy="14105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55600" indent="-355600" algn="l" defTabSz="457200">
              <a:lnSpc>
                <a:spcPct val="90000"/>
              </a:lnSpc>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700">
                <a:solidFill>
                  <a:srgbClr val="000000"/>
                </a:solidFill>
                <a:latin typeface="Times New Roman"/>
                <a:ea typeface="Times New Roman"/>
                <a:cs typeface="Times New Roman"/>
                <a:sym typeface="Times New Roman"/>
              </a:defRPr>
            </a:lvl1pPr>
          </a:lstStyle>
          <a:p>
            <a:pPr>
              <a:defRPr>
                <a:effectLst/>
              </a:defRPr>
            </a:pPr>
            <a:r>
              <a:t>శిశువు పెరుగుతుంది మరియు తన సొంత శిశువును కలిగి ఉన్నప్పుడు పూర్తి చక్రం ఏర్పడుతుంది.</a:t>
            </a:r>
          </a:p>
        </p:txBody>
      </p:sp>
      <p:grpSp>
        <p:nvGrpSpPr>
          <p:cNvPr id="107" name="Group"/>
          <p:cNvGrpSpPr/>
          <p:nvPr/>
        </p:nvGrpSpPr>
        <p:grpSpPr>
          <a:xfrm>
            <a:off x="592836" y="3528547"/>
            <a:ext cx="11912927" cy="6191629"/>
            <a:chOff x="0" y="0"/>
            <a:chExt cx="11912925" cy="6191628"/>
          </a:xfrm>
        </p:grpSpPr>
        <p:pic>
          <p:nvPicPr>
            <p:cNvPr id="103" name="Circle3.jpg" descr="Circle3.jpg"/>
            <p:cNvPicPr>
              <a:picLocks noChangeAspect="1"/>
            </p:cNvPicPr>
            <p:nvPr/>
          </p:nvPicPr>
          <p:blipFill>
            <a:blip r:embed="rId3">
              <a:extLst/>
            </a:blip>
            <a:stretch>
              <a:fillRect/>
            </a:stretch>
          </p:blipFill>
          <p:spPr>
            <a:xfrm>
              <a:off x="-1" y="0"/>
              <a:ext cx="11912927" cy="6191629"/>
            </a:xfrm>
            <a:prstGeom prst="rect">
              <a:avLst/>
            </a:prstGeom>
            <a:ln w="12700" cap="flat">
              <a:noFill/>
              <a:miter lim="400000"/>
            </a:ln>
            <a:effectLst/>
          </p:spPr>
        </p:pic>
        <p:sp>
          <p:nvSpPr>
            <p:cNvPr id="104" name="పూర్తి చక్రం"/>
            <p:cNvSpPr txBox="1"/>
            <p:nvPr/>
          </p:nvSpPr>
          <p:spPr>
            <a:xfrm>
              <a:off x="5049158" y="2576535"/>
              <a:ext cx="1814607" cy="1280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200">
                  <a:solidFill>
                    <a:srgbClr val="53585F"/>
                  </a:solidFill>
                </a:defRPr>
              </a:lvl1pPr>
            </a:lstStyle>
            <a:p>
              <a:pPr/>
              <a:r>
                <a:t>    పూర్తి చక్రం</a:t>
              </a:r>
            </a:p>
          </p:txBody>
        </p:sp>
        <p:sp>
          <p:nvSpPr>
            <p:cNvPr id="105" name="కొత్త జన్మ"/>
            <p:cNvSpPr txBox="1"/>
            <p:nvPr/>
          </p:nvSpPr>
          <p:spPr>
            <a:xfrm>
              <a:off x="1110493" y="4105846"/>
              <a:ext cx="1733399" cy="6705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53585F"/>
                  </a:solidFill>
                </a:defRPr>
              </a:lvl1pPr>
            </a:lstStyle>
            <a:p>
              <a:pPr/>
              <a:r>
                <a:t>కొత్త జన్మ </a:t>
              </a:r>
            </a:p>
          </p:txBody>
        </p:sp>
        <p:sp>
          <p:nvSpPr>
            <p:cNvPr id="106" name="కొత్త తండ్రి"/>
            <p:cNvSpPr txBox="1"/>
            <p:nvPr/>
          </p:nvSpPr>
          <p:spPr>
            <a:xfrm>
              <a:off x="1335262" y="1012972"/>
              <a:ext cx="1902867" cy="6705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200">
                  <a:solidFill>
                    <a:srgbClr val="53585F"/>
                  </a:solidFill>
                </a:defRPr>
              </a:lvl1pPr>
            </a:lstStyle>
            <a:p>
              <a:pPr/>
              <a:r>
                <a:t>కొత్త తండ్రి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Swing.JPG" descr="Swing.JPG"/>
          <p:cNvPicPr>
            <a:picLocks noChangeAspect="1"/>
          </p:cNvPicPr>
          <p:nvPr/>
        </p:nvPicPr>
        <p:blipFill>
          <a:blip r:embed="rId2">
            <a:extLst/>
          </a:blip>
          <a:srcRect l="6372" t="17268" r="5767" b="12212"/>
          <a:stretch>
            <a:fillRect/>
          </a:stretch>
        </p:blipFill>
        <p:spPr>
          <a:xfrm>
            <a:off x="-34909" y="1262981"/>
            <a:ext cx="13165291" cy="7924780"/>
          </a:xfrm>
          <a:prstGeom prst="rect">
            <a:avLst/>
          </a:prstGeom>
          <a:ln w="12700">
            <a:miter lim="400000"/>
          </a:ln>
        </p:spPr>
      </p:pic>
      <p:sp>
        <p:nvSpPr>
          <p:cNvPr id="112" name="The Baby Grows"/>
          <p:cNvSpPr txBox="1"/>
          <p:nvPr/>
        </p:nvSpPr>
        <p:spPr>
          <a:xfrm>
            <a:off x="6353320" y="5898220"/>
            <a:ext cx="6258281"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effectLst>
                  <a:outerShdw sx="100000" sy="100000" kx="0" ky="0" algn="b" rotWithShape="0" blurRad="38100" dist="25400" dir="18900000">
                    <a:srgbClr val="000000"/>
                  </a:outerShdw>
                </a:effectLst>
                <a:latin typeface="Times New Roman"/>
                <a:ea typeface="Times New Roman"/>
                <a:cs typeface="Times New Roman"/>
                <a:sym typeface="Times New Roman"/>
              </a:defRPr>
            </a:lvl1pPr>
          </a:lstStyle>
          <a:p>
            <a:pPr/>
            <a:r>
              <a:t>బాలిక పెరుగుతుంది</a:t>
            </a:r>
          </a:p>
        </p:txBody>
      </p:sp>
      <p:sp>
        <p:nvSpPr>
          <p:cNvPr id="113" name="Steps of physical development–crawling, sitting, etc..…"/>
          <p:cNvSpPr/>
          <p:nvPr/>
        </p:nvSpPr>
        <p:spPr>
          <a:xfrm>
            <a:off x="-57872" y="7499343"/>
            <a:ext cx="13120545" cy="2230121"/>
          </a:xfrm>
          <a:prstGeom prst="rect">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228600" indent="-228600" algn="just">
              <a:spcBef>
                <a:spcPts val="1500"/>
              </a:spcBef>
              <a:buSzPct val="100000"/>
              <a:buChar char="•"/>
              <a:defRPr sz="2400">
                <a:solidFill>
                  <a:srgbClr val="000000"/>
                </a:solidFill>
                <a:effectLst/>
              </a:defRPr>
            </a:pPr>
            <a:r>
              <a:t>శారీరక అభివృద్ధి దశలు - క్రాల్ చేయడం, కూర్చోవడం మొదలైనవి.</a:t>
            </a:r>
          </a:p>
          <a:p>
            <a:pPr marL="228600" indent="-228600" algn="just">
              <a:spcBef>
                <a:spcPts val="1500"/>
              </a:spcBef>
              <a:buSzPct val="100000"/>
              <a:buChar char="•"/>
              <a:defRPr sz="2400">
                <a:solidFill>
                  <a:srgbClr val="000000"/>
                </a:solidFill>
                <a:effectLst/>
              </a:defRPr>
            </a:pPr>
            <a:r>
              <a:t>ఆధ్యాత్మిక అభివృద్ధి యొక్క ఈ మొదటి దశలో కొత్త విశ్వాసికి కూడా నిజం. </a:t>
            </a:r>
          </a:p>
          <a:p>
            <a:pPr marL="228600" indent="-228600" algn="just">
              <a:spcBef>
                <a:spcPts val="1500"/>
              </a:spcBef>
              <a:buSzPct val="100000"/>
              <a:buChar char="•"/>
              <a:defRPr sz="2400">
                <a:solidFill>
                  <a:srgbClr val="000000"/>
                </a:solidFill>
                <a:effectLst/>
              </a:defRPr>
            </a:pPr>
            <a:r>
              <a:t>పరిపక్వతకు సంబంధించిన సంకేతాలు: "మనం ఇప్పుడు పార్క్‌కి చాలా పాతవాళ్ళమని అనుకుంటున్నాను."</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3">
                                            <p:bg/>
                                          </p:spTgt>
                                        </p:tgtEl>
                                        <p:attrNameLst>
                                          <p:attrName>style.visibility</p:attrName>
                                        </p:attrNameLst>
                                      </p:cBhvr>
                                      <p:to>
                                        <p:strVal val="visible"/>
                                      </p:to>
                                    </p:set>
                                    <p:anim calcmode="lin" valueType="num">
                                      <p:cBhvr>
                                        <p:cTn id="7" dur="2500" fill="hold"/>
                                        <p:tgtEl>
                                          <p:spTgt spid="113">
                                            <p:bg/>
                                          </p:spTgt>
                                        </p:tgtEl>
                                        <p:attrNameLst>
                                          <p:attrName>ppt_x</p:attrName>
                                        </p:attrNameLst>
                                      </p:cBhvr>
                                      <p:tavLst>
                                        <p:tav tm="0">
                                          <p:val>
                                            <p:strVal val="#ppt_x"/>
                                          </p:val>
                                        </p:tav>
                                        <p:tav tm="100000">
                                          <p:val>
                                            <p:strVal val="#ppt_x"/>
                                          </p:val>
                                        </p:tav>
                                      </p:tavLst>
                                    </p:anim>
                                    <p:anim calcmode="lin" valueType="num">
                                      <p:cBhvr>
                                        <p:cTn id="8" dur="2500" fill="hold"/>
                                        <p:tgtEl>
                                          <p:spTgt spid="11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13">
                                            <p:txEl>
                                              <p:pRg st="0" end="0"/>
                                            </p:txEl>
                                          </p:spTgt>
                                        </p:tgtEl>
                                        <p:attrNameLst>
                                          <p:attrName>style.visibility</p:attrName>
                                        </p:attrNameLst>
                                      </p:cBhvr>
                                      <p:to>
                                        <p:strVal val="visible"/>
                                      </p:to>
                                    </p:set>
                                    <p:anim calcmode="lin" valueType="num">
                                      <p:cBhvr>
                                        <p:cTn id="11" dur="2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1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13">
                                            <p:txEl>
                                              <p:pRg st="1" end="1"/>
                                            </p:txEl>
                                          </p:spTgt>
                                        </p:tgtEl>
                                        <p:attrNameLst>
                                          <p:attrName>style.visibility</p:attrName>
                                        </p:attrNameLst>
                                      </p:cBhvr>
                                      <p:to>
                                        <p:strVal val="visible"/>
                                      </p:to>
                                    </p:set>
                                    <p:anim calcmode="lin" valueType="num">
                                      <p:cBhvr>
                                        <p:cTn id="16" dur="2500" fill="hold"/>
                                        <p:tgtEl>
                                          <p:spTgt spid="113">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13">
                                            <p:txEl>
                                              <p:pRg st="2" end="2"/>
                                            </p:txEl>
                                          </p:spTgt>
                                        </p:tgtEl>
                                        <p:attrNameLst>
                                          <p:attrName>style.visibility</p:attrName>
                                        </p:attrNameLst>
                                      </p:cBhvr>
                                      <p:to>
                                        <p:strVal val="visible"/>
                                      </p:to>
                                    </p:set>
                                    <p:anim calcmode="lin" valueType="num">
                                      <p:cBhvr>
                                        <p:cTn id="22" dur="2500" fill="hold"/>
                                        <p:tgtEl>
                                          <p:spTgt spid="113">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1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Caring for New Believers"/>
          <p:cNvSpPr txBox="1"/>
          <p:nvPr/>
        </p:nvSpPr>
        <p:spPr>
          <a:xfrm>
            <a:off x="376457" y="1239313"/>
            <a:ext cx="9686418" cy="11328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కొత్త విశ్వాసులను చూసుకోవడం</a:t>
            </a:r>
          </a:p>
        </p:txBody>
      </p:sp>
      <p:sp>
        <p:nvSpPr>
          <p:cNvPr id="116" name="“All is well. Don’t cry. Mommy has you.”"/>
          <p:cNvSpPr/>
          <p:nvPr/>
        </p:nvSpPr>
        <p:spPr>
          <a:xfrm>
            <a:off x="290765" y="5784596"/>
            <a:ext cx="12423268" cy="90805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500">
                <a:latin typeface="Helvetica Neue Light"/>
                <a:ea typeface="Helvetica Neue Light"/>
                <a:cs typeface="Helvetica Neue Light"/>
                <a:sym typeface="Helvetica Neue Light"/>
              </a:defRPr>
            </a:lvl1pPr>
          </a:lstStyle>
          <a:p>
            <a:pPr>
              <a:defRPr>
                <a:effectLst/>
              </a:defRPr>
            </a:pPr>
            <a:r>
              <a:t>“అంతా బాగానే ఉంది. ఏడవకండి. మమ్మీకి  ఉన్నారు. ”</a:t>
            </a:r>
          </a:p>
        </p:txBody>
      </p:sp>
      <p:sp>
        <p:nvSpPr>
          <p:cNvPr id="117" name="When a new believer, were you personal cared for?…"/>
          <p:cNvSpPr txBox="1"/>
          <p:nvPr/>
        </p:nvSpPr>
        <p:spPr>
          <a:xfrm>
            <a:off x="396061" y="2349725"/>
            <a:ext cx="12212678" cy="35013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lvl="1" marL="365178" indent="-365178" algn="l" defTabSz="457200">
              <a:lnSpc>
                <a:spcPct val="90000"/>
              </a:lnSpc>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ఒక కొత్త విశ్వాసి ఉన్నప్పుడు, మీరు వ్యక్తిగతంగా చూసుకున్నారా? </a:t>
            </a:r>
          </a:p>
          <a:p>
            <a:pPr marL="365178" indent="-365178" algn="l" defTabSz="457200">
              <a:lnSpc>
                <a:spcPct val="90000"/>
              </a:lnSpc>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అనే ప్రత్యేక శ్రద్ధను గమనించండి శిశువు పుట్టిన తరువాత పొందుతుంది.</a:t>
            </a:r>
          </a:p>
          <a:p>
            <a:pPr marL="365178" indent="-365178" algn="l" defTabSz="457200">
              <a:lnSpc>
                <a:spcPct val="90000"/>
              </a:lnSpc>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శిశువు భయపడి ఏడవడం ప్రారంభించినప్పుడు ఏమి జరుగుతుంది?</a:t>
            </a:r>
          </a:p>
        </p:txBody>
      </p:sp>
      <p:sp>
        <p:nvSpPr>
          <p:cNvPr id="118" name="The child receives physical food, attention and emotional love. This is the ideal situation.…"/>
          <p:cNvSpPr txBox="1"/>
          <p:nvPr/>
        </p:nvSpPr>
        <p:spPr>
          <a:xfrm>
            <a:off x="349821" y="6875940"/>
            <a:ext cx="11629582" cy="27260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8" indent="-365178" algn="l" defTabSz="457200">
              <a:lnSpc>
                <a:spcPct val="90000"/>
              </a:lnSpc>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పిల్లవాడు భౌతిక ఆహారాన్ని అందుకుంటాడు, శ్రద్ధ మరియు భావోద్వేగ ప్రేమ. ఇది ఆదర్శ పరిస్థితి. </a:t>
            </a:r>
          </a:p>
          <a:p>
            <a:pPr marL="365178" indent="-365178" algn="l" defTabSz="457200">
              <a:lnSpc>
                <a:spcPct val="90000"/>
              </a:lnSpc>
              <a:spcBef>
                <a:spcPts val="13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3500">
                <a:solidFill>
                  <a:srgbClr val="000000"/>
                </a:solidFill>
                <a:effectLst/>
                <a:latin typeface="Times New Roman"/>
                <a:ea typeface="Times New Roman"/>
                <a:cs typeface="Times New Roman"/>
                <a:sym typeface="Times New Roman"/>
              </a:defRPr>
            </a:pPr>
            <a:r>
              <a:t>అలోఫ్‌నెస్‌ - ప్రేమలేనిదిగా భావించే మచ్చలున్న పిల్లలను ఉత్పత్తి చేస్తుంది.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7">
                                            <p:bg/>
                                          </p:spTgt>
                                        </p:tgtEl>
                                        <p:attrNameLst>
                                          <p:attrName>style.visibility</p:attrName>
                                        </p:attrNameLst>
                                      </p:cBhvr>
                                      <p:to>
                                        <p:strVal val="visible"/>
                                      </p:to>
                                    </p:set>
                                    <p:anim calcmode="lin" valueType="num">
                                      <p:cBhvr>
                                        <p:cTn id="7" dur="2500" fill="hold"/>
                                        <p:tgtEl>
                                          <p:spTgt spid="117">
                                            <p:bg/>
                                          </p:spTgt>
                                        </p:tgtEl>
                                        <p:attrNameLst>
                                          <p:attrName>ppt_x</p:attrName>
                                        </p:attrNameLst>
                                      </p:cBhvr>
                                      <p:tavLst>
                                        <p:tav tm="0">
                                          <p:val>
                                            <p:strVal val="#ppt_x"/>
                                          </p:val>
                                        </p:tav>
                                        <p:tav tm="100000">
                                          <p:val>
                                            <p:strVal val="#ppt_x"/>
                                          </p:val>
                                        </p:tav>
                                      </p:tavLst>
                                    </p:anim>
                                    <p:anim calcmode="lin" valueType="num">
                                      <p:cBhvr>
                                        <p:cTn id="8" dur="2500" fill="hold"/>
                                        <p:tgtEl>
                                          <p:spTgt spid="11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17">
                                            <p:txEl>
                                              <p:pRg st="0" end="0"/>
                                            </p:txEl>
                                          </p:spTgt>
                                        </p:tgtEl>
                                        <p:attrNameLst>
                                          <p:attrName>style.visibility</p:attrName>
                                        </p:attrNameLst>
                                      </p:cBhvr>
                                      <p:to>
                                        <p:strVal val="visible"/>
                                      </p:to>
                                    </p:set>
                                    <p:anim calcmode="lin" valueType="num">
                                      <p:cBhvr>
                                        <p:cTn id="11" dur="2500" fill="hold"/>
                                        <p:tgtEl>
                                          <p:spTgt spid="117">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17">
                                            <p:txEl>
                                              <p:pRg st="1" end="1"/>
                                            </p:txEl>
                                          </p:spTgt>
                                        </p:tgtEl>
                                        <p:attrNameLst>
                                          <p:attrName>style.visibility</p:attrName>
                                        </p:attrNameLst>
                                      </p:cBhvr>
                                      <p:to>
                                        <p:strVal val="visible"/>
                                      </p:to>
                                    </p:set>
                                    <p:anim calcmode="lin" valueType="num">
                                      <p:cBhvr>
                                        <p:cTn id="16" dur="2500" fill="hold"/>
                                        <p:tgtEl>
                                          <p:spTgt spid="117">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1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17">
                                            <p:txEl>
                                              <p:pRg st="2" end="2"/>
                                            </p:txEl>
                                          </p:spTgt>
                                        </p:tgtEl>
                                        <p:attrNameLst>
                                          <p:attrName>style.visibility</p:attrName>
                                        </p:attrNameLst>
                                      </p:cBhvr>
                                      <p:to>
                                        <p:strVal val="visible"/>
                                      </p:to>
                                    </p:set>
                                    <p:anim calcmode="lin" valueType="num">
                                      <p:cBhvr>
                                        <p:cTn id="21" dur="2500" fill="hold"/>
                                        <p:tgtEl>
                                          <p:spTgt spid="117">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1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5" presetID="3" grpId="2" fill="hold">
                                  <p:stCondLst>
                                    <p:cond delay="0"/>
                                  </p:stCondLst>
                                  <p:iterate type="el" backwards="0">
                                    <p:tmAbs val="0"/>
                                  </p:iterate>
                                  <p:childTnLst>
                                    <p:set>
                                      <p:cBhvr>
                                        <p:cTn id="25" fill="hold"/>
                                        <p:tgtEl>
                                          <p:spTgt spid="116"/>
                                        </p:tgtEl>
                                        <p:attrNameLst>
                                          <p:attrName>style.visibility</p:attrName>
                                        </p:attrNameLst>
                                      </p:cBhvr>
                                      <p:to>
                                        <p:strVal val="visible"/>
                                      </p:to>
                                    </p:set>
                                    <p:animEffect filter="blinds(vertical)" transition="in">
                                      <p:cBhvr>
                                        <p:cTn id="26" dur="2250"/>
                                        <p:tgtEl>
                                          <p:spTgt spid="116"/>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3" fill="hold">
                                  <p:stCondLst>
                                    <p:cond delay="0"/>
                                  </p:stCondLst>
                                  <p:iterate type="el" backwards="0">
                                    <p:tmAbs val="0"/>
                                  </p:iterate>
                                  <p:childTnLst>
                                    <p:set>
                                      <p:cBhvr>
                                        <p:cTn id="30" fill="hold"/>
                                        <p:tgtEl>
                                          <p:spTgt spid="118">
                                            <p:bg/>
                                          </p:spTgt>
                                        </p:tgtEl>
                                        <p:attrNameLst>
                                          <p:attrName>style.visibility</p:attrName>
                                        </p:attrNameLst>
                                      </p:cBhvr>
                                      <p:to>
                                        <p:strVal val="visible"/>
                                      </p:to>
                                    </p:set>
                                    <p:anim calcmode="lin" valueType="num">
                                      <p:cBhvr>
                                        <p:cTn id="31" dur="2500" fill="hold"/>
                                        <p:tgtEl>
                                          <p:spTgt spid="118">
                                            <p:bg/>
                                          </p:spTgt>
                                        </p:tgtEl>
                                        <p:attrNameLst>
                                          <p:attrName>ppt_x</p:attrName>
                                        </p:attrNameLst>
                                      </p:cBhvr>
                                      <p:tavLst>
                                        <p:tav tm="0">
                                          <p:val>
                                            <p:strVal val="#ppt_x"/>
                                          </p:val>
                                        </p:tav>
                                        <p:tav tm="100000">
                                          <p:val>
                                            <p:strVal val="#ppt_x"/>
                                          </p:val>
                                        </p:tav>
                                      </p:tavLst>
                                    </p:anim>
                                    <p:anim calcmode="lin" valueType="num">
                                      <p:cBhvr>
                                        <p:cTn id="32" dur="2500" fill="hold"/>
                                        <p:tgtEl>
                                          <p:spTgt spid="118">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3" fill="hold">
                                  <p:stCondLst>
                                    <p:cond delay="0"/>
                                  </p:stCondLst>
                                  <p:iterate type="el" backwards="0">
                                    <p:tmAbs val="0"/>
                                  </p:iterate>
                                  <p:childTnLst>
                                    <p:set>
                                      <p:cBhvr>
                                        <p:cTn id="34" fill="hold"/>
                                        <p:tgtEl>
                                          <p:spTgt spid="118">
                                            <p:txEl>
                                              <p:pRg st="0" end="0"/>
                                            </p:txEl>
                                          </p:spTgt>
                                        </p:tgtEl>
                                        <p:attrNameLst>
                                          <p:attrName>style.visibility</p:attrName>
                                        </p:attrNameLst>
                                      </p:cBhvr>
                                      <p:to>
                                        <p:strVal val="visible"/>
                                      </p:to>
                                    </p:set>
                                    <p:anim calcmode="lin" valueType="num">
                                      <p:cBhvr>
                                        <p:cTn id="35" dur="2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36" dur="2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Class="entr" nodeType="afterEffect" presetSubtype="4" presetID="2" grpId="3" fill="hold">
                                  <p:stCondLst>
                                    <p:cond delay="0"/>
                                  </p:stCondLst>
                                  <p:iterate type="el" backwards="0">
                                    <p:tmAbs val="0"/>
                                  </p:iterate>
                                  <p:childTnLst>
                                    <p:set>
                                      <p:cBhvr>
                                        <p:cTn id="39" fill="hold"/>
                                        <p:tgtEl>
                                          <p:spTgt spid="118">
                                            <p:txEl>
                                              <p:pRg st="1" end="1"/>
                                            </p:txEl>
                                          </p:spTgt>
                                        </p:tgtEl>
                                        <p:attrNameLst>
                                          <p:attrName>style.visibility</p:attrName>
                                        </p:attrNameLst>
                                      </p:cBhvr>
                                      <p:to>
                                        <p:strVal val="visible"/>
                                      </p:to>
                                    </p:set>
                                    <p:anim calcmode="lin" valueType="num">
                                      <p:cBhvr>
                                        <p:cTn id="40" dur="25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41" dur="2500" fill="hold"/>
                                        <p:tgtEl>
                                          <p:spTgt spid="1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8" grpId="3"/>
      <p:bldP build="p" bldLvl="5" animBg="1" rev="0" advAuto="0" spid="117" grpId="1"/>
      <p:bldP build="whole" bldLvl="1" animBg="1" rev="0" advAuto="0" spid="116"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Lots to Learn!"/>
          <p:cNvSpPr txBox="1"/>
          <p:nvPr/>
        </p:nvSpPr>
        <p:spPr>
          <a:xfrm>
            <a:off x="189339" y="1237127"/>
            <a:ext cx="5844319" cy="1132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800">
                <a:solidFill>
                  <a:srgbClr val="000000"/>
                </a:solidFill>
                <a:latin typeface="Times New Roman"/>
                <a:ea typeface="Times New Roman"/>
                <a:cs typeface="Times New Roman"/>
                <a:sym typeface="Times New Roman"/>
              </a:defRPr>
            </a:lvl1pPr>
          </a:lstStyle>
          <a:p>
            <a:pPr>
              <a:defRPr>
                <a:effectLst/>
              </a:defRPr>
            </a:pPr>
            <a:r>
              <a:t>చాలా నేర్చుకోవాలి!</a:t>
            </a:r>
          </a:p>
        </p:txBody>
      </p:sp>
      <p:sp>
        <p:nvSpPr>
          <p:cNvPr id="121" name="“Like newborn babes, long for the pure milk of the word, that by it you may grow in respect to salvation” (1 Pet 2:2)."/>
          <p:cNvSpPr/>
          <p:nvPr/>
        </p:nvSpPr>
        <p:spPr>
          <a:xfrm>
            <a:off x="-29981" y="7568851"/>
            <a:ext cx="13064761" cy="2345691"/>
          </a:xfrm>
          <a:prstGeom prst="rect">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241300" tIns="241300" rIns="241300" bIns="241300" anchor="ctr">
            <a:spAutoFit/>
          </a:bodyPr>
          <a:lstStyle/>
          <a:p>
            <a:pPr algn="just">
              <a:defRPr b="0" sz="3300">
                <a:effectLst/>
                <a:latin typeface="Helvetica Neue Light"/>
                <a:ea typeface="Helvetica Neue Light"/>
                <a:cs typeface="Helvetica Neue Light"/>
                <a:sym typeface="Helvetica Neue Light"/>
              </a:defRPr>
            </a:pPr>
            <a:r>
              <a:t> (1 పేతురు 2:2).</a:t>
            </a:r>
            <a:r>
              <a:rPr>
                <a:solidFill>
                  <a:srgbClr val="FFF9FA"/>
                </a:solidFill>
              </a:rPr>
              <a:t> అప్పుడే జన్మించిన శిశువులు పాలకోసం </a:t>
            </a:r>
            <a:r>
              <a:rPr>
                <a:solidFill>
                  <a:srgbClr val="FFF9FA"/>
                </a:solidFill>
                <a:latin typeface="Prompt"/>
                <a:ea typeface="Prompt"/>
                <a:cs typeface="Prompt"/>
                <a:sym typeface="Prompt"/>
              </a:rPr>
              <a:t>, </a:t>
            </a:r>
            <a:r>
              <a:rPr>
                <a:solidFill>
                  <a:srgbClr val="FFF9FA"/>
                </a:solidFill>
              </a:rPr>
              <a:t>మీరు కూడా దేవుని వాక్యమను పరిశుద్ధ పాల కోసం తహతహలాడండి</a:t>
            </a:r>
            <a:r>
              <a:rPr>
                <a:solidFill>
                  <a:srgbClr val="FFF9FA"/>
                </a:solidFill>
                <a:latin typeface="Prompt"/>
                <a:ea typeface="Prompt"/>
                <a:cs typeface="Prompt"/>
                <a:sym typeface="Prompt"/>
              </a:rPr>
              <a:t>. </a:t>
            </a:r>
            <a:r>
              <a:rPr>
                <a:solidFill>
                  <a:srgbClr val="FFF9FA"/>
                </a:solidFill>
              </a:rPr>
              <a:t>ఆ పాల వల్ల మీరు ఆత్మీయంగా రక్షణలో ఎదుగుతారు</a:t>
            </a:r>
            <a:r>
              <a:rPr>
                <a:solidFill>
                  <a:srgbClr val="FFF9FA"/>
                </a:solidFill>
                <a:latin typeface="Prompt"/>
                <a:ea typeface="Prompt"/>
                <a:cs typeface="Prompt"/>
                <a:sym typeface="Prompt"/>
              </a:rPr>
              <a:t>.</a:t>
            </a:r>
          </a:p>
        </p:txBody>
      </p:sp>
      <p:sp>
        <p:nvSpPr>
          <p:cNvPr id="122" name="The new believer has many things to learn.…"/>
          <p:cNvSpPr txBox="1"/>
          <p:nvPr/>
        </p:nvSpPr>
        <p:spPr>
          <a:xfrm>
            <a:off x="1216185" y="3709437"/>
            <a:ext cx="9224821" cy="3622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179" indent="-365179"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కొత్త విశ్వాసి నేర్చుకోవలసినవిషయాలు చాలా ఉన్నాయి. </a:t>
            </a:r>
            <a:endParaRPr sz="3700"/>
          </a:p>
          <a:p>
            <a:pPr marL="365179" indent="-365179"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విశ్వాసుల పాలతో పోల్చబడిన దేవుని వాక్యాన్ని పొందేందుకు కొత్త విశ్వాసి ఎలా ఇష్టపడుతున్నాడో అర్థం చేసుకోవడానికి అతను నవజాత శిశువు కోరికలను ఉపయోగిస్తాడు.</a:t>
            </a:r>
          </a:p>
          <a:p>
            <a:pPr marL="365179" indent="-365179"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effectLst/>
                <a:latin typeface="Times New Roman"/>
                <a:ea typeface="Times New Roman"/>
                <a:cs typeface="Times New Roman"/>
                <a:sym typeface="Times New Roman"/>
              </a:defRPr>
            </a:pPr>
            <a:r>
              <a:t>శిశువుకు పోషకాహారం అందినట్లే, విశ్వాసి దేవుని వాక్యాన్ని పొందినప్పుడు పెరుగుదల సంభవిస్తుంది.</a:t>
            </a:r>
          </a:p>
        </p:txBody>
      </p:sp>
      <p:sp>
        <p:nvSpPr>
          <p:cNvPr id="123" name="Why do we so emphasize saving people but spend so little effort on caring for them. Does growth come by no care?"/>
          <p:cNvSpPr txBox="1"/>
          <p:nvPr/>
        </p:nvSpPr>
        <p:spPr>
          <a:xfrm>
            <a:off x="392963" y="2473281"/>
            <a:ext cx="11714841" cy="1132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65179" indent="-365179"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800">
                <a:solidFill>
                  <a:srgbClr val="000000"/>
                </a:solidFill>
                <a:latin typeface="Times New Roman"/>
                <a:ea typeface="Times New Roman"/>
                <a:cs typeface="Times New Roman"/>
                <a:sym typeface="Times New Roman"/>
              </a:defRPr>
            </a:lvl1pPr>
          </a:lstStyle>
          <a:p>
            <a:pPr>
              <a:defRPr>
                <a:effectLst/>
              </a:defRPr>
            </a:pPr>
            <a:r>
              <a:t>మనం ప్రజలను రక్షించడం గురించి ఎందుకు నొక్కిచెప్పాము, కానీ వారి సంరక్షణ కోసం చాలా తక్కువ ప్రయత్నం చేస్తాము. శ్రద్ధ లేకుండా వృద్ధి వస్తుందా?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anim calcmode="lin" valueType="num">
                                      <p:cBhvr>
                                        <p:cTn id="7" dur="2500" fill="hold"/>
                                        <p:tgtEl>
                                          <p:spTgt spid="122">
                                            <p:bg/>
                                          </p:spTgt>
                                        </p:tgtEl>
                                        <p:attrNameLst>
                                          <p:attrName>ppt_x</p:attrName>
                                        </p:attrNameLst>
                                      </p:cBhvr>
                                      <p:tavLst>
                                        <p:tav tm="0">
                                          <p:val>
                                            <p:strVal val="#ppt_x"/>
                                          </p:val>
                                        </p:tav>
                                        <p:tav tm="100000">
                                          <p:val>
                                            <p:strVal val="#ppt_x"/>
                                          </p:val>
                                        </p:tav>
                                      </p:tavLst>
                                    </p:anim>
                                    <p:anim calcmode="lin" valueType="num">
                                      <p:cBhvr>
                                        <p:cTn id="8" dur="2500" fill="hold"/>
                                        <p:tgtEl>
                                          <p:spTgt spid="12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2">
                                            <p:txEl>
                                              <p:pRg st="0" end="0"/>
                                            </p:txEl>
                                          </p:spTgt>
                                        </p:tgtEl>
                                        <p:attrNameLst>
                                          <p:attrName>style.visibility</p:attrName>
                                        </p:attrNameLst>
                                      </p:cBhvr>
                                      <p:to>
                                        <p:strVal val="visible"/>
                                      </p:to>
                                    </p:set>
                                    <p:anim calcmode="lin" valueType="num">
                                      <p:cBhvr>
                                        <p:cTn id="11" dur="2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22">
                                            <p:txEl>
                                              <p:pRg st="1" end="1"/>
                                            </p:txEl>
                                          </p:spTgt>
                                        </p:tgtEl>
                                        <p:attrNameLst>
                                          <p:attrName>style.visibility</p:attrName>
                                        </p:attrNameLst>
                                      </p:cBhvr>
                                      <p:to>
                                        <p:strVal val="visible"/>
                                      </p:to>
                                    </p:set>
                                    <p:anim calcmode="lin" valueType="num">
                                      <p:cBhvr>
                                        <p:cTn id="16" dur="25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2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22">
                                            <p:txEl>
                                              <p:pRg st="2" end="2"/>
                                            </p:txEl>
                                          </p:spTgt>
                                        </p:tgtEl>
                                        <p:attrNameLst>
                                          <p:attrName>style.visibility</p:attrName>
                                        </p:attrNameLst>
                                      </p:cBhvr>
                                      <p:to>
                                        <p:strVal val="visible"/>
                                      </p:to>
                                    </p:set>
                                    <p:anim calcmode="lin" valueType="num">
                                      <p:cBhvr>
                                        <p:cTn id="21" dur="25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2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5" presetID="3" grpId="2" fill="hold">
                                  <p:stCondLst>
                                    <p:cond delay="0"/>
                                  </p:stCondLst>
                                  <p:iterate type="el" backwards="0">
                                    <p:tmAbs val="0"/>
                                  </p:iterate>
                                  <p:childTnLst>
                                    <p:set>
                                      <p:cBhvr>
                                        <p:cTn id="25" fill="hold"/>
                                        <p:tgtEl>
                                          <p:spTgt spid="121"/>
                                        </p:tgtEl>
                                        <p:attrNameLst>
                                          <p:attrName>style.visibility</p:attrName>
                                        </p:attrNameLst>
                                      </p:cBhvr>
                                      <p:to>
                                        <p:strVal val="visible"/>
                                      </p:to>
                                    </p:set>
                                    <p:animEffect filter="blinds(vertical)" transition="in">
                                      <p:cBhvr>
                                        <p:cTn id="26" dur="2000"/>
                                        <p:tgtEl>
                                          <p:spTgt spid="121"/>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3" fill="hold">
                                  <p:stCondLst>
                                    <p:cond delay="0"/>
                                  </p:stCondLst>
                                  <p:iterate type="el" backwards="0">
                                    <p:tmAbs val="0"/>
                                  </p:iterate>
                                  <p:childTnLst>
                                    <p:set>
                                      <p:cBhvr>
                                        <p:cTn id="30" fill="hold"/>
                                        <p:tgtEl>
                                          <p:spTgt spid="123">
                                            <p:bg/>
                                          </p:spTgt>
                                        </p:tgtEl>
                                        <p:attrNameLst>
                                          <p:attrName>style.visibility</p:attrName>
                                        </p:attrNameLst>
                                      </p:cBhvr>
                                      <p:to>
                                        <p:strVal val="visible"/>
                                      </p:to>
                                    </p:set>
                                    <p:anim calcmode="lin" valueType="num">
                                      <p:cBhvr>
                                        <p:cTn id="31" dur="2500" fill="hold"/>
                                        <p:tgtEl>
                                          <p:spTgt spid="123">
                                            <p:bg/>
                                          </p:spTgt>
                                        </p:tgtEl>
                                        <p:attrNameLst>
                                          <p:attrName>ppt_x</p:attrName>
                                        </p:attrNameLst>
                                      </p:cBhvr>
                                      <p:tavLst>
                                        <p:tav tm="0">
                                          <p:val>
                                            <p:strVal val="#ppt_x"/>
                                          </p:val>
                                        </p:tav>
                                        <p:tav tm="100000">
                                          <p:val>
                                            <p:strVal val="#ppt_x"/>
                                          </p:val>
                                        </p:tav>
                                      </p:tavLst>
                                    </p:anim>
                                    <p:anim calcmode="lin" valueType="num">
                                      <p:cBhvr>
                                        <p:cTn id="32" dur="2500" fill="hold"/>
                                        <p:tgtEl>
                                          <p:spTgt spid="123">
                                            <p:bg/>
                                          </p:spTgt>
                                        </p:tgtEl>
                                        <p:attrNameLst>
                                          <p:attrName>ppt_y</p:attrName>
                                        </p:attrNameLst>
                                      </p:cBhvr>
                                      <p:tavLst>
                                        <p:tav tm="0">
                                          <p:val>
                                            <p:strVal val="1+#ppt_h/2"/>
                                          </p:val>
                                        </p:tav>
                                        <p:tav tm="100000">
                                          <p:val>
                                            <p:strVal val="#ppt_y"/>
                                          </p:val>
                                        </p:tav>
                                      </p:tavLst>
                                    </p:anim>
                                  </p:childTnLst>
                                </p:cTn>
                              </p:par>
                              <p:par>
                                <p:cTn id="33" presetClass="entr" nodeType="withEffect" presetSubtype="4" presetID="2" grpId="3" fill="hold">
                                  <p:stCondLst>
                                    <p:cond delay="0"/>
                                  </p:stCondLst>
                                  <p:iterate type="el" backwards="0">
                                    <p:tmAbs val="0"/>
                                  </p:iterate>
                                  <p:childTnLst>
                                    <p:set>
                                      <p:cBhvr>
                                        <p:cTn id="34" fill="hold"/>
                                        <p:tgtEl>
                                          <p:spTgt spid="123">
                                            <p:txEl>
                                              <p:pRg st="0" end="0"/>
                                            </p:txEl>
                                          </p:spTgt>
                                        </p:tgtEl>
                                        <p:attrNameLst>
                                          <p:attrName>style.visibility</p:attrName>
                                        </p:attrNameLst>
                                      </p:cBhvr>
                                      <p:to>
                                        <p:strVal val="visible"/>
                                      </p:to>
                                    </p:set>
                                    <p:anim calcmode="lin" valueType="num">
                                      <p:cBhvr>
                                        <p:cTn id="35" dur="2500" fill="hold"/>
                                        <p:tgtEl>
                                          <p:spTgt spid="123">
                                            <p:txEl>
                                              <p:pRg st="0" end="0"/>
                                            </p:txEl>
                                          </p:spTgt>
                                        </p:tgtEl>
                                        <p:attrNameLst>
                                          <p:attrName>ppt_x</p:attrName>
                                        </p:attrNameLst>
                                      </p:cBhvr>
                                      <p:tavLst>
                                        <p:tav tm="0">
                                          <p:val>
                                            <p:strVal val="#ppt_x"/>
                                          </p:val>
                                        </p:tav>
                                        <p:tav tm="100000">
                                          <p:val>
                                            <p:strVal val="#ppt_x"/>
                                          </p:val>
                                        </p:tav>
                                      </p:tavLst>
                                    </p:anim>
                                    <p:anim calcmode="lin" valueType="num">
                                      <p:cBhvr>
                                        <p:cTn id="36" dur="2500" fill="hold"/>
                                        <p:tgtEl>
                                          <p:spTgt spid="1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2"/>
      <p:bldP build="p" bldLvl="5" animBg="1" rev="0" advAuto="0" spid="122" grpId="1"/>
      <p:bldP build="p" bldLvl="5" animBg="1" rev="0" advAuto="0" spid="123" grpId="3"/>
    </p:bldLst>
  </p:timing>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