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wholeTbl>
    <a:band2H>
      <a:tcTxStyle b="def" i="def"/>
      <a:tcStyle>
        <a:tcBdr/>
        <a:fill>
          <a:solidFill>
            <a:srgbClr val="FFFFFF"/>
          </a:solidFill>
        </a:fill>
      </a:tcStyle>
    </a:band2H>
    <a:firstCo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Col>
    <a:lastRow>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FFFFFF"/>
        </a:fontRef>
        <a:srgbClr val="FFFFFF"/>
      </a:tcTxStyle>
      <a:tcStyle>
        <a:tcBdr>
          <a:left>
            <a:ln w="12700" cap="flat">
              <a:noFill/>
              <a:miter lim="400000"/>
            </a:ln>
          </a:left>
          <a:right>
            <a:ln w="12700" cap="flat">
              <a:noFill/>
              <a:miter lim="400000"/>
            </a:ln>
          </a:right>
          <a:top>
            <a:ln w="508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 name="Shape 36"/>
          <p:cNvSpPr/>
          <p:nvPr>
            <p:ph type="sldImg"/>
          </p:nvPr>
        </p:nvSpPr>
        <p:spPr>
          <a:xfrm>
            <a:off x="1143000" y="685800"/>
            <a:ext cx="4572000" cy="3429000"/>
          </a:xfrm>
          <a:prstGeom prst="rect">
            <a:avLst/>
          </a:prstGeom>
        </p:spPr>
        <p:txBody>
          <a:bodyPr/>
          <a:lstStyle/>
          <a:p>
            <a:pPr/>
          </a:p>
        </p:txBody>
      </p:sp>
      <p:sp>
        <p:nvSpPr>
          <p:cNvPr id="37" name="Shape 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a:defRPr>
    </a:lvl1pPr>
    <a:lvl2pPr indent="228600" defTabSz="457200" latinLnBrk="0">
      <a:lnSpc>
        <a:spcPct val="117999"/>
      </a:lnSpc>
      <a:defRPr sz="2200">
        <a:latin typeface="+mn-lt"/>
        <a:ea typeface="+mn-ea"/>
        <a:cs typeface="+mn-cs"/>
        <a:sym typeface="Helvetica"/>
      </a:defRPr>
    </a:lvl2pPr>
    <a:lvl3pPr indent="457200" defTabSz="457200" latinLnBrk="0">
      <a:lnSpc>
        <a:spcPct val="117999"/>
      </a:lnSpc>
      <a:defRPr sz="2200">
        <a:latin typeface="+mn-lt"/>
        <a:ea typeface="+mn-ea"/>
        <a:cs typeface="+mn-cs"/>
        <a:sym typeface="Helvetica"/>
      </a:defRPr>
    </a:lvl3pPr>
    <a:lvl4pPr indent="685800" defTabSz="457200" latinLnBrk="0">
      <a:lnSpc>
        <a:spcPct val="117999"/>
      </a:lnSpc>
      <a:defRPr sz="2200">
        <a:latin typeface="+mn-lt"/>
        <a:ea typeface="+mn-ea"/>
        <a:cs typeface="+mn-cs"/>
        <a:sym typeface="Helvetica"/>
      </a:defRPr>
    </a:lvl4pPr>
    <a:lvl5pPr indent="914400" defTabSz="457200" latinLnBrk="0">
      <a:lnSpc>
        <a:spcPct val="117999"/>
      </a:lnSpc>
      <a:defRPr sz="2200">
        <a:latin typeface="+mn-lt"/>
        <a:ea typeface="+mn-ea"/>
        <a:cs typeface="+mn-cs"/>
        <a:sym typeface="Helvetica"/>
      </a:defRPr>
    </a:lvl5pPr>
    <a:lvl6pPr indent="1143000" defTabSz="457200" latinLnBrk="0">
      <a:lnSpc>
        <a:spcPct val="117999"/>
      </a:lnSpc>
      <a:defRPr sz="2200">
        <a:latin typeface="+mn-lt"/>
        <a:ea typeface="+mn-ea"/>
        <a:cs typeface="+mn-cs"/>
        <a:sym typeface="Helvetica"/>
      </a:defRPr>
    </a:lvl6pPr>
    <a:lvl7pPr indent="1371600" defTabSz="457200" latinLnBrk="0">
      <a:lnSpc>
        <a:spcPct val="117999"/>
      </a:lnSpc>
      <a:defRPr sz="2200">
        <a:latin typeface="+mn-lt"/>
        <a:ea typeface="+mn-ea"/>
        <a:cs typeface="+mn-cs"/>
        <a:sym typeface="Helvetica"/>
      </a:defRPr>
    </a:lvl7pPr>
    <a:lvl8pPr indent="1600200" defTabSz="457200" latinLnBrk="0">
      <a:lnSpc>
        <a:spcPct val="117999"/>
      </a:lnSpc>
      <a:defRPr sz="2200">
        <a:latin typeface="+mn-lt"/>
        <a:ea typeface="+mn-ea"/>
        <a:cs typeface="+mn-cs"/>
        <a:sym typeface="Helvetica"/>
      </a:defRPr>
    </a:lvl8pPr>
    <a:lvl9pPr indent="1828800" defTabSz="457200" latinLnBrk="0">
      <a:lnSpc>
        <a:spcPct val="117999"/>
      </a:lnSpc>
      <a:defRPr sz="2200">
        <a:latin typeface="+mn-lt"/>
        <a:ea typeface="+mn-ea"/>
        <a:cs typeface="+mn-cs"/>
        <a:sym typeface="Helvetica"/>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Shape 63"/>
          <p:cNvSpPr/>
          <p:nvPr>
            <p:ph type="sldImg"/>
          </p:nvPr>
        </p:nvSpPr>
        <p:spPr>
          <a:prstGeom prst="rect">
            <a:avLst/>
          </a:prstGeom>
        </p:spPr>
        <p:txBody>
          <a:bodyPr/>
          <a:lstStyle/>
          <a:p>
            <a:pPr/>
          </a:p>
        </p:txBody>
      </p:sp>
      <p:sp>
        <p:nvSpPr>
          <p:cNvPr id="64" name="Shape 64"/>
          <p:cNvSpPr/>
          <p:nvPr>
            <p:ph type="body" sz="quarter" idx="1"/>
          </p:nvPr>
        </p:nvSpPr>
        <p:spPr>
          <a:prstGeom prst="rect">
            <a:avLst/>
          </a:prstGeom>
        </p:spPr>
        <p:txBody>
          <a:bodyPr/>
          <a:lstStyle/>
          <a:p>
            <a:pPr/>
            <a:r>
              <a:t>పరిశుద్ధాత్మ అంటే అది</a:t>
            </a:r>
          </a:p>
          <a:p>
            <a:pPr/>
            <a:r>
              <a:t>లోపల ఆధ్యాత్మికం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 name="Shape 75"/>
          <p:cNvSpPr/>
          <p:nvPr>
            <p:ph type="sldImg"/>
          </p:nvPr>
        </p:nvSpPr>
        <p:spPr>
          <a:prstGeom prst="rect">
            <a:avLst/>
          </a:prstGeom>
        </p:spPr>
        <p:txBody>
          <a:bodyPr/>
          <a:lstStyle/>
          <a:p>
            <a:pPr/>
          </a:p>
        </p:txBody>
      </p:sp>
      <p:sp>
        <p:nvSpPr>
          <p:cNvPr id="76" name="Shape 76"/>
          <p:cNvSpPr/>
          <p:nvPr>
            <p:ph type="body" sz="quarter" idx="1"/>
          </p:nvPr>
        </p:nvSpPr>
        <p:spPr>
          <a:prstGeom prst="rect">
            <a:avLst/>
          </a:prstGeom>
        </p:spPr>
        <p:txBody>
          <a:bodyPr/>
          <a:lstStyle/>
          <a:p>
            <a:pPr/>
            <a:r>
              <a:t>క్రీస్తు లాంటివాడు</a:t>
            </a:r>
          </a:p>
          <a:p>
            <a:pPr/>
          </a:p>
          <a:p>
            <a:pPr/>
            <a:r>
              <a:t>ఒక అభిరుచి - ఒక మనస్సు - ఒక లక్ష్యం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a:p>
        </p:txBody>
      </p:sp>
      <p:sp>
        <p:nvSpPr>
          <p:cNvPr id="87" name="Shape 87"/>
          <p:cNvSpPr/>
          <p:nvPr>
            <p:ph type="body" sz="quarter" idx="1"/>
          </p:nvPr>
        </p:nvSpPr>
        <p:spPr>
          <a:prstGeom prst="rect">
            <a:avLst/>
          </a:prstGeom>
        </p:spPr>
        <p:txBody>
          <a:bodyPr/>
          <a:lstStyle/>
          <a:p>
            <a:pPr/>
            <a:r>
              <a:t>	➡	Have you thought about God using His Holy Spirit in you to accomplish His purposes? Explain.</a:t>
            </a:r>
          </a:p>
          <a:p>
            <a:pPr/>
            <a:r>
              <a:t>	➡	Just from Colossians 1:28 and 1 Peter 1:15-16, what would you say God is trying to do through the spiritual life force within you? How far along are you?</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p>
            <a:pPr/>
            <a:r>
              <a:t>వారు భౌతిక సమూహాలను వివరించడం లేదని మీరు ఖచ్చితంగా అనుకుంటున్నారా?</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నేను ఎక్కడ ఉన్నాను ?</a:t>
            </a:r>
          </a:p>
          <a:p>
            <a:pPr/>
            <a:r>
              <a:t>నేను ఎక్కడ ఉండాలి?</a:t>
            </a:r>
          </a:p>
          <a:p>
            <a:pPr/>
            <a:r>
              <a:t>నేను అక్కడికి ఎలా చేరుకోను?</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21" name="Title Text"/>
          <p:cNvSpPr txBox="1"/>
          <p:nvPr>
            <p:ph type="title"/>
          </p:nvPr>
        </p:nvSpPr>
        <p:spPr>
          <a:xfrm>
            <a:off x="1270000" y="3225800"/>
            <a:ext cx="10464800" cy="3302000"/>
          </a:xfrm>
          <a:prstGeom prst="rect">
            <a:avLst/>
          </a:prstGeom>
        </p:spPr>
        <p:txBody>
          <a:bodyPr/>
          <a:lstStyle/>
          <a:p>
            <a:pPr/>
            <a:r>
              <a:t>Title Text</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29" name="Lifebg.png" descr="Lifebg.png"/>
          <p:cNvPicPr>
            <a:picLocks noChangeAspect="1"/>
          </p:cNvPicPr>
          <p:nvPr/>
        </p:nvPicPr>
        <p:blipFill>
          <a:blip r:embed="rId2">
            <a:extLst/>
          </a:blip>
          <a:stretch>
            <a:fillRect/>
          </a:stretch>
        </p:blipFill>
        <p:spPr>
          <a:xfrm>
            <a:off x="-3" y="0"/>
            <a:ext cx="13192668" cy="9753600"/>
          </a:xfrm>
          <a:prstGeom prst="rect">
            <a:avLst/>
          </a:prstGeom>
          <a:ln w="12700">
            <a:miter lim="400000"/>
          </a:ln>
        </p:spPr>
      </p:pic>
      <p:sp>
        <p:nvSpPr>
          <p:cNvPr id="3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Lifebg.png" descr="Lifebg.png"/>
          <p:cNvPicPr>
            <a:picLocks noChangeAspect="1"/>
          </p:cNvPicPr>
          <p:nvPr/>
        </p:nvPicPr>
        <p:blipFill>
          <a:blip r:embed="rId2">
            <a:extLst/>
          </a:blip>
          <a:srcRect l="0" t="26727" r="710" b="55628"/>
          <a:stretch>
            <a:fillRect/>
          </a:stretch>
        </p:blipFill>
        <p:spPr>
          <a:xfrm>
            <a:off x="-131" y="-4"/>
            <a:ext cx="13098737" cy="1260730"/>
          </a:xfrm>
          <a:prstGeom prst="rect">
            <a:avLst/>
          </a:prstGeom>
          <a:ln w="12700">
            <a:miter lim="400000"/>
          </a:ln>
        </p:spPr>
      </p:pic>
      <p:sp>
        <p:nvSpPr>
          <p:cNvPr id="3" name="The Life Core"/>
          <p:cNvSpPr txBox="1"/>
          <p:nvPr/>
        </p:nvSpPr>
        <p:spPr>
          <a:xfrm>
            <a:off x="-139703" y="-212332"/>
            <a:ext cx="6502404" cy="15494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b="0" sz="75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 </a:t>
            </a:r>
          </a:p>
        </p:txBody>
      </p:sp>
      <p:sp>
        <p:nvSpPr>
          <p:cNvPr id="4" name="సెషన్ #8"/>
          <p:cNvSpPr txBox="1"/>
          <p:nvPr/>
        </p:nvSpPr>
        <p:spPr>
          <a:xfrm>
            <a:off x="11813954" y="59452"/>
            <a:ext cx="951713" cy="1005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lnSpc>
                <a:spcPct val="110000"/>
              </a:lnSpc>
              <a:spcBef>
                <a:spcPts val="5900"/>
              </a:spcBef>
              <a:defRPr b="0" sz="6000"/>
            </a:lvl1pPr>
          </a:lstStyle>
          <a:p>
            <a:pPr>
              <a:defRPr>
                <a:effectLst/>
              </a:defRPr>
            </a:pPr>
            <a:r>
              <a:t>#5</a:t>
            </a:r>
          </a:p>
        </p:txBody>
      </p:sp>
      <p:sp>
        <p:nvSpPr>
          <p:cNvPr id="5" name="Title Text"/>
          <p:cNvSpPr txBox="1"/>
          <p:nvPr>
            <p:ph type="title"/>
          </p:nvPr>
        </p:nvSpPr>
        <p:spPr>
          <a:xfrm>
            <a:off x="1948462" y="1392656"/>
            <a:ext cx="10403841" cy="17776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Body Level One…"/>
          <p:cNvSpPr txBox="1"/>
          <p:nvPr>
            <p:ph type="body" idx="1"/>
          </p:nvPr>
        </p:nvSpPr>
        <p:spPr>
          <a:xfrm>
            <a:off x="7258755" y="3170312"/>
            <a:ext cx="5093548" cy="62306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b="0" sz="1800">
                <a:solidFill>
                  <a:srgbClr val="000000"/>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bffbible.org"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 name="The Life Core"/>
          <p:cNvSpPr txBox="1"/>
          <p:nvPr/>
        </p:nvSpPr>
        <p:spPr>
          <a:xfrm>
            <a:off x="37210" y="904117"/>
            <a:ext cx="12930379" cy="3041650"/>
          </a:xfrm>
          <a:prstGeom prst="rect">
            <a:avLst/>
          </a:prstGeom>
          <a:ln w="12700">
            <a:miter lim="400000"/>
          </a:ln>
          <a:effectLst>
            <a:outerShdw sx="100000" sy="100000" kx="0" ky="0" algn="b" rotWithShape="0" blurRad="63500" dist="72062" dir="2732947">
              <a:srgbClr val="000000">
                <a:alpha val="9057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65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 </a:t>
            </a:r>
          </a:p>
        </p:txBody>
      </p:sp>
      <p:sp>
        <p:nvSpPr>
          <p:cNvPr id="40" name="Slide Number"/>
          <p:cNvSpPr txBox="1"/>
          <p:nvPr>
            <p:ph type="sldNum" sz="quarter" idx="4294967295"/>
          </p:nvPr>
        </p:nvSpPr>
        <p:spPr>
          <a:xfrm>
            <a:off x="6375348" y="9251950"/>
            <a:ext cx="241402" cy="3810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41" name="Paul J. Bucknell"/>
          <p:cNvSpPr txBox="1"/>
          <p:nvPr/>
        </p:nvSpPr>
        <p:spPr>
          <a:xfrm>
            <a:off x="431363" y="7933298"/>
            <a:ext cx="4208498" cy="12324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b="0" sz="2800">
                <a:effectLst>
                  <a:outerShdw sx="100000" sy="100000" kx="0" ky="0" algn="b" rotWithShape="0" blurRad="12700" dist="25400" dir="18900000">
                    <a:srgbClr val="000000"/>
                  </a:outerShdw>
                </a:effectLst>
                <a:latin typeface="Times New Roman"/>
                <a:ea typeface="Times New Roman"/>
                <a:cs typeface="Times New Roman"/>
                <a:sym typeface="Times New Roman"/>
              </a:defRPr>
            </a:pPr>
            <a:r>
              <a:t>పాల్  బక్నెల్</a:t>
            </a:r>
          </a:p>
          <a:p>
            <a:pPr lvl="1" algn="l">
              <a:lnSpc>
                <a:spcPct val="120000"/>
              </a:lnSpc>
              <a:defRPr b="0" sz="2800"/>
            </a:pPr>
            <a:r>
              <a:t>మౌజిజిజ్ .</a:t>
            </a:r>
            <a:r>
              <a:t> డి </a:t>
            </a:r>
            <a:r>
              <a:t>.</a:t>
            </a:r>
            <a:r>
              <a:t>అబ్బూరి</a:t>
            </a:r>
          </a:p>
        </p:txBody>
      </p:sp>
      <p:sp>
        <p:nvSpPr>
          <p:cNvPr id="42" name="సెషన్ #8"/>
          <p:cNvSpPr txBox="1"/>
          <p:nvPr/>
        </p:nvSpPr>
        <p:spPr>
          <a:xfrm>
            <a:off x="11356967" y="8235094"/>
            <a:ext cx="1163607" cy="1234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lnSpc>
                <a:spcPct val="110000"/>
              </a:lnSpc>
              <a:spcBef>
                <a:spcPts val="5900"/>
              </a:spcBef>
              <a:defRPr b="0" sz="7500"/>
            </a:lvl1pPr>
          </a:lstStyle>
          <a:p>
            <a:pPr>
              <a:defRPr>
                <a:effectLst/>
              </a:defRPr>
            </a:pPr>
            <a:r>
              <a:t>#5</a:t>
            </a:r>
          </a:p>
        </p:txBody>
      </p:sp>
      <p:sp>
        <p:nvSpPr>
          <p:cNvPr id="43" name="Discovering the Heart of Great Training"/>
          <p:cNvSpPr txBox="1"/>
          <p:nvPr/>
        </p:nvSpPr>
        <p:spPr>
          <a:xfrm>
            <a:off x="952308" y="4532607"/>
            <a:ext cx="11288047" cy="2658364"/>
          </a:xfrm>
          <a:prstGeom prst="rect">
            <a:avLst/>
          </a:prstGeom>
          <a:ln w="12700">
            <a:miter lim="400000"/>
          </a:ln>
          <a:effectLst>
            <a:outerShdw sx="100000" sy="100000" kx="0" ky="0" algn="b" rotWithShape="0" blurRad="63500" dist="72062" dir="2732947">
              <a:srgbClr val="000000">
                <a:alpha val="9057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b="0" sz="6400">
                <a:solidFill>
                  <a:srgbClr val="81B2DF"/>
                </a:solidFill>
                <a:latin typeface="Helvetica Condensed Medium"/>
                <a:ea typeface="Helvetica Condensed Medium"/>
                <a:cs typeface="Helvetica Condensed Medium"/>
                <a:sym typeface="Helvetica Condensed Medium"/>
              </a:defRPr>
            </a:lvl1pPr>
          </a:lstStyle>
          <a:p>
            <a:pPr/>
            <a:r>
              <a:t> కనుగొనడం - గొప్ప శిక్షణ యొక్క హృదయం కనుగొనడం</a:t>
            </a:r>
          </a:p>
        </p:txBody>
      </p:sp>
      <p:sp>
        <p:nvSpPr>
          <p:cNvPr id="44" name="Paul J. Bucknell"/>
          <p:cNvSpPr txBox="1"/>
          <p:nvPr/>
        </p:nvSpPr>
        <p:spPr>
          <a:xfrm>
            <a:off x="4183557" y="8544522"/>
            <a:ext cx="5729833" cy="615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600" u="sng">
                <a:solidFill>
                  <a:srgbClr val="0000FF"/>
                </a:solidFill>
                <a:effectLst>
                  <a:outerShdw sx="100000" sy="100000" kx="0" ky="0" algn="b" rotWithShape="0" blurRad="12700" dist="25400" dir="18900000">
                    <a:srgbClr val="000000"/>
                  </a:outerShdw>
                </a:effectLst>
                <a:uFill>
                  <a:solidFill>
                    <a:srgbClr val="0000FF"/>
                  </a:solidFill>
                </a:uFill>
                <a:latin typeface="Times New Roman"/>
                <a:ea typeface="Times New Roman"/>
                <a:cs typeface="Times New Roman"/>
                <a:sym typeface="Times New Roman"/>
                <a:hlinkClick r:id="rId2" invalidUrl="" action="" tgtFrame="" tooltip="" history="1" highlightClick="0" endSnd="0"/>
              </a:defRPr>
            </a:lvl1pPr>
          </a:lstStyle>
          <a:p>
            <a:pPr>
              <a:defRPr>
                <a:solidFill>
                  <a:srgbClr val="BDDADB"/>
                </a:solidFill>
              </a:defRPr>
            </a:pPr>
            <a:r>
              <a:rPr>
                <a:solidFill>
                  <a:srgbClr val="0000FF"/>
                </a:solidFill>
                <a:hlinkClick r:id="rId2" invalidUrl="" action="" tgtFrame="" tooltip="" history="1" highlightClick="0" endSnd="0"/>
              </a:rPr>
              <a:t>www.bffbible.org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7" name="Group"/>
          <p:cNvGrpSpPr/>
          <p:nvPr/>
        </p:nvGrpSpPr>
        <p:grpSpPr>
          <a:xfrm>
            <a:off x="8839397" y="2580153"/>
            <a:ext cx="4183354" cy="4924836"/>
            <a:chOff x="0" y="0"/>
            <a:chExt cx="4183353" cy="4924834"/>
          </a:xfrm>
        </p:grpSpPr>
        <p:pic>
          <p:nvPicPr>
            <p:cNvPr id="93" name="sign-blank.png" descr="sign-blank.png"/>
            <p:cNvPicPr>
              <a:picLocks noChangeAspect="1"/>
            </p:cNvPicPr>
            <p:nvPr/>
          </p:nvPicPr>
          <p:blipFill>
            <a:blip r:embed="rId2">
              <a:extLst/>
            </a:blip>
            <a:stretch>
              <a:fillRect/>
            </a:stretch>
          </p:blipFill>
          <p:spPr>
            <a:xfrm>
              <a:off x="0" y="0"/>
              <a:ext cx="4183354" cy="4924835"/>
            </a:xfrm>
            <a:prstGeom prst="rect">
              <a:avLst/>
            </a:prstGeom>
            <a:ln w="12700" cap="flat">
              <a:noFill/>
              <a:miter lim="400000"/>
            </a:ln>
            <a:effectLst/>
          </p:spPr>
        </p:pic>
        <p:sp>
          <p:nvSpPr>
            <p:cNvPr id="94" name="లేదు, ఈ దారి"/>
            <p:cNvSpPr txBox="1"/>
            <p:nvPr/>
          </p:nvSpPr>
          <p:spPr>
            <a:xfrm>
              <a:off x="749910" y="3236103"/>
              <a:ext cx="2893467" cy="715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600"/>
              </a:lvl1pPr>
            </a:lstStyle>
            <a:p>
              <a:pPr/>
              <a:r>
                <a:t>లేదు, ఈ దారి </a:t>
              </a:r>
            </a:p>
          </p:txBody>
        </p:sp>
        <p:sp>
          <p:nvSpPr>
            <p:cNvPr id="95" name="ఈ దారి"/>
            <p:cNvSpPr txBox="1"/>
            <p:nvPr/>
          </p:nvSpPr>
          <p:spPr>
            <a:xfrm>
              <a:off x="865371" y="380442"/>
              <a:ext cx="2269172" cy="693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500"/>
              </a:lvl1pPr>
            </a:lstStyle>
            <a:p>
              <a:pPr/>
              <a:r>
                <a:t>ఈ దారి </a:t>
              </a:r>
            </a:p>
          </p:txBody>
        </p:sp>
        <p:sp>
          <p:nvSpPr>
            <p:cNvPr id="96" name="నువ్వు ఇక్కడ ఉన్నావు"/>
            <p:cNvSpPr txBox="1"/>
            <p:nvPr/>
          </p:nvSpPr>
          <p:spPr>
            <a:xfrm rot="21600000">
              <a:off x="180231" y="1729001"/>
              <a:ext cx="3905826" cy="636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buFont typeface="Arial"/>
                <a:defRPr sz="3200"/>
              </a:lvl1pPr>
            </a:lstStyle>
            <a:p>
              <a:pPr/>
              <a:r>
                <a:t>నువ్వు ఇక్కడ ఉన్నావు</a:t>
              </a:r>
            </a:p>
          </p:txBody>
        </p:sp>
      </p:grpSp>
      <p:sp>
        <p:nvSpPr>
          <p:cNvPr id="98" name="Seeking Direction"/>
          <p:cNvSpPr txBox="1"/>
          <p:nvPr/>
        </p:nvSpPr>
        <p:spPr>
          <a:xfrm>
            <a:off x="4104844" y="1270514"/>
            <a:ext cx="5388969"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defRPr>
            </a:lvl1pPr>
          </a:lstStyle>
          <a:p>
            <a:pPr>
              <a:defRPr>
                <a:effectLst/>
              </a:defRPr>
            </a:pPr>
            <a:r>
              <a:t>దిశను కోరుతున్నా</a:t>
            </a:r>
          </a:p>
        </p:txBody>
      </p:sp>
      <p:sp>
        <p:nvSpPr>
          <p:cNvPr id="99" name="God actively lives in us to help us be Christ-like.…"/>
          <p:cNvSpPr txBox="1"/>
          <p:nvPr/>
        </p:nvSpPr>
        <p:spPr>
          <a:xfrm>
            <a:off x="148706" y="2240470"/>
            <a:ext cx="9366665" cy="7407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5178" indent="-365178" algn="l" defTabSz="457200">
              <a:lnSpc>
                <a:spcPct val="90000"/>
              </a:lnSpc>
              <a:spcBef>
                <a:spcPts val="22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మనము క్రీస్తువలె ఉండుటకు సహాయము చేయుటకు దేవుడు మనలో చురుకుగా జీవిస్తాడు.</a:t>
            </a:r>
          </a:p>
          <a:p>
            <a:pPr marL="365178" indent="-365178" algn="l" defTabSz="457200">
              <a:lnSpc>
                <a:spcPct val="90000"/>
              </a:lnSpc>
              <a:spcBef>
                <a:spcPts val="22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(దుష్టుడు మనల్ని గందరగోళానికి గురిచేయడానికి రెట్టింపు పని చేస్తాడు.)</a:t>
            </a:r>
          </a:p>
          <a:p>
            <a:pPr marL="365178" indent="-365178" algn="l" defTabSz="457200">
              <a:lnSpc>
                <a:spcPct val="90000"/>
              </a:lnSpc>
              <a:spcBef>
                <a:spcPts val="22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మరియు విశ్వాసులు ఎలా ఎదగాలనే విషయంలో చాలా గందరగోళానికి గురవుతారు.</a:t>
            </a:r>
          </a:p>
          <a:p>
            <a:pPr marL="365178" indent="-365178" algn="l" defTabSz="457200">
              <a:lnSpc>
                <a:spcPct val="90000"/>
              </a:lnSpc>
              <a:spcBef>
                <a:spcPts val="22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మేము చిన్న బిడ్డను చూసినప్పుడు, పెద్దవారితో సంబంధం ఉన్న అంచనాలను వారిపై ఉంచము. </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99">
                                            <p:bg/>
                                          </p:spTgt>
                                        </p:tgtEl>
                                        <p:attrNameLst>
                                          <p:attrName>style.visibility</p:attrName>
                                        </p:attrNameLst>
                                      </p:cBhvr>
                                      <p:to>
                                        <p:strVal val="visible"/>
                                      </p:to>
                                    </p:set>
                                    <p:anim calcmode="lin" valueType="num">
                                      <p:cBhvr>
                                        <p:cTn id="7" dur="2500" fill="hold"/>
                                        <p:tgtEl>
                                          <p:spTgt spid="99">
                                            <p:bg/>
                                          </p:spTgt>
                                        </p:tgtEl>
                                        <p:attrNameLst>
                                          <p:attrName>ppt_x</p:attrName>
                                        </p:attrNameLst>
                                      </p:cBhvr>
                                      <p:tavLst>
                                        <p:tav tm="0">
                                          <p:val>
                                            <p:strVal val="#ppt_x"/>
                                          </p:val>
                                        </p:tav>
                                        <p:tav tm="100000">
                                          <p:val>
                                            <p:strVal val="#ppt_x"/>
                                          </p:val>
                                        </p:tav>
                                      </p:tavLst>
                                    </p:anim>
                                    <p:anim calcmode="lin" valueType="num">
                                      <p:cBhvr>
                                        <p:cTn id="8" dur="2500" fill="hold"/>
                                        <p:tgtEl>
                                          <p:spTgt spid="9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99">
                                            <p:txEl>
                                              <p:pRg st="0" end="0"/>
                                            </p:txEl>
                                          </p:spTgt>
                                        </p:tgtEl>
                                        <p:attrNameLst>
                                          <p:attrName>style.visibility</p:attrName>
                                        </p:attrNameLst>
                                      </p:cBhvr>
                                      <p:to>
                                        <p:strVal val="visible"/>
                                      </p:to>
                                    </p:set>
                                    <p:anim calcmode="lin" valueType="num">
                                      <p:cBhvr>
                                        <p:cTn id="11" dur="2500" fill="hold"/>
                                        <p:tgtEl>
                                          <p:spTgt spid="99">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9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8" presetID="15" grpId="2" fill="hold">
                                  <p:stCondLst>
                                    <p:cond delay="0"/>
                                  </p:stCondLst>
                                  <p:iterate type="el" backwards="0">
                                    <p:tmAbs val="0"/>
                                  </p:iterate>
                                  <p:childTnLst>
                                    <p:set>
                                      <p:cBhvr>
                                        <p:cTn id="15" fill="hold"/>
                                        <p:tgtEl>
                                          <p:spTgt spid="97"/>
                                        </p:tgtEl>
                                        <p:attrNameLst>
                                          <p:attrName>style.visibility</p:attrName>
                                        </p:attrNameLst>
                                      </p:cBhvr>
                                      <p:to>
                                        <p:strVal val="visible"/>
                                      </p:to>
                                    </p:set>
                                    <p:anim calcmode="lin" valueType="num">
                                      <p:cBhvr>
                                        <p:cTn id="16" dur="1000" fill="hold"/>
                                        <p:tgtEl>
                                          <p:spTgt spid="97"/>
                                        </p:tgtEl>
                                        <p:attrNameLst>
                                          <p:attrName>ppt_w</p:attrName>
                                        </p:attrNameLst>
                                      </p:cBhvr>
                                      <p:tavLst>
                                        <p:tav tm="0">
                                          <p:val>
                                            <p:fltVal val="0"/>
                                          </p:val>
                                        </p:tav>
                                        <p:tav tm="100000">
                                          <p:val>
                                            <p:strVal val="#ppt_w"/>
                                          </p:val>
                                        </p:tav>
                                      </p:tavLst>
                                    </p:anim>
                                    <p:anim calcmode="lin" valueType="num">
                                      <p:cBhvr>
                                        <p:cTn id="17" dur="1000" fill="hold"/>
                                        <p:tgtEl>
                                          <p:spTgt spid="97"/>
                                        </p:tgtEl>
                                        <p:attrNameLst>
                                          <p:attrName>ppt_h</p:attrName>
                                        </p:attrNameLst>
                                      </p:cBhvr>
                                      <p:tavLst>
                                        <p:tav tm="0">
                                          <p:val>
                                            <p:fltVal val="0"/>
                                          </p:val>
                                        </p:tav>
                                        <p:tav tm="100000">
                                          <p:val>
                                            <p:strVal val="#ppt_h"/>
                                          </p:val>
                                        </p:tav>
                                      </p:tavLst>
                                    </p:anim>
                                    <p:anim calcmode="lin" valueType="num">
                                      <p:cBhvr>
                                        <p:cTn id="18" dur="1000" fill="hold"/>
                                        <p:tgtEl>
                                          <p:spTgt spid="97"/>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97"/>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3500"/>
                            </p:stCondLst>
                            <p:childTnLst>
                              <p:par>
                                <p:cTn id="21" presetClass="entr" nodeType="afterEffect" presetSubtype="4" presetID="2" grpId="1" fill="hold">
                                  <p:stCondLst>
                                    <p:cond delay="0"/>
                                  </p:stCondLst>
                                  <p:iterate type="el" backwards="0">
                                    <p:tmAbs val="0"/>
                                  </p:iterate>
                                  <p:childTnLst>
                                    <p:set>
                                      <p:cBhvr>
                                        <p:cTn id="22" fill="hold"/>
                                        <p:tgtEl>
                                          <p:spTgt spid="99">
                                            <p:txEl>
                                              <p:pRg st="1" end="1"/>
                                            </p:txEl>
                                          </p:spTgt>
                                        </p:tgtEl>
                                        <p:attrNameLst>
                                          <p:attrName>style.visibility</p:attrName>
                                        </p:attrNameLst>
                                      </p:cBhvr>
                                      <p:to>
                                        <p:strVal val="visible"/>
                                      </p:to>
                                    </p:set>
                                    <p:anim calcmode="lin" valueType="num">
                                      <p:cBhvr>
                                        <p:cTn id="23" dur="2500" fill="hold"/>
                                        <p:tgtEl>
                                          <p:spTgt spid="99">
                                            <p:txEl>
                                              <p:pRg st="1" end="1"/>
                                            </p:txEl>
                                          </p:spTgt>
                                        </p:tgtEl>
                                        <p:attrNameLst>
                                          <p:attrName>ppt_x</p:attrName>
                                        </p:attrNameLst>
                                      </p:cBhvr>
                                      <p:tavLst>
                                        <p:tav tm="0">
                                          <p:val>
                                            <p:strVal val="#ppt_x"/>
                                          </p:val>
                                        </p:tav>
                                        <p:tav tm="100000">
                                          <p:val>
                                            <p:strVal val="#ppt_x"/>
                                          </p:val>
                                        </p:tav>
                                      </p:tavLst>
                                    </p:anim>
                                    <p:anim calcmode="lin" valueType="num">
                                      <p:cBhvr>
                                        <p:cTn id="24" dur="2500" fill="hold"/>
                                        <p:tgtEl>
                                          <p:spTgt spid="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99">
                                            <p:txEl>
                                              <p:pRg st="2" end="2"/>
                                            </p:txEl>
                                          </p:spTgt>
                                        </p:tgtEl>
                                        <p:attrNameLst>
                                          <p:attrName>style.visibility</p:attrName>
                                        </p:attrNameLst>
                                      </p:cBhvr>
                                      <p:to>
                                        <p:strVal val="visible"/>
                                      </p:to>
                                    </p:set>
                                    <p:anim calcmode="lin" valueType="num">
                                      <p:cBhvr>
                                        <p:cTn id="29" dur="2500" fill="hold"/>
                                        <p:tgtEl>
                                          <p:spTgt spid="99">
                                            <p:txEl>
                                              <p:pRg st="2" end="2"/>
                                            </p:txEl>
                                          </p:spTgt>
                                        </p:tgtEl>
                                        <p:attrNameLst>
                                          <p:attrName>ppt_x</p:attrName>
                                        </p:attrNameLst>
                                      </p:cBhvr>
                                      <p:tavLst>
                                        <p:tav tm="0">
                                          <p:val>
                                            <p:strVal val="#ppt_x"/>
                                          </p:val>
                                        </p:tav>
                                        <p:tav tm="100000">
                                          <p:val>
                                            <p:strVal val="#ppt_x"/>
                                          </p:val>
                                        </p:tav>
                                      </p:tavLst>
                                    </p:anim>
                                    <p:anim calcmode="lin" valueType="num">
                                      <p:cBhvr>
                                        <p:cTn id="30" dur="2500" fill="hold"/>
                                        <p:tgtEl>
                                          <p:spTgt spid="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1" fill="hold">
                                  <p:stCondLst>
                                    <p:cond delay="0"/>
                                  </p:stCondLst>
                                  <p:iterate type="el" backwards="0">
                                    <p:tmAbs val="0"/>
                                  </p:iterate>
                                  <p:childTnLst>
                                    <p:set>
                                      <p:cBhvr>
                                        <p:cTn id="34" fill="hold"/>
                                        <p:tgtEl>
                                          <p:spTgt spid="99">
                                            <p:txEl>
                                              <p:pRg st="3" end="3"/>
                                            </p:txEl>
                                          </p:spTgt>
                                        </p:tgtEl>
                                        <p:attrNameLst>
                                          <p:attrName>style.visibility</p:attrName>
                                        </p:attrNameLst>
                                      </p:cBhvr>
                                      <p:to>
                                        <p:strVal val="visible"/>
                                      </p:to>
                                    </p:set>
                                    <p:anim calcmode="lin" valueType="num">
                                      <p:cBhvr>
                                        <p:cTn id="35" dur="2500" fill="hold"/>
                                        <p:tgtEl>
                                          <p:spTgt spid="99">
                                            <p:txEl>
                                              <p:pRg st="3" end="3"/>
                                            </p:txEl>
                                          </p:spTgt>
                                        </p:tgtEl>
                                        <p:attrNameLst>
                                          <p:attrName>ppt_x</p:attrName>
                                        </p:attrNameLst>
                                      </p:cBhvr>
                                      <p:tavLst>
                                        <p:tav tm="0">
                                          <p:val>
                                            <p:strVal val="#ppt_x"/>
                                          </p:val>
                                        </p:tav>
                                        <p:tav tm="100000">
                                          <p:val>
                                            <p:strVal val="#ppt_x"/>
                                          </p:val>
                                        </p:tav>
                                      </p:tavLst>
                                    </p:anim>
                                    <p:anim calcmode="lin" valueType="num">
                                      <p:cBhvr>
                                        <p:cTn id="36" dur="2500" fill="hold"/>
                                        <p:tgtEl>
                                          <p:spTgt spid="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 grpId="2"/>
      <p:bldP build="p" bldLvl="5" animBg="1" rev="0" advAuto="0" spid="9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A Physical Analogy"/>
          <p:cNvSpPr txBox="1"/>
          <p:nvPr/>
        </p:nvSpPr>
        <p:spPr>
          <a:xfrm>
            <a:off x="3154737" y="1356748"/>
            <a:ext cx="6789122" cy="1132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defRPr>
            </a:lvl1pPr>
          </a:lstStyle>
          <a:p>
            <a:pPr>
              <a:defRPr>
                <a:effectLst/>
              </a:defRPr>
            </a:pPr>
            <a:r>
              <a:t>ఒక భౌతిక సారూప్యత</a:t>
            </a:r>
          </a:p>
        </p:txBody>
      </p:sp>
      <p:sp>
        <p:nvSpPr>
          <p:cNvPr id="102" name="John used physical life as an analogy to help us understand both the existence and essence of spiritual life.…"/>
          <p:cNvSpPr txBox="1"/>
          <p:nvPr/>
        </p:nvSpPr>
        <p:spPr>
          <a:xfrm>
            <a:off x="248208" y="2585468"/>
            <a:ext cx="12602182" cy="6609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55599" indent="-355599" algn="l" defTabSz="457200">
              <a:lnSpc>
                <a:spcPct val="90000"/>
              </a:lnSpc>
              <a:spcBef>
                <a:spcPts val="18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ఆధ్యాత్మిక జీవితం యొక్క ఉనికి మరియు సారాంశం రెండింటినీ అర్థం చేసుకోవడానికి జాన్ భౌతిక జీవితాన్ని సారూప్యతగా ఉపయోగించాడు.</a:t>
            </a:r>
          </a:p>
          <a:p>
            <a:pPr marL="355599" indent="-355599" algn="l" defTabSz="457200">
              <a:lnSpc>
                <a:spcPct val="90000"/>
              </a:lnSpc>
              <a:spcBef>
                <a:spcPts val="18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ఈ సహాయక సారూప్యత మన ఆధ్యాత్మిక జీవితాల అభివృద్ధిని స్పష్టం చేస్తుంది.</a:t>
            </a:r>
          </a:p>
          <a:p>
            <a:pPr marL="355599" indent="-355599" algn="l" defTabSz="457200">
              <a:lnSpc>
                <a:spcPct val="90000"/>
              </a:lnSpc>
              <a:spcBef>
                <a:spcPts val="18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కాబట్టి ఆధ్యాత్మికాన్ని అర్థం చేసుకోవడానికి భౌతికంగా ఆలోచించడం సహాయపడుతుంది.</a:t>
            </a:r>
          </a:p>
          <a:p>
            <a:pPr marL="355599" indent="-355599" algn="l" defTabSz="457200">
              <a:lnSpc>
                <a:spcPct val="90000"/>
              </a:lnSpc>
              <a:spcBef>
                <a:spcPts val="18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ఆధ్యాత్మిక జీవితం యొక్క మూడు స్థాయిలు, దాచబడినవి స్పష్టంగా కనిపిస్తాయి.</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2">
                                            <p:bg/>
                                          </p:spTgt>
                                        </p:tgtEl>
                                        <p:attrNameLst>
                                          <p:attrName>style.visibility</p:attrName>
                                        </p:attrNameLst>
                                      </p:cBhvr>
                                      <p:to>
                                        <p:strVal val="visible"/>
                                      </p:to>
                                    </p:set>
                                    <p:anim calcmode="lin" valueType="num">
                                      <p:cBhvr>
                                        <p:cTn id="7" dur="1750" fill="hold"/>
                                        <p:tgtEl>
                                          <p:spTgt spid="102">
                                            <p:bg/>
                                          </p:spTgt>
                                        </p:tgtEl>
                                        <p:attrNameLst>
                                          <p:attrName>ppt_x</p:attrName>
                                        </p:attrNameLst>
                                      </p:cBhvr>
                                      <p:tavLst>
                                        <p:tav tm="0">
                                          <p:val>
                                            <p:strVal val="#ppt_x"/>
                                          </p:val>
                                        </p:tav>
                                        <p:tav tm="100000">
                                          <p:val>
                                            <p:strVal val="#ppt_x"/>
                                          </p:val>
                                        </p:tav>
                                      </p:tavLst>
                                    </p:anim>
                                    <p:anim calcmode="lin" valueType="num">
                                      <p:cBhvr>
                                        <p:cTn id="8" dur="1750" fill="hold"/>
                                        <p:tgtEl>
                                          <p:spTgt spid="102">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02">
                                            <p:txEl>
                                              <p:pRg st="0" end="0"/>
                                            </p:txEl>
                                          </p:spTgt>
                                        </p:tgtEl>
                                        <p:attrNameLst>
                                          <p:attrName>style.visibility</p:attrName>
                                        </p:attrNameLst>
                                      </p:cBhvr>
                                      <p:to>
                                        <p:strVal val="visible"/>
                                      </p:to>
                                    </p:set>
                                    <p:anim calcmode="lin" valueType="num">
                                      <p:cBhvr>
                                        <p:cTn id="11" dur="1750" fill="hold"/>
                                        <p:tgtEl>
                                          <p:spTgt spid="102">
                                            <p:txEl>
                                              <p:pRg st="0" end="0"/>
                                            </p:txEl>
                                          </p:spTgt>
                                        </p:tgtEl>
                                        <p:attrNameLst>
                                          <p:attrName>ppt_x</p:attrName>
                                        </p:attrNameLst>
                                      </p:cBhvr>
                                      <p:tavLst>
                                        <p:tav tm="0">
                                          <p:val>
                                            <p:strVal val="#ppt_x"/>
                                          </p:val>
                                        </p:tav>
                                        <p:tav tm="100000">
                                          <p:val>
                                            <p:strVal val="#ppt_x"/>
                                          </p:val>
                                        </p:tav>
                                      </p:tavLst>
                                    </p:anim>
                                    <p:anim calcmode="lin" valueType="num">
                                      <p:cBhvr>
                                        <p:cTn id="12" dur="1750" fill="hold"/>
                                        <p:tgtEl>
                                          <p:spTgt spid="10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Class="entr" nodeType="afterEffect" presetSubtype="4" presetID="2" grpId="1" fill="hold">
                                  <p:stCondLst>
                                    <p:cond delay="0"/>
                                  </p:stCondLst>
                                  <p:iterate type="el" backwards="0">
                                    <p:tmAbs val="0"/>
                                  </p:iterate>
                                  <p:childTnLst>
                                    <p:set>
                                      <p:cBhvr>
                                        <p:cTn id="15" fill="hold"/>
                                        <p:tgtEl>
                                          <p:spTgt spid="102">
                                            <p:txEl>
                                              <p:pRg st="1" end="1"/>
                                            </p:txEl>
                                          </p:spTgt>
                                        </p:tgtEl>
                                        <p:attrNameLst>
                                          <p:attrName>style.visibility</p:attrName>
                                        </p:attrNameLst>
                                      </p:cBhvr>
                                      <p:to>
                                        <p:strVal val="visible"/>
                                      </p:to>
                                    </p:set>
                                    <p:anim calcmode="lin" valueType="num">
                                      <p:cBhvr>
                                        <p:cTn id="16" dur="1750" fill="hold"/>
                                        <p:tgtEl>
                                          <p:spTgt spid="102">
                                            <p:txEl>
                                              <p:pRg st="1" end="1"/>
                                            </p:txEl>
                                          </p:spTgt>
                                        </p:tgtEl>
                                        <p:attrNameLst>
                                          <p:attrName>ppt_x</p:attrName>
                                        </p:attrNameLst>
                                      </p:cBhvr>
                                      <p:tavLst>
                                        <p:tav tm="0">
                                          <p:val>
                                            <p:strVal val="#ppt_x"/>
                                          </p:val>
                                        </p:tav>
                                        <p:tav tm="100000">
                                          <p:val>
                                            <p:strVal val="#ppt_x"/>
                                          </p:val>
                                        </p:tav>
                                      </p:tavLst>
                                    </p:anim>
                                    <p:anim calcmode="lin" valueType="num">
                                      <p:cBhvr>
                                        <p:cTn id="17" dur="1750" fill="hold"/>
                                        <p:tgtEl>
                                          <p:spTgt spid="102">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Class="entr" nodeType="afterEffect" presetSubtype="4" presetID="2" grpId="1" fill="hold">
                                  <p:stCondLst>
                                    <p:cond delay="0"/>
                                  </p:stCondLst>
                                  <p:iterate type="el" backwards="0">
                                    <p:tmAbs val="0"/>
                                  </p:iterate>
                                  <p:childTnLst>
                                    <p:set>
                                      <p:cBhvr>
                                        <p:cTn id="20" fill="hold"/>
                                        <p:tgtEl>
                                          <p:spTgt spid="102">
                                            <p:txEl>
                                              <p:pRg st="2" end="2"/>
                                            </p:txEl>
                                          </p:spTgt>
                                        </p:tgtEl>
                                        <p:attrNameLst>
                                          <p:attrName>style.visibility</p:attrName>
                                        </p:attrNameLst>
                                      </p:cBhvr>
                                      <p:to>
                                        <p:strVal val="visible"/>
                                      </p:to>
                                    </p:set>
                                    <p:anim calcmode="lin" valueType="num">
                                      <p:cBhvr>
                                        <p:cTn id="21" dur="1750" fill="hold"/>
                                        <p:tgtEl>
                                          <p:spTgt spid="102">
                                            <p:txEl>
                                              <p:pRg st="2" end="2"/>
                                            </p:txEl>
                                          </p:spTgt>
                                        </p:tgtEl>
                                        <p:attrNameLst>
                                          <p:attrName>ppt_x</p:attrName>
                                        </p:attrNameLst>
                                      </p:cBhvr>
                                      <p:tavLst>
                                        <p:tav tm="0">
                                          <p:val>
                                            <p:strVal val="#ppt_x"/>
                                          </p:val>
                                        </p:tav>
                                        <p:tav tm="100000">
                                          <p:val>
                                            <p:strVal val="#ppt_x"/>
                                          </p:val>
                                        </p:tav>
                                      </p:tavLst>
                                    </p:anim>
                                    <p:anim calcmode="lin" valueType="num">
                                      <p:cBhvr>
                                        <p:cTn id="22" dur="1750" fill="hold"/>
                                        <p:tgtEl>
                                          <p:spTgt spid="10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 grpId="1" fill="hold">
                                  <p:stCondLst>
                                    <p:cond delay="0"/>
                                  </p:stCondLst>
                                  <p:iterate type="el" backwards="0">
                                    <p:tmAbs val="0"/>
                                  </p:iterate>
                                  <p:childTnLst>
                                    <p:set>
                                      <p:cBhvr>
                                        <p:cTn id="26" fill="hold"/>
                                        <p:tgtEl>
                                          <p:spTgt spid="102">
                                            <p:txEl>
                                              <p:pRg st="3" end="3"/>
                                            </p:txEl>
                                          </p:spTgt>
                                        </p:tgtEl>
                                        <p:attrNameLst>
                                          <p:attrName>style.visibility</p:attrName>
                                        </p:attrNameLst>
                                      </p:cBhvr>
                                      <p:to>
                                        <p:strVal val="visible"/>
                                      </p:to>
                                    </p:set>
                                    <p:anim calcmode="lin" valueType="num">
                                      <p:cBhvr>
                                        <p:cTn id="27" dur="1750" fill="hold"/>
                                        <p:tgtEl>
                                          <p:spTgt spid="102">
                                            <p:txEl>
                                              <p:pRg st="3" end="3"/>
                                            </p:txEl>
                                          </p:spTgt>
                                        </p:tgtEl>
                                        <p:attrNameLst>
                                          <p:attrName>ppt_x</p:attrName>
                                        </p:attrNameLst>
                                      </p:cBhvr>
                                      <p:tavLst>
                                        <p:tav tm="0">
                                          <p:val>
                                            <p:strVal val="#ppt_x"/>
                                          </p:val>
                                        </p:tav>
                                        <p:tav tm="100000">
                                          <p:val>
                                            <p:strVal val="#ppt_x"/>
                                          </p:val>
                                        </p:tav>
                                      </p:tavLst>
                                    </p:anim>
                                    <p:anim calcmode="lin" valueType="num">
                                      <p:cBhvr>
                                        <p:cTn id="28" dur="1750" fill="hold"/>
                                        <p:tgtEl>
                                          <p:spTgt spid="10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1 John 2:12-14"/>
          <p:cNvSpPr txBox="1"/>
          <p:nvPr/>
        </p:nvSpPr>
        <p:spPr>
          <a:xfrm>
            <a:off x="3379189" y="1292868"/>
            <a:ext cx="6200528"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defRPr>
            </a:lvl1pPr>
          </a:lstStyle>
          <a:p>
            <a:pPr>
              <a:defRPr>
                <a:effectLst/>
              </a:defRPr>
            </a:pPr>
            <a:r>
              <a:t>1 యోహాన్ 2:12-14</a:t>
            </a:r>
          </a:p>
        </p:txBody>
      </p:sp>
      <p:sp>
        <p:nvSpPr>
          <p:cNvPr id="105" name="I am writing to you, little children, because your sins are forgiven you for His name’s sake. I am writing to you, fathers, because you know Him who has been from the beginning. I am writing to you, young men, because you have overcome the evil one.…"/>
          <p:cNvSpPr txBox="1"/>
          <p:nvPr/>
        </p:nvSpPr>
        <p:spPr>
          <a:xfrm>
            <a:off x="180998" y="2652327"/>
            <a:ext cx="12596911" cy="6489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9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00000"/>
                </a:solidFill>
                <a:effectLst/>
              </a:defRPr>
            </a:pPr>
            <a:r>
              <a:t>చిన్నపిల్లలారా</a:t>
            </a:r>
            <a:r>
              <a:rPr b="0"/>
              <a:t>, ఆయన నామము నిమిత్తము మీ పాపములు క్షమించబడినందున నేను మీకు వ్రాస్తున్నాను. నేను మీ </a:t>
            </a:r>
            <a:r>
              <a:rPr>
                <a:solidFill>
                  <a:schemeClr val="accent5">
                    <a:lumOff val="-8078"/>
                  </a:schemeClr>
                </a:solidFill>
              </a:rPr>
              <a:t>తండ్రికి</a:t>
            </a:r>
            <a:r>
              <a:rPr b="0"/>
              <a:t> వ్రాస్తున్నాను, ఎందుకంటే మొదటి నుండి ఉన్న వ్యక్తి మీకు తెలుసు. </a:t>
            </a:r>
            <a:r>
              <a:rPr>
                <a:solidFill>
                  <a:schemeClr val="accent1"/>
                </a:solidFill>
              </a:rPr>
              <a:t>యువకులారా</a:t>
            </a:r>
            <a:r>
              <a:rPr b="0"/>
              <a:t>, మీరు దుష్టుడిని జయించారు కాబట్టి నేను మీకు వ్రాస్తున్నాను. </a:t>
            </a:r>
            <a:endParaRPr b="0"/>
          </a:p>
          <a:p>
            <a:pPr algn="just" defTabSz="457200">
              <a:lnSpc>
                <a:spcPct val="9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00000"/>
                </a:solidFill>
                <a:effectLst/>
              </a:defRPr>
            </a:pPr>
            <a:r>
              <a:t>పిల్లలారా,</a:t>
            </a:r>
            <a:r>
              <a:rPr b="0"/>
              <a:t> మీకు తండ్రిని తెలుసు కాబట్టి నేను మీకు వ్రాసాను. </a:t>
            </a:r>
            <a:r>
              <a:rPr>
                <a:solidFill>
                  <a:schemeClr val="accent5">
                    <a:lumOff val="-8078"/>
                  </a:schemeClr>
                </a:solidFill>
              </a:rPr>
              <a:t>తండ్రులారా</a:t>
            </a:r>
            <a:r>
              <a:rPr b="0"/>
              <a:t>, మొదటినుండి ఉన్న ఆయనను మీరు ఎరుగుదురు గనుక నేను మీకు వ్రాశాను. I </a:t>
            </a:r>
            <a:r>
              <a:rPr>
                <a:solidFill>
                  <a:schemeClr val="accent1">
                    <a:lumOff val="-7647"/>
                  </a:schemeClr>
                </a:solidFill>
              </a:rPr>
              <a:t>యౌవనులారా</a:t>
            </a:r>
            <a:r>
              <a:rPr b="0"/>
              <a:t>, మీరు బలవంతులు, మరియు దేవుని వాక్యము మీలో నిలిచియున్నది మరియు మీరు చెడ్డవానిని జయించినందున మీకు వ్రాసితిరి (1 యోహాను 2:12-14).</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105"/>
                                        </p:tgtEl>
                                        <p:attrNameLst>
                                          <p:attrName>style.visibility</p:attrName>
                                        </p:attrNameLst>
                                      </p:cBhvr>
                                      <p:to>
                                        <p:strVal val="visible"/>
                                      </p:to>
                                    </p:set>
                                    <p:animEffect filter="strips(downRight)" transition="in">
                                      <p:cBhvr>
                                        <p:cTn id="7" dur="25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Only Three Stages"/>
          <p:cNvSpPr txBox="1"/>
          <p:nvPr/>
        </p:nvSpPr>
        <p:spPr>
          <a:xfrm>
            <a:off x="2881702" y="1272544"/>
            <a:ext cx="7241396"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defRPr>
            </a:lvl1pPr>
          </a:lstStyle>
          <a:p>
            <a:pPr>
              <a:defRPr>
                <a:effectLst/>
              </a:defRPr>
            </a:pPr>
            <a:r>
              <a:t>మూడు దశలు మాత్రమే</a:t>
            </a:r>
          </a:p>
        </p:txBody>
      </p:sp>
      <p:sp>
        <p:nvSpPr>
          <p:cNvPr id="110" name="The goal of the whole process is to be like Jesus - a mature believer.…"/>
          <p:cNvSpPr txBox="1"/>
          <p:nvPr/>
        </p:nvSpPr>
        <p:spPr>
          <a:xfrm>
            <a:off x="219098" y="2287994"/>
            <a:ext cx="7514564" cy="739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5920" indent="-375920" algn="l" defTabSz="457200">
              <a:lnSpc>
                <a:spcPct val="90000"/>
              </a:lnSpc>
              <a:spcBef>
                <a:spcPts val="8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పరిణతి చెందిన విశ్వాసి - యేసులా ఉండటమే మొత్తం ప్రక్రియ యొక్క లక్ష్యం.</a:t>
            </a:r>
          </a:p>
          <a:p>
            <a:pPr marL="375920" indent="-375920" algn="l" defTabSz="457200">
              <a:lnSpc>
                <a:spcPct val="90000"/>
              </a:lnSpc>
              <a:spcBef>
                <a:spcPts val="8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ప్రతి దశ అభివృద్ధి యొక్క ప్రతి దశలో ఏమి జరుగుతుందో వివరిస్తుంది.</a:t>
            </a:r>
          </a:p>
          <a:p>
            <a:pPr marL="375920" indent="-375920" algn="l" defTabSz="457200">
              <a:lnSpc>
                <a:spcPct val="90000"/>
              </a:lnSpc>
              <a:spcBef>
                <a:spcPts val="8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పాత విశ్వాసులుగా మేము అభివృద్ధి పురోగతిని సులభతరం చేయవచ్చు (అంటే తల్లిదండ్రులు)</a:t>
            </a:r>
          </a:p>
          <a:p>
            <a:pPr marL="375920" indent="-375920" algn="l" defTabSz="457200">
              <a:lnSpc>
                <a:spcPct val="90000"/>
              </a:lnSpc>
              <a:spcBef>
                <a:spcPts val="8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బలహీనమైన చర్చి యొక్క సమస్యలు మన ఆధ్యాత్మిక పిల్లలకు శిక్షణ ఇవ్వకపోవడం!</a:t>
            </a:r>
          </a:p>
        </p:txBody>
      </p:sp>
      <p:grpSp>
        <p:nvGrpSpPr>
          <p:cNvPr id="120" name="Group"/>
          <p:cNvGrpSpPr/>
          <p:nvPr/>
        </p:nvGrpSpPr>
        <p:grpSpPr>
          <a:xfrm>
            <a:off x="7981015" y="2396635"/>
            <a:ext cx="4990906" cy="7174119"/>
            <a:chOff x="0" y="0"/>
            <a:chExt cx="4990905" cy="7174118"/>
          </a:xfrm>
        </p:grpSpPr>
        <p:grpSp>
          <p:nvGrpSpPr>
            <p:cNvPr id="114" name="Group"/>
            <p:cNvGrpSpPr/>
            <p:nvPr/>
          </p:nvGrpSpPr>
          <p:grpSpPr>
            <a:xfrm>
              <a:off x="51374" y="1316402"/>
              <a:ext cx="4753200" cy="4170686"/>
              <a:chOff x="0" y="0"/>
              <a:chExt cx="4753199" cy="4170684"/>
            </a:xfrm>
          </p:grpSpPr>
          <p:sp>
            <p:nvSpPr>
              <p:cNvPr id="111" name="Rectangle"/>
              <p:cNvSpPr/>
              <p:nvPr/>
            </p:nvSpPr>
            <p:spPr>
              <a:xfrm>
                <a:off x="12700" y="0"/>
                <a:ext cx="4727799" cy="4170685"/>
              </a:xfrm>
              <a:prstGeom prst="rect">
                <a:avLst/>
              </a:prstGeom>
              <a:gradFill flip="none" rotWithShape="1">
                <a:gsLst>
                  <a:gs pos="0">
                    <a:schemeClr val="accent1">
                      <a:hueOff val="974357"/>
                      <a:satOff val="3076"/>
                      <a:lumOff val="56590"/>
                    </a:schemeClr>
                  </a:gs>
                  <a:gs pos="100000">
                    <a:srgbClr val="76BFF9"/>
                  </a:gs>
                </a:gsLst>
                <a:lin ang="16200000" scaled="0"/>
              </a:gradFill>
              <a:ln w="25400" cap="flat">
                <a:solidFill>
                  <a:schemeClr val="accent1"/>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p>
            </p:txBody>
          </p:sp>
          <p:sp>
            <p:nvSpPr>
              <p:cNvPr id="112" name="Line"/>
              <p:cNvSpPr/>
              <p:nvPr/>
            </p:nvSpPr>
            <p:spPr>
              <a:xfrm>
                <a:off x="0" y="1340096"/>
                <a:ext cx="4753200" cy="1"/>
              </a:xfrm>
              <a:prstGeom prst="line">
                <a:avLst/>
              </a:prstGeom>
              <a:noFill/>
              <a:ln w="25400" cap="flat">
                <a:solidFill>
                  <a:schemeClr val="accent1"/>
                </a:solidFill>
                <a:prstDash val="solid"/>
                <a:round/>
              </a:ln>
              <a:effectLst>
                <a:outerShdw sx="100000" sy="100000" kx="0" ky="0" algn="b" rotWithShape="0" blurRad="38100" dist="25400" dir="5400000">
                  <a:srgbClr val="000000">
                    <a:alpha val="50000"/>
                  </a:srgbClr>
                </a:outerShdw>
              </a:effectLst>
            </p:spPr>
            <p:txBody>
              <a:bodyPr wrap="square" lIns="45718" tIns="45718" rIns="45718" bIns="45718" numCol="1" anchor="t">
                <a:noAutofit/>
              </a:bodyPr>
              <a:lstStyle/>
              <a:p>
                <a:pPr>
                  <a:defRPr>
                    <a:solidFill>
                      <a:srgbClr val="CCFCF9"/>
                    </a:solidFill>
                  </a:defRPr>
                </a:pPr>
              </a:p>
            </p:txBody>
          </p:sp>
          <p:sp>
            <p:nvSpPr>
              <p:cNvPr id="113" name="Line"/>
              <p:cNvSpPr/>
              <p:nvPr/>
            </p:nvSpPr>
            <p:spPr>
              <a:xfrm>
                <a:off x="0" y="2683516"/>
                <a:ext cx="4753199" cy="1"/>
              </a:xfrm>
              <a:prstGeom prst="line">
                <a:avLst/>
              </a:prstGeom>
              <a:noFill/>
              <a:ln w="25400" cap="flat">
                <a:solidFill>
                  <a:schemeClr val="accent1"/>
                </a:solidFill>
                <a:prstDash val="solid"/>
                <a:round/>
              </a:ln>
              <a:effectLst>
                <a:outerShdw sx="100000" sy="100000" kx="0" ky="0" algn="b" rotWithShape="0" blurRad="38100" dist="25400" dir="5400000">
                  <a:srgbClr val="000000">
                    <a:alpha val="50000"/>
                  </a:srgbClr>
                </a:outerShdw>
              </a:effectLst>
            </p:spPr>
            <p:txBody>
              <a:bodyPr wrap="square" lIns="45718" tIns="45718" rIns="45718" bIns="45718" numCol="1" anchor="t">
                <a:noAutofit/>
              </a:bodyPr>
              <a:lstStyle/>
              <a:p>
                <a:pPr>
                  <a:defRPr>
                    <a:solidFill>
                      <a:srgbClr val="CCFCF9"/>
                    </a:solidFill>
                  </a:defRPr>
                </a:pPr>
              </a:p>
            </p:txBody>
          </p:sp>
        </p:grpSp>
        <p:sp>
          <p:nvSpPr>
            <p:cNvPr id="115" name="TextBox 1"/>
            <p:cNvSpPr txBox="1"/>
            <p:nvPr/>
          </p:nvSpPr>
          <p:spPr>
            <a:xfrm>
              <a:off x="238187" y="1764612"/>
              <a:ext cx="4276826" cy="694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3300">
                  <a:solidFill>
                    <a:srgbClr val="404040"/>
                  </a:solidFill>
                </a:defRPr>
              </a:lvl1pPr>
            </a:lstStyle>
            <a:p>
              <a:pPr/>
              <a:r>
                <a:t>పరిపక్వ విశ్వాసి - తండ్రి</a:t>
              </a:r>
            </a:p>
          </p:txBody>
        </p:sp>
        <p:sp>
          <p:nvSpPr>
            <p:cNvPr id="116" name="TextBox 3"/>
            <p:cNvSpPr txBox="1"/>
            <p:nvPr/>
          </p:nvSpPr>
          <p:spPr>
            <a:xfrm>
              <a:off x="0" y="3054400"/>
              <a:ext cx="4753200" cy="694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3300">
                  <a:solidFill>
                    <a:srgbClr val="3E3E3E"/>
                  </a:solidFill>
                </a:defRPr>
              </a:lvl1pPr>
            </a:lstStyle>
            <a:p>
              <a:pPr/>
              <a:r>
                <a:t>యువ విశ్వాసి -యువకుడు</a:t>
              </a:r>
            </a:p>
          </p:txBody>
        </p:sp>
        <p:sp>
          <p:nvSpPr>
            <p:cNvPr id="117" name="TextBox 4"/>
            <p:cNvSpPr txBox="1"/>
            <p:nvPr/>
          </p:nvSpPr>
          <p:spPr>
            <a:xfrm>
              <a:off x="94468" y="4348524"/>
              <a:ext cx="4667012" cy="694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3300">
                  <a:solidFill>
                    <a:srgbClr val="3E3E3E"/>
                  </a:solidFill>
                </a:defRPr>
              </a:lvl1pPr>
            </a:lstStyle>
            <a:p>
              <a:pPr/>
              <a:r>
                <a:t>కొత్త విశ్వాసి- పిల్లవాడు</a:t>
              </a:r>
            </a:p>
          </p:txBody>
        </p:sp>
        <p:sp>
          <p:nvSpPr>
            <p:cNvPr id="118" name="3 stages of development"/>
            <p:cNvSpPr txBox="1"/>
            <p:nvPr/>
          </p:nvSpPr>
          <p:spPr>
            <a:xfrm>
              <a:off x="792744" y="5942218"/>
              <a:ext cx="3906038"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3000">
                  <a:solidFill>
                    <a:srgbClr val="000000"/>
                  </a:solidFill>
                </a:defRPr>
              </a:lvl1pPr>
            </a:lstStyle>
            <a:p>
              <a:pPr>
                <a:defRPr>
                  <a:effectLst/>
                </a:defRPr>
              </a:pPr>
              <a:r>
                <a:t>అభివృద్ధి యొక్క 3 దశలు</a:t>
              </a:r>
            </a:p>
          </p:txBody>
        </p:sp>
        <p:sp>
          <p:nvSpPr>
            <p:cNvPr id="119" name="The Christian’s whole development"/>
            <p:cNvSpPr txBox="1"/>
            <p:nvPr/>
          </p:nvSpPr>
          <p:spPr>
            <a:xfrm>
              <a:off x="500620" y="-1"/>
              <a:ext cx="4490286"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3000">
                  <a:solidFill>
                    <a:srgbClr val="000000"/>
                  </a:solidFill>
                </a:defRPr>
              </a:lvl1pPr>
            </a:lstStyle>
            <a:p>
              <a:pPr>
                <a:defRPr>
                  <a:effectLst/>
                </a:defRPr>
              </a:pPr>
              <a:r>
                <a:t>క్రైస్తవుని యొక్క మొత్తం అభివృద్ధి</a:t>
              </a:r>
            </a:p>
          </p:txBody>
        </p:sp>
      </p:grpSp>
    </p:spTree>
  </p:cSld>
  <p:clrMapOvr>
    <a:masterClrMapping/>
  </p:clrMapOvr>
  <mc:AlternateContent xmlns:mc="http://schemas.openxmlformats.org/markup-compatibility/2006">
    <mc:Choice xmlns:p14="http://schemas.microsoft.com/office/powerpoint/2010/main" Requires="p14">
      <p:transition spd="slow" advClick="1" p14:dur="1200">
        <p:pull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10">
                                            <p:bg/>
                                          </p:spTgt>
                                        </p:tgtEl>
                                        <p:attrNameLst>
                                          <p:attrName>style.visibility</p:attrName>
                                        </p:attrNameLst>
                                      </p:cBhvr>
                                      <p:to>
                                        <p:strVal val="visible"/>
                                      </p:to>
                                    </p:set>
                                    <p:anim calcmode="lin" valueType="num">
                                      <p:cBhvr>
                                        <p:cTn id="7" dur="1750" fill="hold"/>
                                        <p:tgtEl>
                                          <p:spTgt spid="110">
                                            <p:bg/>
                                          </p:spTgt>
                                        </p:tgtEl>
                                        <p:attrNameLst>
                                          <p:attrName>ppt_x</p:attrName>
                                        </p:attrNameLst>
                                      </p:cBhvr>
                                      <p:tavLst>
                                        <p:tav tm="0">
                                          <p:val>
                                            <p:strVal val="#ppt_x"/>
                                          </p:val>
                                        </p:tav>
                                        <p:tav tm="100000">
                                          <p:val>
                                            <p:strVal val="#ppt_x"/>
                                          </p:val>
                                        </p:tav>
                                      </p:tavLst>
                                    </p:anim>
                                    <p:anim calcmode="lin" valueType="num">
                                      <p:cBhvr>
                                        <p:cTn id="8" dur="1750" fill="hold"/>
                                        <p:tgtEl>
                                          <p:spTgt spid="110">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10">
                                            <p:txEl>
                                              <p:pRg st="0" end="0"/>
                                            </p:txEl>
                                          </p:spTgt>
                                        </p:tgtEl>
                                        <p:attrNameLst>
                                          <p:attrName>style.visibility</p:attrName>
                                        </p:attrNameLst>
                                      </p:cBhvr>
                                      <p:to>
                                        <p:strVal val="visible"/>
                                      </p:to>
                                    </p:set>
                                    <p:anim calcmode="lin" valueType="num">
                                      <p:cBhvr>
                                        <p:cTn id="11" dur="1750" fill="hold"/>
                                        <p:tgtEl>
                                          <p:spTgt spid="110">
                                            <p:txEl>
                                              <p:pRg st="0" end="0"/>
                                            </p:txEl>
                                          </p:spTgt>
                                        </p:tgtEl>
                                        <p:attrNameLst>
                                          <p:attrName>ppt_x</p:attrName>
                                        </p:attrNameLst>
                                      </p:cBhvr>
                                      <p:tavLst>
                                        <p:tav tm="0">
                                          <p:val>
                                            <p:strVal val="#ppt_x"/>
                                          </p:val>
                                        </p:tav>
                                        <p:tav tm="100000">
                                          <p:val>
                                            <p:strVal val="#ppt_x"/>
                                          </p:val>
                                        </p:tav>
                                      </p:tavLst>
                                    </p:anim>
                                    <p:anim calcmode="lin" valueType="num">
                                      <p:cBhvr>
                                        <p:cTn id="12" dur="1750" fill="hold"/>
                                        <p:tgtEl>
                                          <p:spTgt spid="11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Class="entr" nodeType="afterEffect" presetSubtype="10" presetID="19" grpId="2" fill="hold">
                                  <p:stCondLst>
                                    <p:cond delay="0"/>
                                  </p:stCondLst>
                                  <p:iterate type="el" backwards="0">
                                    <p:tmAbs val="0"/>
                                  </p:iterate>
                                  <p:childTnLst>
                                    <p:set>
                                      <p:cBhvr>
                                        <p:cTn id="15" fill="hold"/>
                                        <p:tgtEl>
                                          <p:spTgt spid="120"/>
                                        </p:tgtEl>
                                        <p:attrNameLst>
                                          <p:attrName>style.visibility</p:attrName>
                                        </p:attrNameLst>
                                      </p:cBhvr>
                                      <p:to>
                                        <p:strVal val="visible"/>
                                      </p:to>
                                    </p:set>
                                    <p:anim calcmode="lin" valueType="num">
                                      <p:cBhvr>
                                        <p:cTn id="16" dur="2000" fill="hold"/>
                                        <p:tgtEl>
                                          <p:spTgt spid="120"/>
                                        </p:tgtEl>
                                        <p:attrNameLst>
                                          <p:attrName>ppt_w</p:attrName>
                                        </p:attrNameLst>
                                      </p:cBhvr>
                                      <p:tavLst>
                                        <p:tav tm="0" fmla="#ppt_w*sin(2.5*pi*$)">
                                          <p:val>
                                            <p:fltVal val="0"/>
                                          </p:val>
                                        </p:tav>
                                        <p:tav tm="100000">
                                          <p:val>
                                            <p:fltVal val="1"/>
                                          </p:val>
                                        </p:tav>
                                      </p:tavLst>
                                    </p:anim>
                                    <p:anim calcmode="lin" valueType="num">
                                      <p:cBhvr>
                                        <p:cTn id="17" dur="2000" fill="hold"/>
                                        <p:tgtEl>
                                          <p:spTgt spid="12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110">
                                            <p:txEl>
                                              <p:pRg st="1" end="1"/>
                                            </p:txEl>
                                          </p:spTgt>
                                        </p:tgtEl>
                                        <p:attrNameLst>
                                          <p:attrName>style.visibility</p:attrName>
                                        </p:attrNameLst>
                                      </p:cBhvr>
                                      <p:to>
                                        <p:strVal val="visible"/>
                                      </p:to>
                                    </p:set>
                                    <p:anim calcmode="lin" valueType="num">
                                      <p:cBhvr>
                                        <p:cTn id="22" dur="1750" fill="hold"/>
                                        <p:tgtEl>
                                          <p:spTgt spid="110">
                                            <p:txEl>
                                              <p:pRg st="1" end="1"/>
                                            </p:txEl>
                                          </p:spTgt>
                                        </p:tgtEl>
                                        <p:attrNameLst>
                                          <p:attrName>ppt_x</p:attrName>
                                        </p:attrNameLst>
                                      </p:cBhvr>
                                      <p:tavLst>
                                        <p:tav tm="0">
                                          <p:val>
                                            <p:strVal val="#ppt_x"/>
                                          </p:val>
                                        </p:tav>
                                        <p:tav tm="100000">
                                          <p:val>
                                            <p:strVal val="#ppt_x"/>
                                          </p:val>
                                        </p:tav>
                                      </p:tavLst>
                                    </p:anim>
                                    <p:anim calcmode="lin" valueType="num">
                                      <p:cBhvr>
                                        <p:cTn id="23" dur="1750" fill="hold"/>
                                        <p:tgtEl>
                                          <p:spTgt spid="110">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750"/>
                            </p:stCondLst>
                            <p:childTnLst>
                              <p:par>
                                <p:cTn id="25" presetClass="entr" nodeType="afterEffect" presetSubtype="4" presetID="2" grpId="1" fill="hold">
                                  <p:stCondLst>
                                    <p:cond delay="0"/>
                                  </p:stCondLst>
                                  <p:iterate type="el" backwards="0">
                                    <p:tmAbs val="0"/>
                                  </p:iterate>
                                  <p:childTnLst>
                                    <p:set>
                                      <p:cBhvr>
                                        <p:cTn id="26" fill="hold"/>
                                        <p:tgtEl>
                                          <p:spTgt spid="110">
                                            <p:txEl>
                                              <p:pRg st="2" end="2"/>
                                            </p:txEl>
                                          </p:spTgt>
                                        </p:tgtEl>
                                        <p:attrNameLst>
                                          <p:attrName>style.visibility</p:attrName>
                                        </p:attrNameLst>
                                      </p:cBhvr>
                                      <p:to>
                                        <p:strVal val="visible"/>
                                      </p:to>
                                    </p:set>
                                    <p:anim calcmode="lin" valueType="num">
                                      <p:cBhvr>
                                        <p:cTn id="27" dur="1750" fill="hold"/>
                                        <p:tgtEl>
                                          <p:spTgt spid="110">
                                            <p:txEl>
                                              <p:pRg st="2" end="2"/>
                                            </p:txEl>
                                          </p:spTgt>
                                        </p:tgtEl>
                                        <p:attrNameLst>
                                          <p:attrName>ppt_x</p:attrName>
                                        </p:attrNameLst>
                                      </p:cBhvr>
                                      <p:tavLst>
                                        <p:tav tm="0">
                                          <p:val>
                                            <p:strVal val="#ppt_x"/>
                                          </p:val>
                                        </p:tav>
                                        <p:tav tm="100000">
                                          <p:val>
                                            <p:strVal val="#ppt_x"/>
                                          </p:val>
                                        </p:tav>
                                      </p:tavLst>
                                    </p:anim>
                                    <p:anim calcmode="lin" valueType="num">
                                      <p:cBhvr>
                                        <p:cTn id="28" dur="1750" fill="hold"/>
                                        <p:tgtEl>
                                          <p:spTgt spid="1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4" presetID="2" grpId="1" fill="hold">
                                  <p:stCondLst>
                                    <p:cond delay="0"/>
                                  </p:stCondLst>
                                  <p:iterate type="el" backwards="0">
                                    <p:tmAbs val="0"/>
                                  </p:iterate>
                                  <p:childTnLst>
                                    <p:set>
                                      <p:cBhvr>
                                        <p:cTn id="32" fill="hold"/>
                                        <p:tgtEl>
                                          <p:spTgt spid="110">
                                            <p:txEl>
                                              <p:pRg st="3" end="3"/>
                                            </p:txEl>
                                          </p:spTgt>
                                        </p:tgtEl>
                                        <p:attrNameLst>
                                          <p:attrName>style.visibility</p:attrName>
                                        </p:attrNameLst>
                                      </p:cBhvr>
                                      <p:to>
                                        <p:strVal val="visible"/>
                                      </p:to>
                                    </p:set>
                                    <p:anim calcmode="lin" valueType="num">
                                      <p:cBhvr>
                                        <p:cTn id="33" dur="1750" fill="hold"/>
                                        <p:tgtEl>
                                          <p:spTgt spid="110">
                                            <p:txEl>
                                              <p:pRg st="3" end="3"/>
                                            </p:txEl>
                                          </p:spTgt>
                                        </p:tgtEl>
                                        <p:attrNameLst>
                                          <p:attrName>ppt_x</p:attrName>
                                        </p:attrNameLst>
                                      </p:cBhvr>
                                      <p:tavLst>
                                        <p:tav tm="0">
                                          <p:val>
                                            <p:strVal val="#ppt_x"/>
                                          </p:val>
                                        </p:tav>
                                        <p:tav tm="100000">
                                          <p:val>
                                            <p:strVal val="#ppt_x"/>
                                          </p:val>
                                        </p:tav>
                                      </p:tavLst>
                                    </p:anim>
                                    <p:anim calcmode="lin" valueType="num">
                                      <p:cBhvr>
                                        <p:cTn id="34" dur="1750" fill="hold"/>
                                        <p:tgtEl>
                                          <p:spTgt spid="1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 grpId="2"/>
      <p:bldP build="p" bldLvl="5" animBg="1" rev="0" advAuto="0" spid="11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The spiritual development of believers has many similarities to the physical development of human beings.…"/>
          <p:cNvSpPr txBox="1"/>
          <p:nvPr/>
        </p:nvSpPr>
        <p:spPr>
          <a:xfrm>
            <a:off x="75514" y="2306861"/>
            <a:ext cx="12807875" cy="448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97539" indent="-497539"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000">
                <a:solidFill>
                  <a:srgbClr val="000000"/>
                </a:solidFill>
                <a:effectLst/>
              </a:defRPr>
            </a:pPr>
            <a:r>
              <a:t>విశ్వాసుల ఆధ్యాత్మిక అభివృద్ధికి మానవుల భౌతిక అభివృద్ధికి చాలా సారూప్యతలు ఉన్నాయి. </a:t>
            </a:r>
          </a:p>
          <a:p>
            <a:pPr marL="497539" indent="-497539"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000">
                <a:solidFill>
                  <a:srgbClr val="000000"/>
                </a:solidFill>
                <a:effectLst/>
              </a:defRPr>
            </a:pPr>
            <a:r>
              <a:t>చర్చిలోని బలహీనతకు సువార్త లేదా దేవుని వాక్యం యొక్క శక్తి లేకపోవడంతో సంబంధం లేదు, కానీ దేవుని ప్రజలు తమ చుట్టూ ఉన్నవారికి బాధ్యతాయుతంగా శిక్షణ ఇవ్వడంలో వైఫల్యం.</a:t>
            </a:r>
          </a:p>
          <a:p>
            <a:pPr marL="497539" indent="-497539"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000">
                <a:solidFill>
                  <a:srgbClr val="000000"/>
                </a:solidFill>
                <a:effectLst/>
              </a:defRPr>
            </a:pPr>
            <a:r>
              <a:t>ఆధ్యాత్మిక అభివృద్ధిలో మూడు దశలు ఉన్నాయి: కొత్త విశ్వాసులు (పిల్లలు), యువ విశ్వాసులు (యువకులు) మరియు పరిణతి చెందిన విశ్వాసులు (తండ్రులు).</a:t>
            </a:r>
          </a:p>
        </p:txBody>
      </p:sp>
      <p:sp>
        <p:nvSpPr>
          <p:cNvPr id="123" name="➡ Study 1 John 2:12-14. What three groups do you find? Highlight one difference for each stage, both physically and spiritually.…"/>
          <p:cNvSpPr txBox="1"/>
          <p:nvPr/>
        </p:nvSpPr>
        <p:spPr>
          <a:xfrm>
            <a:off x="239116" y="7583851"/>
            <a:ext cx="12526568" cy="21031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8612" indent="-349245" algn="just" defTabSz="457200">
              <a:lnSpc>
                <a:spcPct val="110000"/>
              </a:lnSpc>
              <a:spcBef>
                <a:spcPts val="14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000">
                <a:solidFill>
                  <a:srgbClr val="000000"/>
                </a:solidFill>
                <a:effectLst/>
              </a:defRPr>
            </a:pPr>
            <a:r>
              <a:t>	➡ యోహాను 2:12-14. మీరు ఏ మూడు సమూహాలను కనుగొన్నారు? భౌతికంగా మరియు ఆధ్యాత్మికంగా ప్రతి దశకు ఒక వ్యత్యాసాన్ని హైలైట్ చేయండి.</a:t>
            </a:r>
          </a:p>
          <a:p>
            <a:pPr marL="348612" indent="-349245" algn="just" defTabSz="457200">
              <a:lnSpc>
                <a:spcPct val="110000"/>
              </a:lnSpc>
              <a:spcBef>
                <a:spcPts val="14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000">
                <a:solidFill>
                  <a:srgbClr val="000000"/>
                </a:solidFill>
                <a:effectLst/>
              </a:defRPr>
            </a:pPr>
            <a:r>
              <a:t> 	➡ కాకపోతే, ఇది ఎందుకు అని మీరు అనుకుంటున్నారు?</a:t>
            </a:r>
          </a:p>
        </p:txBody>
      </p:sp>
      <p:grpSp>
        <p:nvGrpSpPr>
          <p:cNvPr id="126" name="Group"/>
          <p:cNvGrpSpPr/>
          <p:nvPr/>
        </p:nvGrpSpPr>
        <p:grpSpPr>
          <a:xfrm>
            <a:off x="3347935" y="1338468"/>
            <a:ext cx="6308932" cy="1168400"/>
            <a:chOff x="0" y="0"/>
            <a:chExt cx="6308930" cy="1168399"/>
          </a:xfrm>
        </p:grpSpPr>
        <p:sp>
          <p:nvSpPr>
            <p:cNvPr id="124" name="Rounded Rectangle"/>
            <p:cNvSpPr/>
            <p:nvPr/>
          </p:nvSpPr>
          <p:spPr>
            <a:xfrm>
              <a:off x="0" y="34770"/>
              <a:ext cx="6308931" cy="986141"/>
            </a:xfrm>
            <a:prstGeom prst="roundRect">
              <a:avLst>
                <a:gd name="adj" fmla="val 19318"/>
              </a:avLst>
            </a:prstGeom>
            <a:noFill/>
            <a:ln w="508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effectLst/>
                </a:defRPr>
              </a:pPr>
            </a:p>
          </p:txBody>
        </p:sp>
        <p:sp>
          <p:nvSpPr>
            <p:cNvPr id="125" name="Summary"/>
            <p:cNvSpPr txBox="1"/>
            <p:nvPr/>
          </p:nvSpPr>
          <p:spPr>
            <a:xfrm>
              <a:off x="1549310" y="0"/>
              <a:ext cx="3210307"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defRPr>
              </a:lvl1pPr>
            </a:lstStyle>
            <a:p>
              <a:pPr>
                <a:defRPr>
                  <a:effectLst/>
                </a:defRPr>
              </a:pPr>
              <a:r>
                <a:t>సారాంశం</a:t>
              </a:r>
            </a:p>
          </p:txBody>
        </p:sp>
      </p:grpSp>
      <p:sp>
        <p:nvSpPr>
          <p:cNvPr id="127" name="అప్లికేషన్ - అన్వయించు"/>
          <p:cNvSpPr/>
          <p:nvPr/>
        </p:nvSpPr>
        <p:spPr>
          <a:xfrm>
            <a:off x="3683662" y="6791140"/>
            <a:ext cx="5731273" cy="791533"/>
          </a:xfrm>
          <a:prstGeom prst="rect">
            <a:avLst/>
          </a:prstGeom>
          <a:blipFill>
            <a:blip r:embed="rId2"/>
          </a:blipFill>
          <a:ln w="12700">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lvl1pPr>
          </a:lstStyle>
          <a:p>
            <a:pPr>
              <a:defRPr>
                <a:effectLst/>
              </a:defRPr>
            </a:pPr>
            <a:r>
              <a:t>అప్లికేషన్ - అన్వయించు</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22">
                                            <p:bg/>
                                          </p:spTgt>
                                        </p:tgtEl>
                                        <p:attrNameLst>
                                          <p:attrName>style.visibility</p:attrName>
                                        </p:attrNameLst>
                                      </p:cBhvr>
                                      <p:to>
                                        <p:strVal val="visible"/>
                                      </p:to>
                                    </p:set>
                                    <p:anim calcmode="lin" valueType="num">
                                      <p:cBhvr>
                                        <p:cTn id="7" dur="2750" fill="hold"/>
                                        <p:tgtEl>
                                          <p:spTgt spid="122">
                                            <p:bg/>
                                          </p:spTgt>
                                        </p:tgtEl>
                                        <p:attrNameLst>
                                          <p:attrName>ppt_x</p:attrName>
                                        </p:attrNameLst>
                                      </p:cBhvr>
                                      <p:tavLst>
                                        <p:tav tm="0">
                                          <p:val>
                                            <p:strVal val="0-#ppt_w/2"/>
                                          </p:val>
                                        </p:tav>
                                        <p:tav tm="100000">
                                          <p:val>
                                            <p:strVal val="#ppt_x"/>
                                          </p:val>
                                        </p:tav>
                                      </p:tavLst>
                                    </p:anim>
                                    <p:anim calcmode="lin" valueType="num">
                                      <p:cBhvr>
                                        <p:cTn id="8" dur="2750" fill="hold"/>
                                        <p:tgtEl>
                                          <p:spTgt spid="122">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122">
                                            <p:txEl>
                                              <p:pRg st="0" end="0"/>
                                            </p:txEl>
                                          </p:spTgt>
                                        </p:tgtEl>
                                        <p:attrNameLst>
                                          <p:attrName>style.visibility</p:attrName>
                                        </p:attrNameLst>
                                      </p:cBhvr>
                                      <p:to>
                                        <p:strVal val="visible"/>
                                      </p:to>
                                    </p:set>
                                    <p:anim calcmode="lin" valueType="num">
                                      <p:cBhvr>
                                        <p:cTn id="11" dur="2750" fill="hold"/>
                                        <p:tgtEl>
                                          <p:spTgt spid="122">
                                            <p:txEl>
                                              <p:pRg st="0" end="0"/>
                                            </p:txEl>
                                          </p:spTgt>
                                        </p:tgtEl>
                                        <p:attrNameLst>
                                          <p:attrName>ppt_x</p:attrName>
                                        </p:attrNameLst>
                                      </p:cBhvr>
                                      <p:tavLst>
                                        <p:tav tm="0">
                                          <p:val>
                                            <p:strVal val="0-#ppt_w/2"/>
                                          </p:val>
                                        </p:tav>
                                        <p:tav tm="100000">
                                          <p:val>
                                            <p:strVal val="#ppt_x"/>
                                          </p:val>
                                        </p:tav>
                                      </p:tavLst>
                                    </p:anim>
                                    <p:anim calcmode="lin" valueType="num">
                                      <p:cBhvr>
                                        <p:cTn id="12" dur="2750" fill="hold"/>
                                        <p:tgtEl>
                                          <p:spTgt spid="12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750"/>
                            </p:stCondLst>
                            <p:childTnLst>
                              <p:par>
                                <p:cTn id="14" presetClass="entr" nodeType="afterEffect" presetSubtype="8" presetID="2" grpId="1" fill="hold">
                                  <p:stCondLst>
                                    <p:cond delay="0"/>
                                  </p:stCondLst>
                                  <p:iterate type="el" backwards="0">
                                    <p:tmAbs val="0"/>
                                  </p:iterate>
                                  <p:childTnLst>
                                    <p:set>
                                      <p:cBhvr>
                                        <p:cTn id="15" fill="hold"/>
                                        <p:tgtEl>
                                          <p:spTgt spid="122">
                                            <p:txEl>
                                              <p:pRg st="1" end="1"/>
                                            </p:txEl>
                                          </p:spTgt>
                                        </p:tgtEl>
                                        <p:attrNameLst>
                                          <p:attrName>style.visibility</p:attrName>
                                        </p:attrNameLst>
                                      </p:cBhvr>
                                      <p:to>
                                        <p:strVal val="visible"/>
                                      </p:to>
                                    </p:set>
                                    <p:anim calcmode="lin" valueType="num">
                                      <p:cBhvr>
                                        <p:cTn id="16" dur="2750" fill="hold"/>
                                        <p:tgtEl>
                                          <p:spTgt spid="122">
                                            <p:txEl>
                                              <p:pRg st="1" end="1"/>
                                            </p:txEl>
                                          </p:spTgt>
                                        </p:tgtEl>
                                        <p:attrNameLst>
                                          <p:attrName>ppt_x</p:attrName>
                                        </p:attrNameLst>
                                      </p:cBhvr>
                                      <p:tavLst>
                                        <p:tav tm="0">
                                          <p:val>
                                            <p:strVal val="0-#ppt_w/2"/>
                                          </p:val>
                                        </p:tav>
                                        <p:tav tm="100000">
                                          <p:val>
                                            <p:strVal val="#ppt_x"/>
                                          </p:val>
                                        </p:tav>
                                      </p:tavLst>
                                    </p:anim>
                                    <p:anim calcmode="lin" valueType="num">
                                      <p:cBhvr>
                                        <p:cTn id="17" dur="2750" fill="hold"/>
                                        <p:tgtEl>
                                          <p:spTgt spid="122">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5500"/>
                            </p:stCondLst>
                            <p:childTnLst>
                              <p:par>
                                <p:cTn id="19" presetClass="entr" nodeType="afterEffect" presetSubtype="8" presetID="2" grpId="1" fill="hold">
                                  <p:stCondLst>
                                    <p:cond delay="0"/>
                                  </p:stCondLst>
                                  <p:iterate type="el" backwards="0">
                                    <p:tmAbs val="0"/>
                                  </p:iterate>
                                  <p:childTnLst>
                                    <p:set>
                                      <p:cBhvr>
                                        <p:cTn id="20" fill="hold"/>
                                        <p:tgtEl>
                                          <p:spTgt spid="122">
                                            <p:txEl>
                                              <p:pRg st="2" end="2"/>
                                            </p:txEl>
                                          </p:spTgt>
                                        </p:tgtEl>
                                        <p:attrNameLst>
                                          <p:attrName>style.visibility</p:attrName>
                                        </p:attrNameLst>
                                      </p:cBhvr>
                                      <p:to>
                                        <p:strVal val="visible"/>
                                      </p:to>
                                    </p:set>
                                    <p:anim calcmode="lin" valueType="num">
                                      <p:cBhvr>
                                        <p:cTn id="21" dur="2750" fill="hold"/>
                                        <p:tgtEl>
                                          <p:spTgt spid="122">
                                            <p:txEl>
                                              <p:pRg st="2" end="2"/>
                                            </p:txEl>
                                          </p:spTgt>
                                        </p:tgtEl>
                                        <p:attrNameLst>
                                          <p:attrName>ppt_x</p:attrName>
                                        </p:attrNameLst>
                                      </p:cBhvr>
                                      <p:tavLst>
                                        <p:tav tm="0">
                                          <p:val>
                                            <p:strVal val="0-#ppt_w/2"/>
                                          </p:val>
                                        </p:tav>
                                        <p:tav tm="100000">
                                          <p:val>
                                            <p:strVal val="#ppt_x"/>
                                          </p:val>
                                        </p:tav>
                                      </p:tavLst>
                                    </p:anim>
                                    <p:anim calcmode="lin" valueType="num">
                                      <p:cBhvr>
                                        <p:cTn id="22" dur="2750" fill="hold"/>
                                        <p:tgtEl>
                                          <p:spTgt spid="122">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8250"/>
                            </p:stCondLst>
                            <p:childTnLst>
                              <p:par>
                                <p:cTn id="24" presetClass="entr" nodeType="afterEffect" presetSubtype="1" presetID="22" grpId="2" fill="hold">
                                  <p:stCondLst>
                                    <p:cond delay="0"/>
                                  </p:stCondLst>
                                  <p:iterate type="el" backwards="0">
                                    <p:tmAbs val="0"/>
                                  </p:iterate>
                                  <p:childTnLst>
                                    <p:set>
                                      <p:cBhvr>
                                        <p:cTn id="25" fill="hold"/>
                                        <p:tgtEl>
                                          <p:spTgt spid="123">
                                            <p:bg/>
                                          </p:spTgt>
                                        </p:tgtEl>
                                        <p:attrNameLst>
                                          <p:attrName>style.visibility</p:attrName>
                                        </p:attrNameLst>
                                      </p:cBhvr>
                                      <p:to>
                                        <p:strVal val="visible"/>
                                      </p:to>
                                    </p:set>
                                    <p:animEffect filter="wipe(up)" transition="in">
                                      <p:cBhvr>
                                        <p:cTn id="26" dur="2000"/>
                                        <p:tgtEl>
                                          <p:spTgt spid="123">
                                            <p:bg/>
                                          </p:spTgt>
                                        </p:tgtEl>
                                      </p:cBhvr>
                                    </p:animEffect>
                                  </p:childTnLst>
                                </p:cTn>
                              </p:par>
                              <p:par>
                                <p:cTn id="27" presetClass="entr" nodeType="withEffect" presetSubtype="1" presetID="22" grpId="2" fill="hold">
                                  <p:stCondLst>
                                    <p:cond delay="0"/>
                                  </p:stCondLst>
                                  <p:iterate type="el" backwards="0">
                                    <p:tmAbs val="0"/>
                                  </p:iterate>
                                  <p:childTnLst>
                                    <p:set>
                                      <p:cBhvr>
                                        <p:cTn id="28" fill="hold"/>
                                        <p:tgtEl>
                                          <p:spTgt spid="123">
                                            <p:txEl>
                                              <p:pRg st="0" end="0"/>
                                            </p:txEl>
                                          </p:spTgt>
                                        </p:tgtEl>
                                        <p:attrNameLst>
                                          <p:attrName>style.visibility</p:attrName>
                                        </p:attrNameLst>
                                      </p:cBhvr>
                                      <p:to>
                                        <p:strVal val="visible"/>
                                      </p:to>
                                    </p:set>
                                    <p:animEffect filter="wipe(up)" transition="in">
                                      <p:cBhvr>
                                        <p:cTn id="29" dur="2000"/>
                                        <p:tgtEl>
                                          <p:spTgt spid="123">
                                            <p:txEl>
                                              <p:pRg st="0" end="0"/>
                                            </p:txEl>
                                          </p:spTgt>
                                        </p:tgtEl>
                                      </p:cBhvr>
                                    </p:animEffect>
                                  </p:childTnLst>
                                </p:cTn>
                              </p:par>
                            </p:childTnLst>
                          </p:cTn>
                        </p:par>
                        <p:par>
                          <p:cTn id="30" fill="hold">
                            <p:stCondLst>
                              <p:cond delay="10250"/>
                            </p:stCondLst>
                            <p:childTnLst>
                              <p:par>
                                <p:cTn id="31" presetClass="entr" nodeType="afterEffect" presetSubtype="1" presetID="22" grpId="2" fill="hold">
                                  <p:stCondLst>
                                    <p:cond delay="0"/>
                                  </p:stCondLst>
                                  <p:iterate type="el" backwards="0">
                                    <p:tmAbs val="0"/>
                                  </p:iterate>
                                  <p:childTnLst>
                                    <p:set>
                                      <p:cBhvr>
                                        <p:cTn id="32" fill="hold"/>
                                        <p:tgtEl>
                                          <p:spTgt spid="123">
                                            <p:txEl>
                                              <p:pRg st="1" end="1"/>
                                            </p:txEl>
                                          </p:spTgt>
                                        </p:tgtEl>
                                        <p:attrNameLst>
                                          <p:attrName>style.visibility</p:attrName>
                                        </p:attrNameLst>
                                      </p:cBhvr>
                                      <p:to>
                                        <p:strVal val="visible"/>
                                      </p:to>
                                    </p:set>
                                    <p:animEffect filter="wipe(up)" transition="in">
                                      <p:cBhvr>
                                        <p:cTn id="33" dur="2000"/>
                                        <p:tgtEl>
                                          <p:spTgt spid="12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8" presetID="2" grpId="3" fill="hold">
                                  <p:stCondLst>
                                    <p:cond delay="0"/>
                                  </p:stCondLst>
                                  <p:iterate type="el" backwards="0">
                                    <p:tmAbs val="0"/>
                                  </p:iterate>
                                  <p:childTnLst>
                                    <p:set>
                                      <p:cBhvr>
                                        <p:cTn id="37" fill="hold"/>
                                        <p:tgtEl>
                                          <p:spTgt spid="127"/>
                                        </p:tgtEl>
                                        <p:attrNameLst>
                                          <p:attrName>style.visibility</p:attrName>
                                        </p:attrNameLst>
                                      </p:cBhvr>
                                      <p:to>
                                        <p:strVal val="visible"/>
                                      </p:to>
                                    </p:set>
                                    <p:anim calcmode="lin" valueType="num">
                                      <p:cBhvr>
                                        <p:cTn id="38" dur="1000" fill="hold"/>
                                        <p:tgtEl>
                                          <p:spTgt spid="127"/>
                                        </p:tgtEl>
                                        <p:attrNameLst>
                                          <p:attrName>ppt_x</p:attrName>
                                        </p:attrNameLst>
                                      </p:cBhvr>
                                      <p:tavLst>
                                        <p:tav tm="0">
                                          <p:val>
                                            <p:strVal val="0-#ppt_w/2"/>
                                          </p:val>
                                        </p:tav>
                                        <p:tav tm="100000">
                                          <p:val>
                                            <p:strVal val="#ppt_x"/>
                                          </p:val>
                                        </p:tav>
                                      </p:tavLst>
                                    </p:anim>
                                    <p:anim calcmode="lin" valueType="num">
                                      <p:cBhvr>
                                        <p:cTn id="39" dur="1000" fill="hold"/>
                                        <p:tgtEl>
                                          <p:spTgt spid="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2" grpId="1"/>
      <p:bldP build="p" bldLvl="5" animBg="1" rev="0" advAuto="0" spid="123" grpId="2"/>
      <p:bldP build="whole" bldLvl="1" animBg="1" rev="0" advAuto="0" spid="127" grpId="3"/>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జీవిత మూలము మరి నీవు"/>
          <p:cNvSpPr txBox="1"/>
          <p:nvPr/>
        </p:nvSpPr>
        <p:spPr>
          <a:xfrm>
            <a:off x="2421403" y="3313200"/>
            <a:ext cx="8349855"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800"/>
            </a:lvl1pPr>
          </a:lstStyle>
          <a:p>
            <a:pPr>
              <a:defRPr>
                <a:effectLst/>
              </a:defRPr>
            </a:pPr>
            <a:r>
              <a:t>జీవిత మూలము మరి నీవు</a:t>
            </a:r>
          </a:p>
        </p:txBody>
      </p:sp>
      <p:sp>
        <p:nvSpPr>
          <p:cNvPr id="130" name="The Life Core"/>
          <p:cNvSpPr txBox="1"/>
          <p:nvPr/>
        </p:nvSpPr>
        <p:spPr>
          <a:xfrm>
            <a:off x="464412" y="430396"/>
            <a:ext cx="12075974" cy="2839721"/>
          </a:xfrm>
          <a:prstGeom prst="rect">
            <a:avLst/>
          </a:prstGeom>
          <a:ln w="12700">
            <a:miter lim="400000"/>
          </a:ln>
          <a:effectLst>
            <a:outerShdw sx="100000" sy="100000" kx="0" ky="0" algn="b" rotWithShape="0" blurRad="63500" dist="72062" dir="2732947">
              <a:srgbClr val="000000">
                <a:alpha val="9057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54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 </a:t>
            </a:r>
          </a:p>
        </p:txBody>
      </p:sp>
      <p:sp>
        <p:nvSpPr>
          <p:cNvPr id="131" name="Curiosity"/>
          <p:cNvSpPr txBox="1"/>
          <p:nvPr/>
        </p:nvSpPr>
        <p:spPr>
          <a:xfrm>
            <a:off x="997344" y="6114193"/>
            <a:ext cx="11010124" cy="13817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CCFCF9"/>
                </a:solidFill>
              </a:defRPr>
            </a:lvl1pPr>
          </a:lstStyle>
          <a:p>
            <a:pPr/>
            <a:r>
              <a:t>ఉత్సుకత – క్యుయురియాసిటి</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Curiosity"/>
          <p:cNvSpPr txBox="1"/>
          <p:nvPr/>
        </p:nvSpPr>
        <p:spPr>
          <a:xfrm>
            <a:off x="-849547" y="1231306"/>
            <a:ext cx="10674730" cy="122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a:solidFill>
                  <a:srgbClr val="000000"/>
                </a:solidFill>
              </a:defRPr>
            </a:lvl1pPr>
          </a:lstStyle>
          <a:p>
            <a:pPr>
              <a:defRPr>
                <a:effectLst/>
              </a:defRPr>
            </a:pPr>
            <a:r>
              <a:t>ఉత్సుకత - క్యూరియాసిటీ</a:t>
            </a:r>
          </a:p>
        </p:txBody>
      </p:sp>
      <p:sp>
        <p:nvSpPr>
          <p:cNvPr id="134" name="Once believers hear about these three stages, and realize there is no fourth stage, they begin to wonder about which group they fit into.…"/>
          <p:cNvSpPr txBox="1"/>
          <p:nvPr/>
        </p:nvSpPr>
        <p:spPr>
          <a:xfrm>
            <a:off x="330628" y="2757933"/>
            <a:ext cx="10524478" cy="1889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365178" indent="-365178"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defRPr>
            </a:lvl1pPr>
          </a:lstStyle>
          <a:p>
            <a:pPr>
              <a:defRPr>
                <a:effectLst/>
              </a:defRPr>
            </a:pPr>
            <a:r>
              <a:t>విశ్వాసులు ఈ మూడు దశల గురించి విని, నాల్గవ దశ లేదని గ్రహించిన తర్వాత, వారు ఏ గుంపుకు సరిపోతారో అని ఆశ్చర్యపోతారు.</a:t>
            </a:r>
          </a:p>
        </p:txBody>
      </p:sp>
      <p:pic>
        <p:nvPicPr>
          <p:cNvPr id="135" name="Where-am-I_Telugu.jpg" descr="Where-am-I_Telugu.jpg"/>
          <p:cNvPicPr>
            <a:picLocks noChangeAspect="1"/>
          </p:cNvPicPr>
          <p:nvPr/>
        </p:nvPicPr>
        <p:blipFill>
          <a:blip r:embed="rId3">
            <a:extLst/>
          </a:blip>
          <a:srcRect l="0" t="0" r="0" b="0"/>
          <a:stretch>
            <a:fillRect/>
          </a:stretch>
        </p:blipFill>
        <p:spPr>
          <a:xfrm>
            <a:off x="4526347" y="4947498"/>
            <a:ext cx="8541712" cy="4804715"/>
          </a:xfrm>
          <a:prstGeom prst="rect">
            <a:avLst/>
          </a:prstGeom>
          <a:ln w="12700">
            <a:miter lim="400000"/>
          </a:ln>
          <a:effectLst>
            <a:outerShdw sx="100000" sy="100000" kx="0" ky="0" algn="b" rotWithShape="0" blurRad="76200" dist="10088" dir="3662202">
              <a:srgbClr val="000000">
                <a:alpha val="73441"/>
              </a:srgbClr>
            </a:outerShdw>
          </a:effectLst>
        </p:spPr>
      </p:pic>
      <p:sp>
        <p:nvSpPr>
          <p:cNvPr id="136" name="Once believers hear about these three stages, and realize there is no fourth stage, they begin to wonder about which group they fit into.…"/>
          <p:cNvSpPr txBox="1"/>
          <p:nvPr/>
        </p:nvSpPr>
        <p:spPr>
          <a:xfrm>
            <a:off x="303000" y="5209184"/>
            <a:ext cx="4157226" cy="2749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365178" indent="-365178" algn="l" defTabSz="457200">
              <a:spcBef>
                <a:spcPts val="39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defRPr>
            </a:lvl1pPr>
          </a:lstStyle>
          <a:p>
            <a:pPr>
              <a:defRPr>
                <a:effectLst/>
              </a:defRPr>
            </a:pPr>
            <a:r>
              <a:t>గ్రూప్ ఫోటో లాగా! నేను అక్కడ ఉన్నానా? నేను ఎలా కనిపిస్తున్నాను?</a:t>
            </a:r>
          </a:p>
        </p:txBody>
      </p:sp>
    </p:spTree>
  </p:cSld>
  <p:clrMapOvr>
    <a:masterClrMapping/>
  </p:clrMapOvr>
  <mc:AlternateContent xmlns:mc="http://schemas.openxmlformats.org/markup-compatibility/2006">
    <mc:Choice xmlns:p14="http://schemas.microsoft.com/office/powerpoint/2010/main" Requires="p14">
      <p:transition spd="slow" advClick="1" p14:dur="12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34">
                                            <p:bg/>
                                          </p:spTgt>
                                        </p:tgtEl>
                                        <p:attrNameLst>
                                          <p:attrName>style.visibility</p:attrName>
                                        </p:attrNameLst>
                                      </p:cBhvr>
                                      <p:to>
                                        <p:strVal val="visible"/>
                                      </p:to>
                                    </p:set>
                                    <p:anim calcmode="lin" valueType="num">
                                      <p:cBhvr>
                                        <p:cTn id="7" dur="2500" fill="hold"/>
                                        <p:tgtEl>
                                          <p:spTgt spid="134">
                                            <p:bg/>
                                          </p:spTgt>
                                        </p:tgtEl>
                                        <p:attrNameLst>
                                          <p:attrName>ppt_x</p:attrName>
                                        </p:attrNameLst>
                                      </p:cBhvr>
                                      <p:tavLst>
                                        <p:tav tm="0">
                                          <p:val>
                                            <p:strVal val="#ppt_x"/>
                                          </p:val>
                                        </p:tav>
                                        <p:tav tm="100000">
                                          <p:val>
                                            <p:strVal val="#ppt_x"/>
                                          </p:val>
                                        </p:tav>
                                      </p:tavLst>
                                    </p:anim>
                                    <p:anim calcmode="lin" valueType="num">
                                      <p:cBhvr>
                                        <p:cTn id="8" dur="2500" fill="hold"/>
                                        <p:tgtEl>
                                          <p:spTgt spid="134">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34">
                                            <p:txEl>
                                              <p:pRg st="0" end="0"/>
                                            </p:txEl>
                                          </p:spTgt>
                                        </p:tgtEl>
                                        <p:attrNameLst>
                                          <p:attrName>style.visibility</p:attrName>
                                        </p:attrNameLst>
                                      </p:cBhvr>
                                      <p:to>
                                        <p:strVal val="visible"/>
                                      </p:to>
                                    </p:set>
                                    <p:anim calcmode="lin" valueType="num">
                                      <p:cBhvr>
                                        <p:cTn id="11" dur="2500" fill="hold"/>
                                        <p:tgtEl>
                                          <p:spTgt spid="134">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3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ID="9" grpId="2" fill="hold">
                                  <p:stCondLst>
                                    <p:cond delay="0"/>
                                  </p:stCondLst>
                                  <p:iterate type="el" backwards="0">
                                    <p:tmAbs val="0"/>
                                  </p:iterate>
                                  <p:childTnLst>
                                    <p:set>
                                      <p:cBhvr>
                                        <p:cTn id="15" fill="hold"/>
                                        <p:tgtEl>
                                          <p:spTgt spid="135"/>
                                        </p:tgtEl>
                                        <p:attrNameLst>
                                          <p:attrName>style.visibility</p:attrName>
                                        </p:attrNameLst>
                                      </p:cBhvr>
                                      <p:to>
                                        <p:strVal val="visible"/>
                                      </p:to>
                                    </p:set>
                                    <p:animEffect filter="dissolve" transition="in">
                                      <p:cBhvr>
                                        <p:cTn id="16" dur="1500"/>
                                        <p:tgtEl>
                                          <p:spTgt spid="135"/>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4" presetID="2" grpId="3" fill="hold">
                                  <p:stCondLst>
                                    <p:cond delay="0"/>
                                  </p:stCondLst>
                                  <p:iterate type="el" backwards="0">
                                    <p:tmAbs val="0"/>
                                  </p:iterate>
                                  <p:childTnLst>
                                    <p:set>
                                      <p:cBhvr>
                                        <p:cTn id="20" fill="hold"/>
                                        <p:tgtEl>
                                          <p:spTgt spid="136">
                                            <p:bg/>
                                          </p:spTgt>
                                        </p:tgtEl>
                                        <p:attrNameLst>
                                          <p:attrName>style.visibility</p:attrName>
                                        </p:attrNameLst>
                                      </p:cBhvr>
                                      <p:to>
                                        <p:strVal val="visible"/>
                                      </p:to>
                                    </p:set>
                                    <p:anim calcmode="lin" valueType="num">
                                      <p:cBhvr>
                                        <p:cTn id="21" dur="2500" fill="hold"/>
                                        <p:tgtEl>
                                          <p:spTgt spid="136">
                                            <p:bg/>
                                          </p:spTgt>
                                        </p:tgtEl>
                                        <p:attrNameLst>
                                          <p:attrName>ppt_x</p:attrName>
                                        </p:attrNameLst>
                                      </p:cBhvr>
                                      <p:tavLst>
                                        <p:tav tm="0">
                                          <p:val>
                                            <p:strVal val="#ppt_x"/>
                                          </p:val>
                                        </p:tav>
                                        <p:tav tm="100000">
                                          <p:val>
                                            <p:strVal val="#ppt_x"/>
                                          </p:val>
                                        </p:tav>
                                      </p:tavLst>
                                    </p:anim>
                                    <p:anim calcmode="lin" valueType="num">
                                      <p:cBhvr>
                                        <p:cTn id="22" dur="2500" fill="hold"/>
                                        <p:tgtEl>
                                          <p:spTgt spid="136">
                                            <p:bg/>
                                          </p:spTgt>
                                        </p:tgtEl>
                                        <p:attrNameLst>
                                          <p:attrName>ppt_y</p:attrName>
                                        </p:attrNameLst>
                                      </p:cBhvr>
                                      <p:tavLst>
                                        <p:tav tm="0">
                                          <p:val>
                                            <p:strVal val="1+#ppt_h/2"/>
                                          </p:val>
                                        </p:tav>
                                        <p:tav tm="100000">
                                          <p:val>
                                            <p:strVal val="#ppt_y"/>
                                          </p:val>
                                        </p:tav>
                                      </p:tavLst>
                                    </p:anim>
                                  </p:childTnLst>
                                </p:cTn>
                              </p:par>
                              <p:par>
                                <p:cTn id="23" presetClass="entr" nodeType="withEffect" presetSubtype="4" presetID="2" grpId="3" fill="hold">
                                  <p:stCondLst>
                                    <p:cond delay="0"/>
                                  </p:stCondLst>
                                  <p:iterate type="el" backwards="0">
                                    <p:tmAbs val="0"/>
                                  </p:iterate>
                                  <p:childTnLst>
                                    <p:set>
                                      <p:cBhvr>
                                        <p:cTn id="24" fill="hold"/>
                                        <p:tgtEl>
                                          <p:spTgt spid="136">
                                            <p:txEl>
                                              <p:pRg st="0" end="0"/>
                                            </p:txEl>
                                          </p:spTgt>
                                        </p:tgtEl>
                                        <p:attrNameLst>
                                          <p:attrName>style.visibility</p:attrName>
                                        </p:attrNameLst>
                                      </p:cBhvr>
                                      <p:to>
                                        <p:strVal val="visible"/>
                                      </p:to>
                                    </p:set>
                                    <p:anim calcmode="lin" valueType="num">
                                      <p:cBhvr>
                                        <p:cTn id="25" dur="2500" fill="hold"/>
                                        <p:tgtEl>
                                          <p:spTgt spid="136">
                                            <p:txEl>
                                              <p:pRg st="0" end="0"/>
                                            </p:txEl>
                                          </p:spTgt>
                                        </p:tgtEl>
                                        <p:attrNameLst>
                                          <p:attrName>ppt_x</p:attrName>
                                        </p:attrNameLst>
                                      </p:cBhvr>
                                      <p:tavLst>
                                        <p:tav tm="0">
                                          <p:val>
                                            <p:strVal val="#ppt_x"/>
                                          </p:val>
                                        </p:tav>
                                        <p:tav tm="100000">
                                          <p:val>
                                            <p:strVal val="#ppt_x"/>
                                          </p:val>
                                        </p:tav>
                                      </p:tavLst>
                                    </p:anim>
                                    <p:anim calcmode="lin" valueType="num">
                                      <p:cBhvr>
                                        <p:cTn id="26" dur="2500" fill="hold"/>
                                        <p:tgtEl>
                                          <p:spTgt spid="1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 grpId="2"/>
      <p:bldP build="p" bldLvl="5" animBg="1" rev="0" advAuto="0" spid="134" grpId="1"/>
      <p:bldP build="p" bldLvl="5" animBg="1" rev="0" advAuto="0" spid="136" grpId="3"/>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A Fresh Vision of Growth"/>
          <p:cNvSpPr txBox="1"/>
          <p:nvPr/>
        </p:nvSpPr>
        <p:spPr>
          <a:xfrm>
            <a:off x="82630" y="1399114"/>
            <a:ext cx="6634737"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000000"/>
                </a:solidFill>
              </a:defRPr>
            </a:lvl1pPr>
          </a:lstStyle>
          <a:p>
            <a:pPr>
              <a:defRPr>
                <a:effectLst/>
              </a:defRPr>
            </a:pPr>
            <a:r>
              <a:t>ఎదుగుదల యొక్క తాజా దృష్టి-</a:t>
            </a:r>
          </a:p>
        </p:txBody>
      </p:sp>
      <p:sp>
        <p:nvSpPr>
          <p:cNvPr id="141" name="Instead of seeing healthy growth, many believers have fallen into spiritual stagnancy…"/>
          <p:cNvSpPr txBox="1"/>
          <p:nvPr/>
        </p:nvSpPr>
        <p:spPr>
          <a:xfrm>
            <a:off x="148796" y="2617229"/>
            <a:ext cx="6502405" cy="6741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55599" indent="-355599" algn="l" defTabSz="457200">
              <a:spcBef>
                <a:spcPts val="2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defRPr>
            </a:pPr>
            <a:r>
              <a:t>ఆరోగ్యకరమైన ఎదుగుదలను చూడడానికి బదులుగా, అనేకమంది విశ్వాసులు ఆధ్యాత్మిక స్తబ్దతలో పడిపోయారు</a:t>
            </a:r>
          </a:p>
          <a:p>
            <a:pPr marL="355599" indent="-355599" algn="l" defTabSz="457200">
              <a:spcBef>
                <a:spcPts val="2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defRPr>
            </a:pPr>
            <a:r>
              <a:t>వారు తమ జీవితంలో ఒకటి లేదా అంతకంటే ఎక్కువ ప్రాంతాలలో సమస్యలను కలిగి ఉంటారు మరియు ఎక్కువగా ఆశను వదులుకున్నారు</a:t>
            </a:r>
          </a:p>
          <a:p>
            <a:pPr marL="355599" indent="-355599" algn="l" defTabSz="457200">
              <a:spcBef>
                <a:spcPts val="2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rgbClr val="000000"/>
                </a:solidFill>
                <a:effectLst/>
              </a:defRPr>
            </a:pPr>
            <a:r>
              <a:t>భౌతిక మరియు ఆధ్యాత్మిక "ఎదుగుదల"</a:t>
            </a:r>
          </a:p>
        </p:txBody>
      </p:sp>
      <p:graphicFrame>
        <p:nvGraphicFramePr>
          <p:cNvPr id="142" name="Table 1"/>
          <p:cNvGraphicFramePr/>
          <p:nvPr/>
        </p:nvGraphicFramePr>
        <p:xfrm>
          <a:off x="6756430" y="1467470"/>
          <a:ext cx="6098084" cy="817143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098083"/>
              </a:tblGrid>
              <a:tr h="1270986">
                <a:tc>
                  <a:txBody>
                    <a:bodyPr/>
                    <a:lstStyle/>
                    <a:p>
                      <a:pPr defTabSz="914400">
                        <a:defRPr>
                          <a:solidFill>
                            <a:srgbClr val="000000"/>
                          </a:solidFill>
                        </a:defRPr>
                      </a:pPr>
                      <a:r>
                        <a:rPr sz="2900">
                          <a:sym typeface="Helvetica"/>
                        </a:rPr>
                        <a:t>పరిశుద్ధాత్మ ఇంకా పూర్తి ఆధ్యాత్మిక అభివృద్ధి వైపు నన్ను ఆకర్షిస్తోంది.</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miter lim="400000"/>
                    </a:lnB>
                    <a:solidFill>
                      <a:srgbClr val="FFFFFF"/>
                    </a:solidFill>
                  </a:tcPr>
                </a:tc>
              </a:tr>
              <a:tr h="1270986">
                <a:tc>
                  <a:txBody>
                    <a:bodyPr/>
                    <a:lstStyle/>
                    <a:p>
                      <a:pPr defTabSz="914400">
                        <a:defRPr>
                          <a:solidFill>
                            <a:srgbClr val="000000"/>
                          </a:solidFill>
                        </a:defRPr>
                      </a:pPr>
                      <a:r>
                        <a:rPr sz="2900">
                          <a:sym typeface="Helvetica"/>
                        </a:rPr>
                        <a:t>అయ్యో, నేను ఎక్కడ తప్పు మార్గాన్ని తిరస్కరించాను?</a:t>
                      </a:r>
                    </a:p>
                  </a:txBody>
                  <a:tcPr marL="50800" marR="50800" marT="50800" marB="50800" anchor="ctr" anchorCtr="0" horzOverflow="overflow">
                    <a:lnL w="12700">
                      <a:solidFill>
                        <a:srgbClr val="3797C6"/>
                      </a:solidFill>
                      <a:miter lim="400000"/>
                    </a:lnL>
                    <a:lnR w="12700">
                      <a:solidFill>
                        <a:srgbClr val="3797C6"/>
                      </a:solidFill>
                      <a:miter lim="400000"/>
                    </a:lnR>
                    <a:lnT w="12700">
                      <a:miter lim="400000"/>
                    </a:lnT>
                    <a:lnB w="12700">
                      <a:miter lim="400000"/>
                    </a:lnB>
                    <a:solidFill>
                      <a:srgbClr val="F5D328"/>
                    </a:solidFill>
                  </a:tcPr>
                </a:tc>
              </a:tr>
              <a:tr h="1270986">
                <a:tc>
                  <a:txBody>
                    <a:bodyPr/>
                    <a:lstStyle/>
                    <a:p>
                      <a:pPr defTabSz="914400">
                        <a:defRPr>
                          <a:solidFill>
                            <a:srgbClr val="000000"/>
                          </a:solidFill>
                        </a:defRPr>
                      </a:pPr>
                      <a:r>
                        <a:rPr sz="2900">
                          <a:sym typeface="Helvetica"/>
                        </a:rPr>
                        <a:t>దేవుడు నా కోసం ఒక ప్రణాళికను కలిగి ఉన్నాడు.</a:t>
                      </a:r>
                    </a:p>
                  </a:txBody>
                  <a:tcPr marL="50800" marR="50800" marT="50800" marB="50800" anchor="ctr" anchorCtr="0" horzOverflow="overflow">
                    <a:lnL w="12700">
                      <a:solidFill>
                        <a:srgbClr val="3797C6"/>
                      </a:solidFill>
                      <a:miter lim="400000"/>
                    </a:lnL>
                    <a:lnR w="12700">
                      <a:solidFill>
                        <a:srgbClr val="3797C6"/>
                      </a:solidFill>
                      <a:miter lim="400000"/>
                    </a:lnR>
                    <a:lnT w="12700">
                      <a:miter lim="400000"/>
                    </a:lnT>
                    <a:lnB w="12700">
                      <a:miter lim="400000"/>
                    </a:lnB>
                    <a:solidFill>
                      <a:srgbClr val="FFFFFF"/>
                    </a:solidFill>
                  </a:tcPr>
                </a:tc>
              </a:tr>
              <a:tr h="1270986">
                <a:tc>
                  <a:txBody>
                    <a:bodyPr/>
                    <a:lstStyle/>
                    <a:p>
                      <a:pPr defTabSz="914400">
                        <a:defRPr>
                          <a:solidFill>
                            <a:srgbClr val="000000"/>
                          </a:solidFill>
                        </a:defRPr>
                      </a:pPr>
                      <a:r>
                        <a:rPr sz="2900">
                          <a:sym typeface="Helvetica"/>
                        </a:rPr>
                        <a:t>పరిపక్వతకు ఎదగడానికి దేవుడు నన్ను సిద్ధం చేశాడు.</a:t>
                      </a:r>
                    </a:p>
                  </a:txBody>
                  <a:tcPr marL="50800" marR="50800" marT="50800" marB="50800" anchor="ctr" anchorCtr="0" horzOverflow="overflow">
                    <a:lnL w="12700">
                      <a:solidFill>
                        <a:srgbClr val="3797C6"/>
                      </a:solidFill>
                      <a:miter lim="400000"/>
                    </a:lnL>
                    <a:lnR w="12700">
                      <a:solidFill>
                        <a:srgbClr val="3797C6"/>
                      </a:solidFill>
                      <a:miter lim="400000"/>
                    </a:lnR>
                    <a:lnT w="12700">
                      <a:miter lim="400000"/>
                    </a:lnT>
                    <a:lnB w="12700">
                      <a:miter lim="400000"/>
                    </a:lnB>
                    <a:solidFill>
                      <a:srgbClr val="F5D328"/>
                    </a:solidFill>
                  </a:tcPr>
                </a:tc>
              </a:tr>
              <a:tr h="1029162">
                <a:tc>
                  <a:txBody>
                    <a:bodyPr/>
                    <a:lstStyle/>
                    <a:p>
                      <a:pPr defTabSz="914400">
                        <a:defRPr>
                          <a:solidFill>
                            <a:srgbClr val="000000"/>
                          </a:solidFill>
                        </a:defRPr>
                      </a:pPr>
                      <a:r>
                        <a:rPr sz="2900">
                          <a:sym typeface="Helvetica"/>
                        </a:rPr>
                        <a:t>నేను ఎక్కడ ఉన్నాను?</a:t>
                      </a:r>
                    </a:p>
                  </a:txBody>
                  <a:tcPr marL="50800" marR="50800" marT="50800" marB="50800" anchor="ctr" anchorCtr="0" horzOverflow="overflow">
                    <a:lnL w="12700">
                      <a:solidFill>
                        <a:srgbClr val="3797C6"/>
                      </a:solidFill>
                      <a:miter lim="400000"/>
                    </a:lnL>
                    <a:lnR w="12700">
                      <a:solidFill>
                        <a:srgbClr val="3797C6"/>
                      </a:solidFill>
                      <a:miter lim="400000"/>
                    </a:lnR>
                    <a:lnT w="12700">
                      <a:miter lim="400000"/>
                    </a:lnT>
                    <a:lnB w="12700">
                      <a:miter lim="400000"/>
                    </a:lnB>
                    <a:solidFill>
                      <a:srgbClr val="FFFFFF"/>
                    </a:solidFill>
                  </a:tcPr>
                </a:tc>
              </a:tr>
              <a:tr h="1029162">
                <a:tc>
                  <a:txBody>
                    <a:bodyPr/>
                    <a:lstStyle/>
                    <a:p>
                      <a:pPr defTabSz="914400">
                        <a:defRPr>
                          <a:solidFill>
                            <a:srgbClr val="000000"/>
                          </a:solidFill>
                        </a:defRPr>
                      </a:pPr>
                      <a:r>
                        <a:rPr sz="2900">
                          <a:sym typeface="Helvetica"/>
                        </a:rPr>
                        <a:t>ఎదగడానికి తదుపరి దశ ఏమిటి?</a:t>
                      </a:r>
                    </a:p>
                  </a:txBody>
                  <a:tcPr marL="50800" marR="50800" marT="50800" marB="50800" anchor="ctr" anchorCtr="0" horzOverflow="overflow">
                    <a:lnL w="12700">
                      <a:solidFill>
                        <a:srgbClr val="3797C6"/>
                      </a:solidFill>
                      <a:miter lim="400000"/>
                    </a:lnL>
                    <a:lnR w="12700">
                      <a:solidFill>
                        <a:srgbClr val="3797C6"/>
                      </a:solidFill>
                      <a:miter lim="400000"/>
                    </a:lnR>
                    <a:lnT w="12700">
                      <a:miter lim="400000"/>
                    </a:lnT>
                    <a:lnB w="12700">
                      <a:miter lim="400000"/>
                    </a:lnB>
                    <a:solidFill>
                      <a:srgbClr val="F5D328"/>
                    </a:solidFill>
                  </a:tcPr>
                </a:tc>
              </a:tr>
              <a:tr h="1029162">
                <a:tc>
                  <a:txBody>
                    <a:bodyPr/>
                    <a:lstStyle/>
                    <a:p>
                      <a:pPr defTabSz="914400">
                        <a:defRPr>
                          <a:solidFill>
                            <a:srgbClr val="000000"/>
                          </a:solidFill>
                        </a:defRPr>
                      </a:pPr>
                      <a:r>
                        <a:rPr sz="2900">
                          <a:sym typeface="Helvetica"/>
                        </a:rPr>
                        <a:t>నేను మరింత పెరగడం ఎలా?</a:t>
                      </a:r>
                    </a:p>
                  </a:txBody>
                  <a:tcPr marL="50800" marR="50800" marT="50800" marB="50800" anchor="ctr" anchorCtr="0" horzOverflow="overflow">
                    <a:lnL w="12700">
                      <a:solidFill>
                        <a:srgbClr val="3797C6"/>
                      </a:solidFill>
                      <a:miter lim="400000"/>
                    </a:lnL>
                    <a:lnR w="12700">
                      <a:solidFill>
                        <a:srgbClr val="3797C6"/>
                      </a:solidFill>
                      <a:miter lim="400000"/>
                    </a:lnR>
                    <a:lnT w="12700">
                      <a:miter lim="400000"/>
                    </a:lnT>
                    <a:lnB w="12700">
                      <a:solidFill>
                        <a:srgbClr val="3797C6"/>
                      </a:solidFill>
                      <a:miter lim="400000"/>
                    </a:lnB>
                    <a:solidFill>
                      <a:srgbClr val="FFFFF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41">
                                            <p:bg/>
                                          </p:spTgt>
                                        </p:tgtEl>
                                        <p:attrNameLst>
                                          <p:attrName>style.visibility</p:attrName>
                                        </p:attrNameLst>
                                      </p:cBhvr>
                                      <p:to>
                                        <p:strVal val="visible"/>
                                      </p:to>
                                    </p:set>
                                    <p:anim calcmode="lin" valueType="num">
                                      <p:cBhvr>
                                        <p:cTn id="7" dur="1000" fill="hold"/>
                                        <p:tgtEl>
                                          <p:spTgt spid="141">
                                            <p:bg/>
                                          </p:spTgt>
                                        </p:tgtEl>
                                        <p:attrNameLst>
                                          <p:attrName>ppt_x</p:attrName>
                                        </p:attrNameLst>
                                      </p:cBhvr>
                                      <p:tavLst>
                                        <p:tav tm="0">
                                          <p:val>
                                            <p:strVal val="0-#ppt_w/2"/>
                                          </p:val>
                                        </p:tav>
                                        <p:tav tm="100000">
                                          <p:val>
                                            <p:strVal val="#ppt_x"/>
                                          </p:val>
                                        </p:tav>
                                      </p:tavLst>
                                    </p:anim>
                                    <p:anim calcmode="lin" valueType="num">
                                      <p:cBhvr>
                                        <p:cTn id="8" dur="1000" fill="hold"/>
                                        <p:tgtEl>
                                          <p:spTgt spid="141">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141">
                                            <p:txEl>
                                              <p:pRg st="0" end="0"/>
                                            </p:txEl>
                                          </p:spTgt>
                                        </p:tgtEl>
                                        <p:attrNameLst>
                                          <p:attrName>style.visibility</p:attrName>
                                        </p:attrNameLst>
                                      </p:cBhvr>
                                      <p:to>
                                        <p:strVal val="visible"/>
                                      </p:to>
                                    </p:set>
                                    <p:anim calcmode="lin" valueType="num">
                                      <p:cBhvr>
                                        <p:cTn id="11" dur="1000" fill="hold"/>
                                        <p:tgtEl>
                                          <p:spTgt spid="141">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4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Class="entr" nodeType="afterEffect" presetSubtype="8" presetID="2" grpId="1" fill="hold">
                                  <p:stCondLst>
                                    <p:cond delay="0"/>
                                  </p:stCondLst>
                                  <p:iterate type="el" backwards="0">
                                    <p:tmAbs val="0"/>
                                  </p:iterate>
                                  <p:childTnLst>
                                    <p:set>
                                      <p:cBhvr>
                                        <p:cTn id="15" fill="hold"/>
                                        <p:tgtEl>
                                          <p:spTgt spid="141">
                                            <p:txEl>
                                              <p:pRg st="1" end="1"/>
                                            </p:txEl>
                                          </p:spTgt>
                                        </p:tgtEl>
                                        <p:attrNameLst>
                                          <p:attrName>style.visibility</p:attrName>
                                        </p:attrNameLst>
                                      </p:cBhvr>
                                      <p:to>
                                        <p:strVal val="visible"/>
                                      </p:to>
                                    </p:set>
                                    <p:anim calcmode="lin" valueType="num">
                                      <p:cBhvr>
                                        <p:cTn id="16" dur="1000" fill="hold"/>
                                        <p:tgtEl>
                                          <p:spTgt spid="141">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14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Class="entr" nodeType="afterEffect" presetSubtype="8" presetID="2" grpId="1" fill="hold">
                                  <p:stCondLst>
                                    <p:cond delay="0"/>
                                  </p:stCondLst>
                                  <p:iterate type="el" backwards="0">
                                    <p:tmAbs val="0"/>
                                  </p:iterate>
                                  <p:childTnLst>
                                    <p:set>
                                      <p:cBhvr>
                                        <p:cTn id="20" fill="hold"/>
                                        <p:tgtEl>
                                          <p:spTgt spid="141">
                                            <p:txEl>
                                              <p:pRg st="2" end="2"/>
                                            </p:txEl>
                                          </p:spTgt>
                                        </p:tgtEl>
                                        <p:attrNameLst>
                                          <p:attrName>style.visibility</p:attrName>
                                        </p:attrNameLst>
                                      </p:cBhvr>
                                      <p:to>
                                        <p:strVal val="visible"/>
                                      </p:to>
                                    </p:set>
                                    <p:anim calcmode="lin" valueType="num">
                                      <p:cBhvr>
                                        <p:cTn id="21" dur="1000" fill="hold"/>
                                        <p:tgtEl>
                                          <p:spTgt spid="141">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14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9" presetID="15" grpId="2" fill="hold">
                                  <p:stCondLst>
                                    <p:cond delay="0"/>
                                  </p:stCondLst>
                                  <p:iterate type="el" backwards="0">
                                    <p:tmAbs val="0"/>
                                  </p:iterate>
                                  <p:childTnLst>
                                    <p:set>
                                      <p:cBhvr>
                                        <p:cTn id="26" fill="hold"/>
                                        <p:tgtEl>
                                          <p:spTgt spid="142"/>
                                        </p:tgtEl>
                                        <p:attrNameLst>
                                          <p:attrName>style.visibility</p:attrName>
                                        </p:attrNameLst>
                                      </p:cBhvr>
                                      <p:to>
                                        <p:strVal val="visible"/>
                                      </p:to>
                                    </p:set>
                                    <p:anim calcmode="lin" valueType="num">
                                      <p:cBhvr>
                                        <p:cTn id="27" dur="1750" fill="hold"/>
                                        <p:tgtEl>
                                          <p:spTgt spid="142"/>
                                        </p:tgtEl>
                                        <p:attrNameLst>
                                          <p:attrName>ppt_w</p:attrName>
                                        </p:attrNameLst>
                                      </p:cBhvr>
                                      <p:tavLst>
                                        <p:tav tm="0">
                                          <p:val>
                                            <p:fltVal val="0"/>
                                          </p:val>
                                        </p:tav>
                                        <p:tav tm="100000">
                                          <p:val>
                                            <p:strVal val="#ppt_w"/>
                                          </p:val>
                                        </p:tav>
                                      </p:tavLst>
                                    </p:anim>
                                    <p:anim calcmode="lin" valueType="num">
                                      <p:cBhvr>
                                        <p:cTn id="28" dur="1750" fill="hold"/>
                                        <p:tgtEl>
                                          <p:spTgt spid="142"/>
                                        </p:tgtEl>
                                        <p:attrNameLst>
                                          <p:attrName>ppt_h</p:attrName>
                                        </p:attrNameLst>
                                      </p:cBhvr>
                                      <p:tavLst>
                                        <p:tav tm="0">
                                          <p:val>
                                            <p:fltVal val="0"/>
                                          </p:val>
                                        </p:tav>
                                        <p:tav tm="100000">
                                          <p:val>
                                            <p:strVal val="#ppt_h"/>
                                          </p:val>
                                        </p:tav>
                                      </p:tavLst>
                                    </p:anim>
                                    <p:anim calcmode="lin" valueType="num">
                                      <p:cBhvr>
                                        <p:cTn id="29" dur="1750" fill="hold"/>
                                        <p:tgtEl>
                                          <p:spTgt spid="142"/>
                                        </p:tgtEl>
                                        <p:attrNameLst>
                                          <p:attrName>ppt_x</p:attrName>
                                        </p:attrNameLst>
                                      </p:cBhvr>
                                      <p:tavLst>
                                        <p:tav tm="0" fmla="#ppt_x+(cos(-2*pi*(1-$))*-#ppt_x-sin(-2*pi*(1-$))*(1-#ppt_y))*(1-$)">
                                          <p:val>
                                            <p:fltVal val="0"/>
                                          </p:val>
                                        </p:tav>
                                        <p:tav tm="100000">
                                          <p:val>
                                            <p:fltVal val="1"/>
                                          </p:val>
                                        </p:tav>
                                      </p:tavLst>
                                    </p:anim>
                                    <p:anim calcmode="lin" valueType="num">
                                      <p:cBhvr>
                                        <p:cTn id="30" dur="1750" fill="hold"/>
                                        <p:tgtEl>
                                          <p:spTgt spid="1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 grpId="1"/>
      <p:bldP build="whole" bldLvl="1" animBg="1" rev="0" advAuto="0" spid="142"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A Growing Hope"/>
          <p:cNvSpPr txBox="1"/>
          <p:nvPr/>
        </p:nvSpPr>
        <p:spPr>
          <a:xfrm>
            <a:off x="1390313" y="1271474"/>
            <a:ext cx="5988078" cy="1132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defRPr>
            </a:lvl1pPr>
          </a:lstStyle>
          <a:p>
            <a:pPr>
              <a:defRPr>
                <a:effectLst/>
              </a:defRPr>
            </a:pPr>
            <a:r>
              <a:t> పెరుగుతోన్నా ఆశ</a:t>
            </a:r>
          </a:p>
        </p:txBody>
      </p:sp>
      <p:sp>
        <p:nvSpPr>
          <p:cNvPr id="145" name="“You mean you really want me to be like Jesus?” (‘Father’)…"/>
          <p:cNvSpPr txBox="1"/>
          <p:nvPr/>
        </p:nvSpPr>
        <p:spPr>
          <a:xfrm>
            <a:off x="360888" y="2565749"/>
            <a:ext cx="8682528" cy="4105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5920" indent="-37592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"నేను యేసులా ఉండాలనుకుంటున్నావా?" (‘తండ్రి’)</a:t>
            </a:r>
          </a:p>
          <a:p>
            <a:pPr marL="375920" indent="-37592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"నేను తదుపరి దశ ఏమిటి?" </a:t>
            </a:r>
          </a:p>
          <a:p>
            <a:pPr marL="375920" indent="-37592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జీవితం దానంతటదే పెరుగుతుంది.</a:t>
            </a:r>
          </a:p>
          <a:p>
            <a:pPr marL="375920" indent="-37592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కానీ మనం దానిని పండించవచ్చు.</a:t>
            </a:r>
          </a:p>
        </p:txBody>
      </p:sp>
      <p:pic>
        <p:nvPicPr>
          <p:cNvPr id="146" name="Picture 4" descr="Picture 4"/>
          <p:cNvPicPr>
            <a:picLocks noChangeAspect="1"/>
          </p:cNvPicPr>
          <p:nvPr/>
        </p:nvPicPr>
        <p:blipFill>
          <a:blip r:embed="rId2">
            <a:extLst/>
          </a:blip>
          <a:stretch>
            <a:fillRect/>
          </a:stretch>
        </p:blipFill>
        <p:spPr>
          <a:xfrm>
            <a:off x="6407522" y="91325700"/>
            <a:ext cx="228601" cy="228600"/>
          </a:xfrm>
          <a:prstGeom prst="rect">
            <a:avLst/>
          </a:prstGeom>
          <a:ln w="12700">
            <a:miter lim="400000"/>
          </a:ln>
        </p:spPr>
      </p:pic>
      <p:grpSp>
        <p:nvGrpSpPr>
          <p:cNvPr id="151" name="Group"/>
          <p:cNvGrpSpPr/>
          <p:nvPr/>
        </p:nvGrpSpPr>
        <p:grpSpPr>
          <a:xfrm>
            <a:off x="210828" y="1272981"/>
            <a:ext cx="12811463" cy="8027387"/>
            <a:chOff x="0" y="0"/>
            <a:chExt cx="12811461" cy="8027384"/>
          </a:xfrm>
        </p:grpSpPr>
        <p:sp>
          <p:nvSpPr>
            <p:cNvPr id="147" name="నీ వెలుగును నీ సత్యమును బయలు దేరజేయుము; అవి నాకు త్రోవచూపును అవి నీ పరిశుద్ధ పర్వతమునకును నీ నివాసస్థలములకును నన్ను తోడుకొని వచ్చును.అప్పుడు నేను దేవుని బలిపీఠమునొద్దకు నాకు ఆనందసంతోషములు కలుగజేయు దేవుని యొద్దకు చేరుదును దేవా నా దేవా, సితారా వాయించుచు నీ"/>
            <p:cNvSpPr txBox="1"/>
            <p:nvPr/>
          </p:nvSpPr>
          <p:spPr>
            <a:xfrm>
              <a:off x="0" y="5977604"/>
              <a:ext cx="12583144" cy="2049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600">
                  <a:solidFill>
                    <a:srgbClr val="000000"/>
                  </a:solidFill>
                </a:defRPr>
              </a:lvl1pPr>
            </a:lstStyle>
            <a:p>
              <a:pPr/>
              <a:r>
                <a:t>నీ వెలుగును నీ సత్యమును బయలు దేరజేయుము; అవి నాకు త్రోవచూపును అవి నీ పరిశుద్ధ పర్వతమునకును నీ నివాసస్థలములకును నన్ను తోడుకొని వచ్చును.అప్పుడు నేను దేవుని బలిపీఠమునొద్దకు నాకు ఆనందసంతోషములు కలుగజేయు దేవుని యొద్దకు చేరుదును దేవా నా దేవా, సితారా వాయించుచు నీకు కృతజ్ఞతాస్తుతులు చెల్లించెదను (కీర్తనలు 43:3-4)</a:t>
              </a:r>
            </a:p>
          </p:txBody>
        </p:sp>
        <p:grpSp>
          <p:nvGrpSpPr>
            <p:cNvPr id="150" name="Group"/>
            <p:cNvGrpSpPr/>
            <p:nvPr/>
          </p:nvGrpSpPr>
          <p:grpSpPr>
            <a:xfrm>
              <a:off x="8274853" y="0"/>
              <a:ext cx="4536609" cy="5554388"/>
              <a:chOff x="0" y="0"/>
              <a:chExt cx="4536608" cy="5554387"/>
            </a:xfrm>
          </p:grpSpPr>
          <p:pic>
            <p:nvPicPr>
              <p:cNvPr id="148" name="mg_9669.jpg" descr="mg_9669.jpg"/>
              <p:cNvPicPr>
                <a:picLocks noChangeAspect="1"/>
              </p:cNvPicPr>
              <p:nvPr/>
            </p:nvPicPr>
            <p:blipFill>
              <a:blip r:embed="rId3">
                <a:extLst/>
              </a:blip>
              <a:srcRect l="156" t="17116" r="54921" b="351"/>
              <a:stretch>
                <a:fillRect/>
              </a:stretch>
            </p:blipFill>
            <p:spPr>
              <a:xfrm>
                <a:off x="0" y="0"/>
                <a:ext cx="4536609" cy="5554388"/>
              </a:xfrm>
              <a:prstGeom prst="rect">
                <a:avLst/>
              </a:prstGeom>
              <a:ln w="12700" cap="flat">
                <a:noFill/>
                <a:miter lim="400000"/>
              </a:ln>
              <a:effectLst/>
            </p:spPr>
          </p:pic>
          <p:sp>
            <p:nvSpPr>
              <p:cNvPr id="149" name="నీ వెలుగును నీ సత్యమును బయలు దేరజేయుము; అవి నాకు త్రోవచూపును అవి నీ పరిశుద్ధ పర్వతమునకును నీ నివాసస్థలములకును నన్ను తోడుకొని వచ్చును."/>
              <p:cNvSpPr txBox="1"/>
              <p:nvPr/>
            </p:nvSpPr>
            <p:spPr>
              <a:xfrm>
                <a:off x="322407" y="2392696"/>
                <a:ext cx="4148747" cy="3040381"/>
              </a:xfrm>
              <a:prstGeom prst="rect">
                <a:avLst/>
              </a:prstGeom>
              <a:noFill/>
              <a:ln w="12700" cap="flat">
                <a:no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2600"/>
                </a:lvl1pPr>
              </a:lstStyle>
              <a:p>
                <a:pPr/>
                <a:r>
                  <a:t>నీ వెలుగును నీ సత్యమును బయలు దేరజేయుము; అవి నాకు త్రోవచూపును అవి నీ పరిశుద్ధ పర్వతమునకును నీ నివాసస్థలములకును నన్ను తోడుకొని వచ్చును.</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45">
                                            <p:bg/>
                                          </p:spTgt>
                                        </p:tgtEl>
                                        <p:attrNameLst>
                                          <p:attrName>style.visibility</p:attrName>
                                        </p:attrNameLst>
                                      </p:cBhvr>
                                      <p:to>
                                        <p:strVal val="visible"/>
                                      </p:to>
                                    </p:set>
                                    <p:anim calcmode="lin" valueType="num">
                                      <p:cBhvr>
                                        <p:cTn id="7" dur="2500" fill="hold"/>
                                        <p:tgtEl>
                                          <p:spTgt spid="145">
                                            <p:bg/>
                                          </p:spTgt>
                                        </p:tgtEl>
                                        <p:attrNameLst>
                                          <p:attrName>ppt_x</p:attrName>
                                        </p:attrNameLst>
                                      </p:cBhvr>
                                      <p:tavLst>
                                        <p:tav tm="0">
                                          <p:val>
                                            <p:strVal val="#ppt_x"/>
                                          </p:val>
                                        </p:tav>
                                        <p:tav tm="100000">
                                          <p:val>
                                            <p:strVal val="#ppt_x"/>
                                          </p:val>
                                        </p:tav>
                                      </p:tavLst>
                                    </p:anim>
                                    <p:anim calcmode="lin" valueType="num">
                                      <p:cBhvr>
                                        <p:cTn id="8" dur="2500" fill="hold"/>
                                        <p:tgtEl>
                                          <p:spTgt spid="145">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45">
                                            <p:txEl>
                                              <p:pRg st="0" end="0"/>
                                            </p:txEl>
                                          </p:spTgt>
                                        </p:tgtEl>
                                        <p:attrNameLst>
                                          <p:attrName>style.visibility</p:attrName>
                                        </p:attrNameLst>
                                      </p:cBhvr>
                                      <p:to>
                                        <p:strVal val="visible"/>
                                      </p:to>
                                    </p:set>
                                    <p:anim calcmode="lin" valueType="num">
                                      <p:cBhvr>
                                        <p:cTn id="11" dur="2500" fill="hold"/>
                                        <p:tgtEl>
                                          <p:spTgt spid="145">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4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145">
                                            <p:txEl>
                                              <p:pRg st="1" end="1"/>
                                            </p:txEl>
                                          </p:spTgt>
                                        </p:tgtEl>
                                        <p:attrNameLst>
                                          <p:attrName>style.visibility</p:attrName>
                                        </p:attrNameLst>
                                      </p:cBhvr>
                                      <p:to>
                                        <p:strVal val="visible"/>
                                      </p:to>
                                    </p:set>
                                    <p:anim calcmode="lin" valueType="num">
                                      <p:cBhvr>
                                        <p:cTn id="16" dur="2500" fill="hold"/>
                                        <p:tgtEl>
                                          <p:spTgt spid="145">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14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145">
                                            <p:txEl>
                                              <p:pRg st="2" end="2"/>
                                            </p:txEl>
                                          </p:spTgt>
                                        </p:tgtEl>
                                        <p:attrNameLst>
                                          <p:attrName>style.visibility</p:attrName>
                                        </p:attrNameLst>
                                      </p:cBhvr>
                                      <p:to>
                                        <p:strVal val="visible"/>
                                      </p:to>
                                    </p:set>
                                    <p:anim calcmode="lin" valueType="num">
                                      <p:cBhvr>
                                        <p:cTn id="21" dur="2500" fill="hold"/>
                                        <p:tgtEl>
                                          <p:spTgt spid="145">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14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 grpId="1" fill="hold">
                                  <p:stCondLst>
                                    <p:cond delay="0"/>
                                  </p:stCondLst>
                                  <p:iterate type="el" backwards="0">
                                    <p:tmAbs val="0"/>
                                  </p:iterate>
                                  <p:childTnLst>
                                    <p:set>
                                      <p:cBhvr>
                                        <p:cTn id="26" fill="hold"/>
                                        <p:tgtEl>
                                          <p:spTgt spid="145">
                                            <p:txEl>
                                              <p:pRg st="3" end="3"/>
                                            </p:txEl>
                                          </p:spTgt>
                                        </p:tgtEl>
                                        <p:attrNameLst>
                                          <p:attrName>style.visibility</p:attrName>
                                        </p:attrNameLst>
                                      </p:cBhvr>
                                      <p:to>
                                        <p:strVal val="visible"/>
                                      </p:to>
                                    </p:set>
                                    <p:anim calcmode="lin" valueType="num">
                                      <p:cBhvr>
                                        <p:cTn id="27" dur="2500" fill="hold"/>
                                        <p:tgtEl>
                                          <p:spTgt spid="145">
                                            <p:txEl>
                                              <p:pRg st="3" end="3"/>
                                            </p:txEl>
                                          </p:spTgt>
                                        </p:tgtEl>
                                        <p:attrNameLst>
                                          <p:attrName>ppt_x</p:attrName>
                                        </p:attrNameLst>
                                      </p:cBhvr>
                                      <p:tavLst>
                                        <p:tav tm="0">
                                          <p:val>
                                            <p:strVal val="#ppt_x"/>
                                          </p:val>
                                        </p:tav>
                                        <p:tav tm="100000">
                                          <p:val>
                                            <p:strVal val="#ppt_x"/>
                                          </p:val>
                                        </p:tav>
                                      </p:tavLst>
                                    </p:anim>
                                    <p:anim calcmode="lin" valueType="num">
                                      <p:cBhvr>
                                        <p:cTn id="28" dur="2500" fill="hold"/>
                                        <p:tgtEl>
                                          <p:spTgt spid="14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2" fill="hold">
                                  <p:stCondLst>
                                    <p:cond delay="0"/>
                                  </p:stCondLst>
                                  <p:iterate type="el" backwards="0">
                                    <p:tmAbs val="0"/>
                                  </p:iterate>
                                  <p:childTnLst>
                                    <p:set>
                                      <p:cBhvr>
                                        <p:cTn id="32" fill="hold"/>
                                        <p:tgtEl>
                                          <p:spTgt spid="151"/>
                                        </p:tgtEl>
                                        <p:attrNameLst>
                                          <p:attrName>style.visibility</p:attrName>
                                        </p:attrNameLst>
                                      </p:cBhvr>
                                      <p:to>
                                        <p:strVal val="visible"/>
                                      </p:to>
                                    </p:set>
                                    <p:animEffect filter="wipe(left)" transition="in">
                                      <p:cBhvr>
                                        <p:cTn id="33" dur="15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 grpId="2"/>
      <p:bldP build="p" bldLvl="5" animBg="1" rev="0" advAuto="0" spid="145"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tagnated growth is noted by the lack of desire to grow, or the belief that growth is no longer necessary or important.…"/>
          <p:cNvSpPr txBox="1"/>
          <p:nvPr/>
        </p:nvSpPr>
        <p:spPr>
          <a:xfrm>
            <a:off x="-1" y="2613301"/>
            <a:ext cx="12639203" cy="3713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97540" indent="-49754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ఎదగాలనే కోరిక లేకపోవడం లేదా వృద్ధి ఇకపై అవసరం లేదా ముఖ్యమైనది కాదనే నమ్మకం ద్వారా స్తబ్దత పెరుగుదల గుర్తించబడింది. </a:t>
            </a:r>
          </a:p>
          <a:p>
            <a:pPr marL="497540" indent="-49754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విశ్వాసులు ఆధ్యాత్మిక ఎదుగుదలను నిజమైన అవకాశంగా చూస్తే, ఎదగాలనే వారి ఆసక్తి మళ్లీ ప్రజ్వరిల్లుతుంది. </a:t>
            </a:r>
          </a:p>
        </p:txBody>
      </p:sp>
      <p:sp>
        <p:nvSpPr>
          <p:cNvPr id="154" name="➡ How eager are people to learn God’s Word around you? Evaluate the attitudes of those attending the meetings to learn, pray and worship.…"/>
          <p:cNvSpPr txBox="1"/>
          <p:nvPr/>
        </p:nvSpPr>
        <p:spPr>
          <a:xfrm>
            <a:off x="-1" y="7468396"/>
            <a:ext cx="12526568" cy="21224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8612" indent="-349245" algn="just" defTabSz="457200">
              <a:lnSpc>
                <a:spcPct val="110000"/>
              </a:lnSpc>
              <a:spcBef>
                <a:spcPts val="1400"/>
              </a:spcBef>
              <a:tabLst>
                <a:tab pos="152400" algn="l"/>
                <a:tab pos="3429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400">
                <a:solidFill>
                  <a:srgbClr val="000000"/>
                </a:solidFill>
              </a:defRPr>
            </a:lvl1pPr>
          </a:lstStyle>
          <a:p>
            <a:pPr>
              <a:defRPr>
                <a:effectLst/>
              </a:defRPr>
            </a:pPr>
            <a:r>
              <a:t>	➡ ప్రజలు మీ చుట్టూ ఉన్న దేవుని వాక్యాన్ని నేర్చుకోవడానికి ఎంత ఆసక్తిగా ఉన్నారు? నేర్చుకోవడంలో మరియు ఎదగడంలో మీరు ఎంత ఉత్సాహంగా ఉన్నారు? ఏయే రంగాల్లో మీరు బలంగా ఉండగలరు?</a:t>
            </a:r>
          </a:p>
        </p:txBody>
      </p:sp>
      <p:grpSp>
        <p:nvGrpSpPr>
          <p:cNvPr id="157" name="Group"/>
          <p:cNvGrpSpPr/>
          <p:nvPr/>
        </p:nvGrpSpPr>
        <p:grpSpPr>
          <a:xfrm>
            <a:off x="3394833" y="1360723"/>
            <a:ext cx="6308932" cy="1168400"/>
            <a:chOff x="0" y="0"/>
            <a:chExt cx="6308930" cy="1168399"/>
          </a:xfrm>
        </p:grpSpPr>
        <p:sp>
          <p:nvSpPr>
            <p:cNvPr id="155" name="Rounded Rectangle"/>
            <p:cNvSpPr/>
            <p:nvPr/>
          </p:nvSpPr>
          <p:spPr>
            <a:xfrm>
              <a:off x="0" y="34770"/>
              <a:ext cx="6308931" cy="986141"/>
            </a:xfrm>
            <a:prstGeom prst="roundRect">
              <a:avLst>
                <a:gd name="adj" fmla="val 19318"/>
              </a:avLst>
            </a:prstGeom>
            <a:noFill/>
            <a:ln w="508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effectLst/>
                </a:defRPr>
              </a:pPr>
            </a:p>
          </p:txBody>
        </p:sp>
        <p:sp>
          <p:nvSpPr>
            <p:cNvPr id="156" name="Summary"/>
            <p:cNvSpPr txBox="1"/>
            <p:nvPr/>
          </p:nvSpPr>
          <p:spPr>
            <a:xfrm>
              <a:off x="1549310" y="0"/>
              <a:ext cx="3210307"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defRPr>
              </a:lvl1pPr>
            </a:lstStyle>
            <a:p>
              <a:pPr>
                <a:defRPr>
                  <a:effectLst/>
                </a:defRPr>
              </a:pPr>
              <a:r>
                <a:t>సారాంశం</a:t>
              </a:r>
            </a:p>
          </p:txBody>
        </p:sp>
      </p:grpSp>
      <p:sp>
        <p:nvSpPr>
          <p:cNvPr id="158" name="అప్లికేషన్ - అన్వయించు"/>
          <p:cNvSpPr/>
          <p:nvPr/>
        </p:nvSpPr>
        <p:spPr>
          <a:xfrm>
            <a:off x="3683662" y="6501823"/>
            <a:ext cx="5731273" cy="791533"/>
          </a:xfrm>
          <a:prstGeom prst="rect">
            <a:avLst/>
          </a:prstGeom>
          <a:blipFill>
            <a:blip r:embed="rId2"/>
          </a:blipFill>
          <a:ln w="12700">
            <a:miter lim="400000"/>
          </a:ln>
          <a:effectLst>
            <a:outerShdw sx="100000" sy="100000" kx="0" ky="0" algn="b" rotWithShape="0" blurRad="355600" dist="0" dir="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lvl1pPr>
          </a:lstStyle>
          <a:p>
            <a:pPr>
              <a:defRPr>
                <a:effectLst/>
              </a:defRPr>
            </a:pPr>
            <a:r>
              <a:t>అప్లికేషన్ - అన్వయించు</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53">
                                            <p:bg/>
                                          </p:spTgt>
                                        </p:tgtEl>
                                        <p:attrNameLst>
                                          <p:attrName>style.visibility</p:attrName>
                                        </p:attrNameLst>
                                      </p:cBhvr>
                                      <p:to>
                                        <p:strVal val="visible"/>
                                      </p:to>
                                    </p:set>
                                    <p:anim calcmode="lin" valueType="num">
                                      <p:cBhvr>
                                        <p:cTn id="7" dur="2750" fill="hold"/>
                                        <p:tgtEl>
                                          <p:spTgt spid="153">
                                            <p:bg/>
                                          </p:spTgt>
                                        </p:tgtEl>
                                        <p:attrNameLst>
                                          <p:attrName>ppt_x</p:attrName>
                                        </p:attrNameLst>
                                      </p:cBhvr>
                                      <p:tavLst>
                                        <p:tav tm="0">
                                          <p:val>
                                            <p:strVal val="0-#ppt_w/2"/>
                                          </p:val>
                                        </p:tav>
                                        <p:tav tm="100000">
                                          <p:val>
                                            <p:strVal val="#ppt_x"/>
                                          </p:val>
                                        </p:tav>
                                      </p:tavLst>
                                    </p:anim>
                                    <p:anim calcmode="lin" valueType="num">
                                      <p:cBhvr>
                                        <p:cTn id="8" dur="2750" fill="hold"/>
                                        <p:tgtEl>
                                          <p:spTgt spid="153">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153">
                                            <p:txEl>
                                              <p:pRg st="0" end="0"/>
                                            </p:txEl>
                                          </p:spTgt>
                                        </p:tgtEl>
                                        <p:attrNameLst>
                                          <p:attrName>style.visibility</p:attrName>
                                        </p:attrNameLst>
                                      </p:cBhvr>
                                      <p:to>
                                        <p:strVal val="visible"/>
                                      </p:to>
                                    </p:set>
                                    <p:anim calcmode="lin" valueType="num">
                                      <p:cBhvr>
                                        <p:cTn id="11" dur="2750" fill="hold"/>
                                        <p:tgtEl>
                                          <p:spTgt spid="153">
                                            <p:txEl>
                                              <p:pRg st="0" end="0"/>
                                            </p:txEl>
                                          </p:spTgt>
                                        </p:tgtEl>
                                        <p:attrNameLst>
                                          <p:attrName>ppt_x</p:attrName>
                                        </p:attrNameLst>
                                      </p:cBhvr>
                                      <p:tavLst>
                                        <p:tav tm="0">
                                          <p:val>
                                            <p:strVal val="0-#ppt_w/2"/>
                                          </p:val>
                                        </p:tav>
                                        <p:tav tm="100000">
                                          <p:val>
                                            <p:strVal val="#ppt_x"/>
                                          </p:val>
                                        </p:tav>
                                      </p:tavLst>
                                    </p:anim>
                                    <p:anim calcmode="lin" valueType="num">
                                      <p:cBhvr>
                                        <p:cTn id="12" dur="2750" fill="hold"/>
                                        <p:tgtEl>
                                          <p:spTgt spid="15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750"/>
                            </p:stCondLst>
                            <p:childTnLst>
                              <p:par>
                                <p:cTn id="14" presetClass="entr" nodeType="afterEffect" presetSubtype="8" presetID="2" grpId="1" fill="hold">
                                  <p:stCondLst>
                                    <p:cond delay="0"/>
                                  </p:stCondLst>
                                  <p:iterate type="el" backwards="0">
                                    <p:tmAbs val="0"/>
                                  </p:iterate>
                                  <p:childTnLst>
                                    <p:set>
                                      <p:cBhvr>
                                        <p:cTn id="15" fill="hold"/>
                                        <p:tgtEl>
                                          <p:spTgt spid="153">
                                            <p:txEl>
                                              <p:pRg st="1" end="1"/>
                                            </p:txEl>
                                          </p:spTgt>
                                        </p:tgtEl>
                                        <p:attrNameLst>
                                          <p:attrName>style.visibility</p:attrName>
                                        </p:attrNameLst>
                                      </p:cBhvr>
                                      <p:to>
                                        <p:strVal val="visible"/>
                                      </p:to>
                                    </p:set>
                                    <p:anim calcmode="lin" valueType="num">
                                      <p:cBhvr>
                                        <p:cTn id="16" dur="2750" fill="hold"/>
                                        <p:tgtEl>
                                          <p:spTgt spid="153">
                                            <p:txEl>
                                              <p:pRg st="1" end="1"/>
                                            </p:txEl>
                                          </p:spTgt>
                                        </p:tgtEl>
                                        <p:attrNameLst>
                                          <p:attrName>ppt_x</p:attrName>
                                        </p:attrNameLst>
                                      </p:cBhvr>
                                      <p:tavLst>
                                        <p:tav tm="0">
                                          <p:val>
                                            <p:strVal val="0-#ppt_w/2"/>
                                          </p:val>
                                        </p:tav>
                                        <p:tav tm="100000">
                                          <p:val>
                                            <p:strVal val="#ppt_x"/>
                                          </p:val>
                                        </p:tav>
                                      </p:tavLst>
                                    </p:anim>
                                    <p:anim calcmode="lin" valueType="num">
                                      <p:cBhvr>
                                        <p:cTn id="17" dur="2750" fill="hold"/>
                                        <p:tgtEl>
                                          <p:spTgt spid="15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5500"/>
                            </p:stCondLst>
                            <p:childTnLst>
                              <p:par>
                                <p:cTn id="19" presetClass="entr" nodeType="afterEffect" presetSubtype="1" presetID="22" grpId="2" fill="hold">
                                  <p:stCondLst>
                                    <p:cond delay="0"/>
                                  </p:stCondLst>
                                  <p:iterate type="el" backwards="0">
                                    <p:tmAbs val="0"/>
                                  </p:iterate>
                                  <p:childTnLst>
                                    <p:set>
                                      <p:cBhvr>
                                        <p:cTn id="20" fill="hold"/>
                                        <p:tgtEl>
                                          <p:spTgt spid="154">
                                            <p:bg/>
                                          </p:spTgt>
                                        </p:tgtEl>
                                        <p:attrNameLst>
                                          <p:attrName>style.visibility</p:attrName>
                                        </p:attrNameLst>
                                      </p:cBhvr>
                                      <p:to>
                                        <p:strVal val="visible"/>
                                      </p:to>
                                    </p:set>
                                    <p:animEffect filter="wipe(up)" transition="in">
                                      <p:cBhvr>
                                        <p:cTn id="21" dur="2000"/>
                                        <p:tgtEl>
                                          <p:spTgt spid="154">
                                            <p:bg/>
                                          </p:spTgt>
                                        </p:tgtEl>
                                      </p:cBhvr>
                                    </p:animEffect>
                                  </p:childTnLst>
                                </p:cTn>
                              </p:par>
                              <p:par>
                                <p:cTn id="22" presetClass="entr" nodeType="withEffect" presetSubtype="1" presetID="22" grpId="2" fill="hold">
                                  <p:stCondLst>
                                    <p:cond delay="0"/>
                                  </p:stCondLst>
                                  <p:iterate type="el" backwards="0">
                                    <p:tmAbs val="0"/>
                                  </p:iterate>
                                  <p:childTnLst>
                                    <p:set>
                                      <p:cBhvr>
                                        <p:cTn id="23" fill="hold"/>
                                        <p:tgtEl>
                                          <p:spTgt spid="154">
                                            <p:txEl>
                                              <p:pRg st="0" end="0"/>
                                            </p:txEl>
                                          </p:spTgt>
                                        </p:tgtEl>
                                        <p:attrNameLst>
                                          <p:attrName>style.visibility</p:attrName>
                                        </p:attrNameLst>
                                      </p:cBhvr>
                                      <p:to>
                                        <p:strVal val="visible"/>
                                      </p:to>
                                    </p:set>
                                    <p:animEffect filter="wipe(up)" transition="in">
                                      <p:cBhvr>
                                        <p:cTn id="24" dur="2000"/>
                                        <p:tgtEl>
                                          <p:spTgt spid="15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3" fill="hold">
                                  <p:stCondLst>
                                    <p:cond delay="0"/>
                                  </p:stCondLst>
                                  <p:iterate type="el" backwards="0">
                                    <p:tmAbs val="0"/>
                                  </p:iterate>
                                  <p:childTnLst>
                                    <p:set>
                                      <p:cBhvr>
                                        <p:cTn id="28" fill="hold"/>
                                        <p:tgtEl>
                                          <p:spTgt spid="158"/>
                                        </p:tgtEl>
                                        <p:attrNameLst>
                                          <p:attrName>style.visibility</p:attrName>
                                        </p:attrNameLst>
                                      </p:cBhvr>
                                      <p:to>
                                        <p:strVal val="visible"/>
                                      </p:to>
                                    </p:set>
                                    <p:anim calcmode="lin" valueType="num">
                                      <p:cBhvr>
                                        <p:cTn id="29" dur="1000" fill="hold"/>
                                        <p:tgtEl>
                                          <p:spTgt spid="158"/>
                                        </p:tgtEl>
                                        <p:attrNameLst>
                                          <p:attrName>ppt_x</p:attrName>
                                        </p:attrNameLst>
                                      </p:cBhvr>
                                      <p:tavLst>
                                        <p:tav tm="0">
                                          <p:val>
                                            <p:strVal val="0-#ppt_w/2"/>
                                          </p:val>
                                        </p:tav>
                                        <p:tav tm="100000">
                                          <p:val>
                                            <p:strVal val="#ppt_x"/>
                                          </p:val>
                                        </p:tav>
                                      </p:tavLst>
                                    </p:anim>
                                    <p:anim calcmode="lin" valueType="num">
                                      <p:cBhvr>
                                        <p:cTn id="30" dur="1000" fill="hold"/>
                                        <p:tgtEl>
                                          <p:spTgt spid="1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3"/>
      <p:bldP build="p" bldLvl="5" animBg="1" rev="0" advAuto="0" spid="153" grpId="1"/>
      <p:bldP build="p" bldLvl="5" animBg="1" rev="0" advAuto="0" spid="154"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0" name="Group"/>
          <p:cNvGrpSpPr/>
          <p:nvPr/>
        </p:nvGrpSpPr>
        <p:grpSpPr>
          <a:xfrm>
            <a:off x="2570063" y="4314235"/>
            <a:ext cx="10022461" cy="5024068"/>
            <a:chOff x="0" y="0"/>
            <a:chExt cx="10022460" cy="5024066"/>
          </a:xfrm>
        </p:grpSpPr>
        <p:sp>
          <p:nvSpPr>
            <p:cNvPr id="46" name="The Source of Life"/>
            <p:cNvSpPr txBox="1"/>
            <p:nvPr/>
          </p:nvSpPr>
          <p:spPr>
            <a:xfrm>
              <a:off x="0" y="0"/>
              <a:ext cx="4310101" cy="10147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5100">
                  <a:latin typeface="Times New Roman"/>
                  <a:ea typeface="Times New Roman"/>
                  <a:cs typeface="Times New Roman"/>
                  <a:sym typeface="Times New Roman"/>
                </a:defRPr>
              </a:lvl1pPr>
            </a:lstStyle>
            <a:p>
              <a:pPr>
                <a:defRPr>
                  <a:effectLst/>
                </a:defRPr>
              </a:pPr>
              <a:r>
                <a:t>జీవిత  మూలం </a:t>
              </a:r>
            </a:p>
          </p:txBody>
        </p:sp>
        <p:sp>
          <p:nvSpPr>
            <p:cNvPr id="47" name="The Source of Life &amp; You"/>
            <p:cNvSpPr/>
            <p:nvPr/>
          </p:nvSpPr>
          <p:spPr>
            <a:xfrm>
              <a:off x="32029" y="1142548"/>
              <a:ext cx="745923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5100">
                  <a:latin typeface="Times New Roman"/>
                  <a:ea typeface="Times New Roman"/>
                  <a:cs typeface="Times New Roman"/>
                  <a:sym typeface="Times New Roman"/>
                </a:defRPr>
              </a:lvl1pPr>
            </a:lstStyle>
            <a:p>
              <a:pPr>
                <a:defRPr>
                  <a:effectLst/>
                </a:defRPr>
              </a:pPr>
              <a:r>
                <a:t>జీవిత మూలము మరి నీవు</a:t>
              </a:r>
            </a:p>
          </p:txBody>
        </p:sp>
        <p:sp>
          <p:nvSpPr>
            <p:cNvPr id="48" name="The Source of Life &amp; The Life Core"/>
            <p:cNvSpPr txBox="1"/>
            <p:nvPr/>
          </p:nvSpPr>
          <p:spPr>
            <a:xfrm>
              <a:off x="32031" y="2540368"/>
              <a:ext cx="9990430" cy="1014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5100">
                  <a:latin typeface="Times New Roman"/>
                  <a:ea typeface="Times New Roman"/>
                  <a:cs typeface="Times New Roman"/>
                  <a:sym typeface="Times New Roman"/>
                </a:defRPr>
              </a:lvl1pPr>
            </a:lstStyle>
            <a:p>
              <a:pPr>
                <a:defRPr>
                  <a:effectLst/>
                </a:defRPr>
              </a:pPr>
              <a:r>
                <a:t>జీవిత మూలము మరి జీవిత ప్రధానం</a:t>
              </a:r>
            </a:p>
          </p:txBody>
        </p:sp>
        <p:sp>
          <p:nvSpPr>
            <p:cNvPr id="49" name="The Source of Life &amp; Life Training"/>
            <p:cNvSpPr txBox="1"/>
            <p:nvPr/>
          </p:nvSpPr>
          <p:spPr>
            <a:xfrm>
              <a:off x="32031" y="4009336"/>
              <a:ext cx="9068105" cy="1014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5100">
                  <a:latin typeface="Times New Roman"/>
                  <a:ea typeface="Times New Roman"/>
                  <a:cs typeface="Times New Roman"/>
                  <a:sym typeface="Times New Roman"/>
                </a:defRPr>
              </a:lvl1pPr>
            </a:lstStyle>
            <a:p>
              <a:pPr>
                <a:defRPr>
                  <a:effectLst/>
                </a:defRPr>
              </a:pPr>
              <a:r>
                <a:t>జీవిత మూలము మరి జీవిత శిక్షణ</a:t>
              </a:r>
            </a:p>
          </p:txBody>
        </p:sp>
      </p:grpSp>
      <p:sp>
        <p:nvSpPr>
          <p:cNvPr id="51" name="Rounded Rectangle"/>
          <p:cNvSpPr/>
          <p:nvPr/>
        </p:nvSpPr>
        <p:spPr>
          <a:xfrm>
            <a:off x="2462107" y="5479600"/>
            <a:ext cx="8080586" cy="986141"/>
          </a:xfrm>
          <a:prstGeom prst="roundRect">
            <a:avLst>
              <a:gd name="adj" fmla="val 19318"/>
            </a:avLst>
          </a:prstGeom>
          <a:ln w="50800">
            <a:solidFill>
              <a:srgbClr val="FFFFFF"/>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b="0" sz="2400">
                <a:effectLst/>
                <a:latin typeface="Helvetica Light"/>
                <a:ea typeface="Helvetica Light"/>
                <a:cs typeface="Helvetica Light"/>
                <a:sym typeface="Helvetica Light"/>
              </a:defRPr>
            </a:pPr>
          </a:p>
        </p:txBody>
      </p:sp>
      <p:sp>
        <p:nvSpPr>
          <p:cNvPr id="52" name="The Life Core"/>
          <p:cNvSpPr txBox="1"/>
          <p:nvPr/>
        </p:nvSpPr>
        <p:spPr>
          <a:xfrm>
            <a:off x="409382" y="234616"/>
            <a:ext cx="12186037" cy="2781300"/>
          </a:xfrm>
          <a:prstGeom prst="rect">
            <a:avLst/>
          </a:prstGeom>
          <a:ln w="12700">
            <a:miter lim="400000"/>
          </a:ln>
          <a:effectLst>
            <a:outerShdw sx="100000" sy="100000" kx="0" ky="0" algn="b" rotWithShape="0" blurRad="63500" dist="72062" dir="2562097">
              <a:srgbClr val="000000">
                <a:alpha val="9057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0" sz="150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strVal val="4*#ppt_w"/>
                                          </p:val>
                                        </p:tav>
                                        <p:tav tm="100000">
                                          <p:val>
                                            <p:strVal val="#ppt_w"/>
                                          </p:val>
                                        </p:tav>
                                      </p:tavLst>
                                    </p:anim>
                                    <p:anim calcmode="lin" valueType="num">
                                      <p:cBhvr>
                                        <p:cTn id="8" dur="1000" fill="hold"/>
                                        <p:tgtEl>
                                          <p:spTgt spid="50"/>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Class="entr" nodeType="afterEffect" presetSubtype="32" presetID="23" grpId="2" fill="hold">
                                  <p:stCondLst>
                                    <p:cond delay="0"/>
                                  </p:stCondLst>
                                  <p:iterate type="el" backwards="0">
                                    <p:tmAbs val="0"/>
                                  </p:iterate>
                                  <p:childTnLst>
                                    <p:set>
                                      <p:cBhvr>
                                        <p:cTn id="11" fill="hold"/>
                                        <p:tgtEl>
                                          <p:spTgt spid="51"/>
                                        </p:tgtEl>
                                        <p:attrNameLst>
                                          <p:attrName>style.visibility</p:attrName>
                                        </p:attrNameLst>
                                      </p:cBhvr>
                                      <p:to>
                                        <p:strVal val="visible"/>
                                      </p:to>
                                    </p:set>
                                    <p:anim calcmode="lin" valueType="num">
                                      <p:cBhvr>
                                        <p:cTn id="12" dur="1750" fill="hold"/>
                                        <p:tgtEl>
                                          <p:spTgt spid="51"/>
                                        </p:tgtEl>
                                        <p:attrNameLst>
                                          <p:attrName>ppt_w</p:attrName>
                                        </p:attrNameLst>
                                      </p:cBhvr>
                                      <p:tavLst>
                                        <p:tav tm="0">
                                          <p:val>
                                            <p:strVal val="4*#ppt_w"/>
                                          </p:val>
                                        </p:tav>
                                        <p:tav tm="100000">
                                          <p:val>
                                            <p:strVal val="#ppt_w"/>
                                          </p:val>
                                        </p:tav>
                                      </p:tavLst>
                                    </p:anim>
                                    <p:anim calcmode="lin" valueType="num">
                                      <p:cBhvr>
                                        <p:cTn id="13" dur="1750" fill="hold"/>
                                        <p:tgtEl>
                                          <p:spTgt spid="5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 grpId="1"/>
      <p:bldP build="whole" bldLvl="1" animBg="1" rev="0" advAuto="0" spid="51"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Life Goals"/>
          <p:cNvSpPr txBox="1"/>
          <p:nvPr/>
        </p:nvSpPr>
        <p:spPr>
          <a:xfrm>
            <a:off x="1849108" y="5719071"/>
            <a:ext cx="9306583" cy="2246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100">
                <a:solidFill>
                  <a:srgbClr val="C0F9FC"/>
                </a:solidFill>
              </a:defRPr>
            </a:lvl1pPr>
          </a:lstStyle>
          <a:p>
            <a:pPr/>
            <a:r>
              <a:t>జీవిత లక్ష్యాలు</a:t>
            </a:r>
          </a:p>
        </p:txBody>
      </p:sp>
      <p:sp>
        <p:nvSpPr>
          <p:cNvPr id="161" name="జీవిత మూలము మరి నీవు"/>
          <p:cNvSpPr txBox="1"/>
          <p:nvPr/>
        </p:nvSpPr>
        <p:spPr>
          <a:xfrm>
            <a:off x="2572221" y="3294762"/>
            <a:ext cx="8349854"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800"/>
            </a:lvl1pPr>
          </a:lstStyle>
          <a:p>
            <a:pPr>
              <a:defRPr>
                <a:effectLst/>
              </a:defRPr>
            </a:pPr>
            <a:r>
              <a:t>జీవిత మూలము మరి నీవు</a:t>
            </a:r>
          </a:p>
        </p:txBody>
      </p:sp>
      <p:sp>
        <p:nvSpPr>
          <p:cNvPr id="162" name="సెషన్ #8"/>
          <p:cNvSpPr txBox="1"/>
          <p:nvPr/>
        </p:nvSpPr>
        <p:spPr>
          <a:xfrm>
            <a:off x="11543611" y="8089789"/>
            <a:ext cx="1163607" cy="1234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lnSpc>
                <a:spcPct val="110000"/>
              </a:lnSpc>
              <a:spcBef>
                <a:spcPts val="5900"/>
              </a:spcBef>
              <a:defRPr b="0" sz="7500"/>
            </a:lvl1pPr>
          </a:lstStyle>
          <a:p>
            <a:pPr>
              <a:defRPr>
                <a:effectLst/>
              </a:defRPr>
            </a:pPr>
            <a:r>
              <a:t>#5</a:t>
            </a:r>
          </a:p>
        </p:txBody>
      </p:sp>
      <p:sp>
        <p:nvSpPr>
          <p:cNvPr id="163" name="The Life Core"/>
          <p:cNvSpPr txBox="1"/>
          <p:nvPr/>
        </p:nvSpPr>
        <p:spPr>
          <a:xfrm>
            <a:off x="464412" y="172267"/>
            <a:ext cx="12075974" cy="2839721"/>
          </a:xfrm>
          <a:prstGeom prst="rect">
            <a:avLst/>
          </a:prstGeom>
          <a:ln w="12700">
            <a:miter lim="400000"/>
          </a:ln>
          <a:effectLst>
            <a:outerShdw sx="100000" sy="100000" kx="0" ky="0" algn="b" rotWithShape="0" blurRad="63500" dist="72062" dir="2732947">
              <a:srgbClr val="000000">
                <a:alpha val="9057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54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 name="Life Goals"/>
          <p:cNvSpPr txBox="1"/>
          <p:nvPr/>
        </p:nvSpPr>
        <p:spPr>
          <a:xfrm>
            <a:off x="1849108" y="5719073"/>
            <a:ext cx="9306583" cy="22466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100">
                <a:solidFill>
                  <a:srgbClr val="C0F9FC"/>
                </a:solidFill>
              </a:defRPr>
            </a:lvl1pPr>
          </a:lstStyle>
          <a:p>
            <a:pPr/>
            <a:r>
              <a:t>జీవిత లక్ష్యాలు</a:t>
            </a:r>
          </a:p>
        </p:txBody>
      </p:sp>
      <p:sp>
        <p:nvSpPr>
          <p:cNvPr id="55" name="జీవిత మూలము మరి నీవు"/>
          <p:cNvSpPr txBox="1"/>
          <p:nvPr/>
        </p:nvSpPr>
        <p:spPr>
          <a:xfrm>
            <a:off x="2572221" y="3294762"/>
            <a:ext cx="8349854"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800"/>
            </a:lvl1pPr>
          </a:lstStyle>
          <a:p>
            <a:pPr>
              <a:defRPr>
                <a:effectLst/>
              </a:defRPr>
            </a:pPr>
            <a:r>
              <a:t>జీవిత మూలము మరి నీవు</a:t>
            </a:r>
          </a:p>
        </p:txBody>
      </p:sp>
      <p:sp>
        <p:nvSpPr>
          <p:cNvPr id="56" name="సెషన్ #8"/>
          <p:cNvSpPr txBox="1"/>
          <p:nvPr/>
        </p:nvSpPr>
        <p:spPr>
          <a:xfrm>
            <a:off x="11543610" y="8089788"/>
            <a:ext cx="1163608" cy="1234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lnSpc>
                <a:spcPct val="110000"/>
              </a:lnSpc>
              <a:spcBef>
                <a:spcPts val="5900"/>
              </a:spcBef>
              <a:defRPr b="0" sz="7500"/>
            </a:lvl1pPr>
          </a:lstStyle>
          <a:p>
            <a:pPr>
              <a:defRPr>
                <a:effectLst/>
              </a:defRPr>
            </a:pPr>
            <a:r>
              <a:t>#5</a:t>
            </a:r>
          </a:p>
        </p:txBody>
      </p:sp>
      <p:sp>
        <p:nvSpPr>
          <p:cNvPr id="57" name="The Life Core"/>
          <p:cNvSpPr txBox="1"/>
          <p:nvPr/>
        </p:nvSpPr>
        <p:spPr>
          <a:xfrm>
            <a:off x="464412" y="172267"/>
            <a:ext cx="12075974" cy="2839721"/>
          </a:xfrm>
          <a:prstGeom prst="rect">
            <a:avLst/>
          </a:prstGeom>
          <a:ln w="12700">
            <a:miter lim="400000"/>
          </a:ln>
          <a:effectLst>
            <a:outerShdw sx="100000" sy="100000" kx="0" ky="0" algn="b" rotWithShape="0" blurRad="63500" dist="72062" dir="2732947">
              <a:srgbClr val="000000">
                <a:alpha val="9057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54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 name="Life Goals"/>
          <p:cNvSpPr txBox="1"/>
          <p:nvPr/>
        </p:nvSpPr>
        <p:spPr>
          <a:xfrm>
            <a:off x="4090202" y="1133254"/>
            <a:ext cx="4824395" cy="12039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200">
                <a:solidFill>
                  <a:srgbClr val="000000"/>
                </a:solidFill>
              </a:defRPr>
            </a:lvl1pPr>
          </a:lstStyle>
          <a:p>
            <a:pPr>
              <a:defRPr>
                <a:effectLst/>
              </a:defRPr>
            </a:pPr>
            <a:r>
              <a:t>జీవిత లక్ష్యాలు</a:t>
            </a:r>
          </a:p>
        </p:txBody>
      </p:sp>
      <p:sp>
        <p:nvSpPr>
          <p:cNvPr id="60" name="Every force has directionality and strength.…"/>
          <p:cNvSpPr txBox="1"/>
          <p:nvPr/>
        </p:nvSpPr>
        <p:spPr>
          <a:xfrm>
            <a:off x="270340" y="2238990"/>
            <a:ext cx="7856250" cy="4361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5178" indent="-365178" algn="l" defTabSz="457200">
              <a:spcBef>
                <a:spcPts val="9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ప్రతి శక్తికి దిశానిర్దేశం మరియు బలం ఉంటుంది. </a:t>
            </a:r>
          </a:p>
          <a:p>
            <a:pPr marL="365178" indent="-365178" algn="l" defTabSz="457200">
              <a:spcBef>
                <a:spcPts val="9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మన ఆధ్యాత్మిక జీవితం ఎక్కువగా మన భౌతిక చట్రం మరియు మనస్సు ద్వారా పని చేస్తున్నప్పటికీ, దానికి దాని స్వంత శక్తి మరియు ఉద్దేశ్యం ఉంది.</a:t>
            </a:r>
          </a:p>
        </p:txBody>
      </p:sp>
      <p:pic>
        <p:nvPicPr>
          <p:cNvPr id="61" name="Water-fountain-Telugu.png" descr="Water-fountain-Telugu.png"/>
          <p:cNvPicPr>
            <a:picLocks noChangeAspect="1"/>
          </p:cNvPicPr>
          <p:nvPr/>
        </p:nvPicPr>
        <p:blipFill>
          <a:blip r:embed="rId3">
            <a:extLst/>
          </a:blip>
          <a:srcRect l="13361" t="0" r="13361" b="0"/>
          <a:stretch>
            <a:fillRect/>
          </a:stretch>
        </p:blipFill>
        <p:spPr>
          <a:xfrm>
            <a:off x="7882035" y="2405737"/>
            <a:ext cx="5057576" cy="3725205"/>
          </a:xfrm>
          <a:prstGeom prst="rect">
            <a:avLst/>
          </a:prstGeom>
          <a:ln w="12700">
            <a:miter lim="400000"/>
          </a:ln>
          <a:effectLst>
            <a:outerShdw sx="100000" sy="100000" kx="0" ky="0" algn="b" rotWithShape="0" blurRad="190500" dist="8455" dir="5400000">
              <a:srgbClr val="000000"/>
            </a:outerShdw>
          </a:effectLst>
        </p:spPr>
      </p:pic>
      <p:sp>
        <p:nvSpPr>
          <p:cNvPr id="62" name="Every force has directionality and strength.…"/>
          <p:cNvSpPr txBox="1"/>
          <p:nvPr/>
        </p:nvSpPr>
        <p:spPr>
          <a:xfrm>
            <a:off x="267403" y="7053344"/>
            <a:ext cx="13203253" cy="2316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5178" indent="-365178"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మనలో దేవుని ఉద్దేశాలను మనం గుర్తించి, పరిశుద్ధాత్మతో సహకరించగలిగితే, అప్పుడు మనం శక్తివంతంగా కదిలిపోతాము.</a:t>
            </a:r>
          </a:p>
          <a:p>
            <a:pPr marL="365178" indent="-365178"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మీరు ఎప్పుడైనా మీ వెనుక బలమైన విజయాన్ని అనుభవించారా?</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60">
                                            <p:bg/>
                                          </p:spTgt>
                                        </p:tgtEl>
                                        <p:attrNameLst>
                                          <p:attrName>style.visibility</p:attrName>
                                        </p:attrNameLst>
                                      </p:cBhvr>
                                      <p:to>
                                        <p:strVal val="visible"/>
                                      </p:to>
                                    </p:set>
                                    <p:anim calcmode="lin" valueType="num">
                                      <p:cBhvr>
                                        <p:cTn id="7" dur="1000" fill="hold"/>
                                        <p:tgtEl>
                                          <p:spTgt spid="60">
                                            <p:bg/>
                                          </p:spTgt>
                                        </p:tgtEl>
                                        <p:attrNameLst>
                                          <p:attrName>ppt_w</p:attrName>
                                        </p:attrNameLst>
                                      </p:cBhvr>
                                      <p:tavLst>
                                        <p:tav tm="0">
                                          <p:val>
                                            <p:fltVal val="0"/>
                                          </p:val>
                                        </p:tav>
                                        <p:tav tm="100000">
                                          <p:val>
                                            <p:strVal val="#ppt_w"/>
                                          </p:val>
                                        </p:tav>
                                      </p:tavLst>
                                    </p:anim>
                                    <p:anim calcmode="lin" valueType="num">
                                      <p:cBhvr>
                                        <p:cTn id="8" dur="1000" fill="hold"/>
                                        <p:tgtEl>
                                          <p:spTgt spid="60">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60">
                                            <p:txEl>
                                              <p:pRg st="0" end="0"/>
                                            </p:txEl>
                                          </p:spTgt>
                                        </p:tgtEl>
                                        <p:attrNameLst>
                                          <p:attrName>style.visibility</p:attrName>
                                        </p:attrNameLst>
                                      </p:cBhvr>
                                      <p:to>
                                        <p:strVal val="visible"/>
                                      </p:to>
                                    </p:set>
                                    <p:anim calcmode="lin" valueType="num">
                                      <p:cBhvr>
                                        <p:cTn id="11" dur="10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6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Class="entr" nodeType="afterEffect" presetSubtype="16" presetID="23" grpId="1" fill="hold">
                                  <p:stCondLst>
                                    <p:cond delay="0"/>
                                  </p:stCondLst>
                                  <p:iterate type="el" backwards="0">
                                    <p:tmAbs val="0"/>
                                  </p:iterate>
                                  <p:childTnLst>
                                    <p:set>
                                      <p:cBhvr>
                                        <p:cTn id="15" fill="hold"/>
                                        <p:tgtEl>
                                          <p:spTgt spid="60">
                                            <p:txEl>
                                              <p:pRg st="1" end="1"/>
                                            </p:txEl>
                                          </p:spTgt>
                                        </p:tgtEl>
                                        <p:attrNameLst>
                                          <p:attrName>style.visibility</p:attrName>
                                        </p:attrNameLst>
                                      </p:cBhvr>
                                      <p:to>
                                        <p:strVal val="visible"/>
                                      </p:to>
                                    </p:set>
                                    <p:anim calcmode="lin" valueType="num">
                                      <p:cBhvr>
                                        <p:cTn id="16" dur="1000" fill="hold"/>
                                        <p:tgtEl>
                                          <p:spTgt spid="60">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6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Class="entr" nodeType="afterEffect" presetSubtype="16" presetID="23" grpId="2" fill="hold">
                                  <p:stCondLst>
                                    <p:cond delay="0"/>
                                  </p:stCondLst>
                                  <p:iterate type="el" backwards="0">
                                    <p:tmAbs val="0"/>
                                  </p:iterate>
                                  <p:childTnLst>
                                    <p:set>
                                      <p:cBhvr>
                                        <p:cTn id="20" fill="hold"/>
                                        <p:tgtEl>
                                          <p:spTgt spid="61"/>
                                        </p:tgtEl>
                                        <p:attrNameLst>
                                          <p:attrName>style.visibility</p:attrName>
                                        </p:attrNameLst>
                                      </p:cBhvr>
                                      <p:to>
                                        <p:strVal val="visible"/>
                                      </p:to>
                                    </p:set>
                                    <p:anim calcmode="lin" valueType="num">
                                      <p:cBhvr>
                                        <p:cTn id="21" dur="2500" fill="hold"/>
                                        <p:tgtEl>
                                          <p:spTgt spid="61"/>
                                        </p:tgtEl>
                                        <p:attrNameLst>
                                          <p:attrName>ppt_w</p:attrName>
                                        </p:attrNameLst>
                                      </p:cBhvr>
                                      <p:tavLst>
                                        <p:tav tm="0">
                                          <p:val>
                                            <p:fltVal val="0"/>
                                          </p:val>
                                        </p:tav>
                                        <p:tav tm="100000">
                                          <p:val>
                                            <p:strVal val="#ppt_w"/>
                                          </p:val>
                                        </p:tav>
                                      </p:tavLst>
                                    </p:anim>
                                    <p:anim calcmode="lin" valueType="num">
                                      <p:cBhvr>
                                        <p:cTn id="22" dur="2500" fill="hold"/>
                                        <p:tgtEl>
                                          <p:spTgt spid="61"/>
                                        </p:tgtEl>
                                        <p:attrNameLst>
                                          <p:attrName>ppt_h</p:attrName>
                                        </p:attrNameLst>
                                      </p:cBhvr>
                                      <p:tavLst>
                                        <p:tav tm="0">
                                          <p:val>
                                            <p:fltVal val="0"/>
                                          </p:val>
                                        </p:tav>
                                        <p:tav tm="100000">
                                          <p:val>
                                            <p:strVal val="#ppt_h"/>
                                          </p:val>
                                        </p:tav>
                                      </p:tavLst>
                                    </p:anim>
                                  </p:childTnLst>
                                </p:cTn>
                              </p:par>
                            </p:childTnLst>
                          </p:cTn>
                        </p:par>
                        <p:par>
                          <p:cTn id="23" fill="hold">
                            <p:stCondLst>
                              <p:cond delay="4500"/>
                            </p:stCondLst>
                            <p:childTnLst>
                              <p:par>
                                <p:cTn id="24" presetClass="entr" nodeType="afterEffect" presetSubtype="16" presetID="23" grpId="3" fill="hold">
                                  <p:stCondLst>
                                    <p:cond delay="0"/>
                                  </p:stCondLst>
                                  <p:iterate type="el" backwards="0">
                                    <p:tmAbs val="0"/>
                                  </p:iterate>
                                  <p:childTnLst>
                                    <p:set>
                                      <p:cBhvr>
                                        <p:cTn id="25" fill="hold"/>
                                        <p:tgtEl>
                                          <p:spTgt spid="62">
                                            <p:bg/>
                                          </p:spTgt>
                                        </p:tgtEl>
                                        <p:attrNameLst>
                                          <p:attrName>style.visibility</p:attrName>
                                        </p:attrNameLst>
                                      </p:cBhvr>
                                      <p:to>
                                        <p:strVal val="visible"/>
                                      </p:to>
                                    </p:set>
                                    <p:anim calcmode="lin" valueType="num">
                                      <p:cBhvr>
                                        <p:cTn id="26" dur="1000" fill="hold"/>
                                        <p:tgtEl>
                                          <p:spTgt spid="62">
                                            <p:bg/>
                                          </p:spTgt>
                                        </p:tgtEl>
                                        <p:attrNameLst>
                                          <p:attrName>ppt_w</p:attrName>
                                        </p:attrNameLst>
                                      </p:cBhvr>
                                      <p:tavLst>
                                        <p:tav tm="0">
                                          <p:val>
                                            <p:fltVal val="0"/>
                                          </p:val>
                                        </p:tav>
                                        <p:tav tm="100000">
                                          <p:val>
                                            <p:strVal val="#ppt_w"/>
                                          </p:val>
                                        </p:tav>
                                      </p:tavLst>
                                    </p:anim>
                                    <p:anim calcmode="lin" valueType="num">
                                      <p:cBhvr>
                                        <p:cTn id="27" dur="1000" fill="hold"/>
                                        <p:tgtEl>
                                          <p:spTgt spid="62">
                                            <p:bg/>
                                          </p:spTgt>
                                        </p:tgtEl>
                                        <p:attrNameLst>
                                          <p:attrName>ppt_h</p:attrName>
                                        </p:attrNameLst>
                                      </p:cBhvr>
                                      <p:tavLst>
                                        <p:tav tm="0">
                                          <p:val>
                                            <p:fltVal val="0"/>
                                          </p:val>
                                        </p:tav>
                                        <p:tav tm="100000">
                                          <p:val>
                                            <p:strVal val="#ppt_h"/>
                                          </p:val>
                                        </p:tav>
                                      </p:tavLst>
                                    </p:anim>
                                  </p:childTnLst>
                                </p:cTn>
                              </p:par>
                              <p:par>
                                <p:cTn id="28" presetClass="entr" nodeType="withEffect" presetSubtype="16" presetID="23" grpId="3" fill="hold">
                                  <p:stCondLst>
                                    <p:cond delay="0"/>
                                  </p:stCondLst>
                                  <p:iterate type="el" backwards="0">
                                    <p:tmAbs val="0"/>
                                  </p:iterate>
                                  <p:childTnLst>
                                    <p:set>
                                      <p:cBhvr>
                                        <p:cTn id="29" fill="hold"/>
                                        <p:tgtEl>
                                          <p:spTgt spid="62">
                                            <p:txEl>
                                              <p:pRg st="0" end="0"/>
                                            </p:txEl>
                                          </p:spTgt>
                                        </p:tgtEl>
                                        <p:attrNameLst>
                                          <p:attrName>style.visibility</p:attrName>
                                        </p:attrNameLst>
                                      </p:cBhvr>
                                      <p:to>
                                        <p:strVal val="visible"/>
                                      </p:to>
                                    </p:set>
                                    <p:anim calcmode="lin" valueType="num">
                                      <p:cBhvr>
                                        <p:cTn id="30" dur="1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62">
                                            <p:txEl>
                                              <p:pRg st="0" end="0"/>
                                            </p:txEl>
                                          </p:spTgt>
                                        </p:tgtEl>
                                        <p:attrNameLst>
                                          <p:attrName>ppt_h</p:attrName>
                                        </p:attrNameLst>
                                      </p:cBhvr>
                                      <p:tavLst>
                                        <p:tav tm="0">
                                          <p:val>
                                            <p:fltVal val="0"/>
                                          </p:val>
                                        </p:tav>
                                        <p:tav tm="100000">
                                          <p:val>
                                            <p:strVal val="#ppt_h"/>
                                          </p:val>
                                        </p:tav>
                                      </p:tavLst>
                                    </p:anim>
                                  </p:childTnLst>
                                </p:cTn>
                              </p:par>
                            </p:childTnLst>
                          </p:cTn>
                        </p:par>
                        <p:par>
                          <p:cTn id="32" fill="hold">
                            <p:stCondLst>
                              <p:cond delay="5500"/>
                            </p:stCondLst>
                            <p:childTnLst>
                              <p:par>
                                <p:cTn id="33" presetClass="entr" nodeType="afterEffect" presetSubtype="16" presetID="23" grpId="3" fill="hold">
                                  <p:stCondLst>
                                    <p:cond delay="0"/>
                                  </p:stCondLst>
                                  <p:iterate type="el" backwards="0">
                                    <p:tmAbs val="0"/>
                                  </p:iterate>
                                  <p:childTnLst>
                                    <p:set>
                                      <p:cBhvr>
                                        <p:cTn id="34" fill="hold"/>
                                        <p:tgtEl>
                                          <p:spTgt spid="62">
                                            <p:txEl>
                                              <p:pRg st="1" end="1"/>
                                            </p:txEl>
                                          </p:spTgt>
                                        </p:tgtEl>
                                        <p:attrNameLst>
                                          <p:attrName>style.visibility</p:attrName>
                                        </p:attrNameLst>
                                      </p:cBhvr>
                                      <p:to>
                                        <p:strVal val="visible"/>
                                      </p:to>
                                    </p:set>
                                    <p:anim calcmode="lin" valueType="num">
                                      <p:cBhvr>
                                        <p:cTn id="35" dur="1000" fill="hold"/>
                                        <p:tgtEl>
                                          <p:spTgt spid="62">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62">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 grpId="1"/>
      <p:bldP build="whole" bldLvl="1" animBg="1" rev="0" advAuto="0" spid="61" grpId="2"/>
      <p:bldP build="p" bldLvl="5" animBg="1" rev="0" advAuto="0" spid="62"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Broadening Our Knowledge"/>
          <p:cNvSpPr txBox="1"/>
          <p:nvPr/>
        </p:nvSpPr>
        <p:spPr>
          <a:xfrm>
            <a:off x="2335881" y="1215984"/>
            <a:ext cx="8333037"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defRPr>
            </a:lvl1pPr>
          </a:lstStyle>
          <a:p>
            <a:pPr>
              <a:defRPr>
                <a:effectLst/>
              </a:defRPr>
            </a:pPr>
            <a:r>
              <a:t>మన జ్ఞానాన్ని విస్తరించడం</a:t>
            </a:r>
          </a:p>
        </p:txBody>
      </p:sp>
      <p:sp>
        <p:nvSpPr>
          <p:cNvPr id="67" name="Most spiritual struggles would disappear if we had the right knowledge.…"/>
          <p:cNvSpPr txBox="1"/>
          <p:nvPr/>
        </p:nvSpPr>
        <p:spPr>
          <a:xfrm>
            <a:off x="234671" y="2514281"/>
            <a:ext cx="12535459" cy="4526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55599" indent="-355599" algn="l" defTabSz="457200">
              <a:spcBef>
                <a:spcPts val="1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మనకు సరైన జ్ఞానం ఉంటే చాలా ఆధ్యాత్మిక పోరాటాలు అదృశ్యమవుతాయి.</a:t>
            </a:r>
          </a:p>
          <a:p>
            <a:pPr marL="355599" indent="-355599" algn="l" defTabSz="457200">
              <a:spcBef>
                <a:spcPts val="1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చాలా మంది విశ్వాసులు దేవుడు తమ కోసం ఏ లక్ష్యాలను కలిగి ఉన్నారనే దాని గురించి అజ్ఞానంగా ఉన్నారు. </a:t>
            </a:r>
          </a:p>
          <a:p>
            <a:pPr marL="355599" indent="-355599" algn="l" defTabSz="457200">
              <a:spcBef>
                <a:spcPts val="11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effectLst/>
              </a:defRPr>
            </a:pPr>
            <a:r>
              <a:t>మనం ఆత్మ యొక్క పనిని గ్రహించినప్పుడు, మన దృక్కోణాలు మారుతాయి!</a:t>
            </a:r>
          </a:p>
        </p:txBody>
      </p:sp>
      <p:sp>
        <p:nvSpPr>
          <p:cNvPr id="68" name="“Then Elisha prayed and said, “O LORD, I pray, open his eyes that he may see.” And the LORD opened the servant’s eyes, and he saw; and behold, the mountain was full of horses and chariots of fire all around Elisha” (2 Kings 6:17)."/>
          <p:cNvSpPr/>
          <p:nvPr/>
        </p:nvSpPr>
        <p:spPr>
          <a:xfrm>
            <a:off x="-19313" y="7513752"/>
            <a:ext cx="13137223" cy="2288033"/>
          </a:xfrm>
          <a:prstGeom prst="rect">
            <a:avLst/>
          </a:prstGeom>
          <a:gradFill>
            <a:gsLst>
              <a:gs pos="0">
                <a:srgbClr val="FBFBFB"/>
              </a:gs>
              <a:gs pos="100000">
                <a:srgbClr val="BE7B92"/>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190500" tIns="190500" rIns="190500" bIns="190500" anchor="ctr">
            <a:spAutoFit/>
          </a:bodyPr>
          <a:lstStyle>
            <a:lvl1pPr algn="just">
              <a:lnSpc>
                <a:spcPct val="130000"/>
              </a:lnSpc>
              <a:defRPr b="0" sz="2900">
                <a:solidFill>
                  <a:srgbClr val="000000"/>
                </a:solidFill>
                <a:latin typeface="Helvetica Light"/>
                <a:ea typeface="Helvetica Light"/>
                <a:cs typeface="Helvetica Light"/>
                <a:sym typeface="Helvetica Light"/>
              </a:defRPr>
            </a:lvl1pPr>
          </a:lstStyle>
          <a:p>
            <a:pPr>
              <a:defRPr>
                <a:effectLst/>
              </a:defRPr>
            </a:pPr>
            <a:r>
              <a:t>యెహోవా, వీడు చూచునట్లు దయచేసి వీని కండ్లను తెరువుమని ఎలీషా ప్రార్థనచేయగా యెహోవా ఆ పనివాని కండ్లను తెరవచేసెను గనుక వాడు ఎలీషాచుట్టును పర్వతము అగ్ని గుఱ్ఱములచేత రథములచేతను నిండియుండుట చూచెను.  2 రాజులు 6:17</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9" presetID="15" grpId="1" fill="hold">
                                  <p:stCondLst>
                                    <p:cond delay="0"/>
                                  </p:stCondLst>
                                  <p:iterate type="el" backwards="0">
                                    <p:tmAbs val="0"/>
                                  </p:iterate>
                                  <p:childTnLst>
                                    <p:set>
                                      <p:cBhvr>
                                        <p:cTn id="6" fill="hold"/>
                                        <p:tgtEl>
                                          <p:spTgt spid="67">
                                            <p:bg/>
                                          </p:spTgt>
                                        </p:tgtEl>
                                        <p:attrNameLst>
                                          <p:attrName>style.visibility</p:attrName>
                                        </p:attrNameLst>
                                      </p:cBhvr>
                                      <p:to>
                                        <p:strVal val="visible"/>
                                      </p:to>
                                    </p:set>
                                    <p:anim calcmode="lin" valueType="num">
                                      <p:cBhvr>
                                        <p:cTn id="7" dur="1000" fill="hold"/>
                                        <p:tgtEl>
                                          <p:spTgt spid="67">
                                            <p:bg/>
                                          </p:spTgt>
                                        </p:tgtEl>
                                        <p:attrNameLst>
                                          <p:attrName>ppt_w</p:attrName>
                                        </p:attrNameLst>
                                      </p:cBhvr>
                                      <p:tavLst>
                                        <p:tav tm="0">
                                          <p:val>
                                            <p:fltVal val="0"/>
                                          </p:val>
                                        </p:tav>
                                        <p:tav tm="100000">
                                          <p:val>
                                            <p:strVal val="#ppt_w"/>
                                          </p:val>
                                        </p:tav>
                                      </p:tavLst>
                                    </p:anim>
                                    <p:anim calcmode="lin" valueType="num">
                                      <p:cBhvr>
                                        <p:cTn id="8" dur="1000" fill="hold"/>
                                        <p:tgtEl>
                                          <p:spTgt spid="67">
                                            <p:bg/>
                                          </p:spTgt>
                                        </p:tgtEl>
                                        <p:attrNameLst>
                                          <p:attrName>ppt_h</p:attrName>
                                        </p:attrNameLst>
                                      </p:cBhvr>
                                      <p:tavLst>
                                        <p:tav tm="0">
                                          <p:val>
                                            <p:fltVal val="0"/>
                                          </p:val>
                                        </p:tav>
                                        <p:tav tm="100000">
                                          <p:val>
                                            <p:strVal val="#ppt_h"/>
                                          </p:val>
                                        </p:tav>
                                      </p:tavLst>
                                    </p:anim>
                                    <p:anim calcmode="lin" valueType="num">
                                      <p:cBhvr>
                                        <p:cTn id="9" dur="1000" fill="hold"/>
                                        <p:tgtEl>
                                          <p:spTgt spid="67">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
                                            <p:bg/>
                                          </p:spTgt>
                                        </p:tgtEl>
                                        <p:attrNameLst>
                                          <p:attrName>ppt_y</p:attrName>
                                        </p:attrNameLst>
                                      </p:cBhvr>
                                      <p:tavLst>
                                        <p:tav tm="0" fmla="#ppt_y+(sin(-2*pi*(1-$))*-#ppt_x+cos(-2*pi*(1-$))*(1-#ppt_y))*(1-$)">
                                          <p:val>
                                            <p:fltVal val="0"/>
                                          </p:val>
                                        </p:tav>
                                        <p:tav tm="100000">
                                          <p:val>
                                            <p:fltVal val="1"/>
                                          </p:val>
                                        </p:tav>
                                      </p:tavLst>
                                    </p:anim>
                                  </p:childTnLst>
                                </p:cTn>
                              </p:par>
                              <p:par>
                                <p:cTn id="11" presetClass="entr" nodeType="withEffect" presetSubtype="9" presetID="15" grpId="1" fill="hold">
                                  <p:stCondLst>
                                    <p:cond delay="0"/>
                                  </p:stCondLst>
                                  <p:iterate type="el" backwards="0">
                                    <p:tmAbs val="0"/>
                                  </p:iterate>
                                  <p:childTnLst>
                                    <p:set>
                                      <p:cBhvr>
                                        <p:cTn id="12" fill="hold"/>
                                        <p:tgtEl>
                                          <p:spTgt spid="67">
                                            <p:txEl>
                                              <p:pRg st="0" end="0"/>
                                            </p:txEl>
                                          </p:spTgt>
                                        </p:tgtEl>
                                        <p:attrNameLst>
                                          <p:attrName>style.visibility</p:attrName>
                                        </p:attrNameLst>
                                      </p:cBhvr>
                                      <p:to>
                                        <p:strVal val="visible"/>
                                      </p:to>
                                    </p:set>
                                    <p:anim calcmode="lin" valueType="num">
                                      <p:cBhvr>
                                        <p:cTn id="13" dur="1000" fill="hold"/>
                                        <p:tgtEl>
                                          <p:spTgt spid="6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Class="entr" nodeType="afterEffect" presetSubtype="9" presetID="15" grpId="1" fill="hold">
                                  <p:stCondLst>
                                    <p:cond delay="0"/>
                                  </p:stCondLst>
                                  <p:iterate type="el" backwards="0">
                                    <p:tmAbs val="0"/>
                                  </p:iterate>
                                  <p:childTnLst>
                                    <p:set>
                                      <p:cBhvr>
                                        <p:cTn id="19" fill="hold"/>
                                        <p:tgtEl>
                                          <p:spTgt spid="67">
                                            <p:txEl>
                                              <p:pRg st="1" end="1"/>
                                            </p:txEl>
                                          </p:spTgt>
                                        </p:tgtEl>
                                        <p:attrNameLst>
                                          <p:attrName>style.visibility</p:attrName>
                                        </p:attrNameLst>
                                      </p:cBhvr>
                                      <p:to>
                                        <p:strVal val="visible"/>
                                      </p:to>
                                    </p:set>
                                    <p:anim calcmode="lin" valueType="num">
                                      <p:cBhvr>
                                        <p:cTn id="20" dur="1000" fill="hold"/>
                                        <p:tgtEl>
                                          <p:spTgt spid="67">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67">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2000"/>
                            </p:stCondLst>
                            <p:childTnLst>
                              <p:par>
                                <p:cTn id="25" presetClass="entr" nodeType="afterEffect" presetSubtype="9" presetID="15" grpId="1" fill="hold">
                                  <p:stCondLst>
                                    <p:cond delay="0"/>
                                  </p:stCondLst>
                                  <p:iterate type="el" backwards="0">
                                    <p:tmAbs val="0"/>
                                  </p:iterate>
                                  <p:childTnLst>
                                    <p:set>
                                      <p:cBhvr>
                                        <p:cTn id="26" fill="hold"/>
                                        <p:tgtEl>
                                          <p:spTgt spid="67">
                                            <p:txEl>
                                              <p:pRg st="2" end="2"/>
                                            </p:txEl>
                                          </p:spTgt>
                                        </p:tgtEl>
                                        <p:attrNameLst>
                                          <p:attrName>style.visibility</p:attrName>
                                        </p:attrNameLst>
                                      </p:cBhvr>
                                      <p:to>
                                        <p:strVal val="visible"/>
                                      </p:to>
                                    </p:set>
                                    <p:anim calcmode="lin" valueType="num">
                                      <p:cBhvr>
                                        <p:cTn id="27" dur="1000" fill="hold"/>
                                        <p:tgtEl>
                                          <p:spTgt spid="67">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67">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5" presetID="19" grpId="2" fill="hold">
                                  <p:stCondLst>
                                    <p:cond delay="0"/>
                                  </p:stCondLst>
                                  <p:iterate type="el" backwards="0">
                                    <p:tmAbs val="0"/>
                                  </p:iterate>
                                  <p:childTnLst>
                                    <p:set>
                                      <p:cBhvr>
                                        <p:cTn id="34" fill="hold"/>
                                        <p:tgtEl>
                                          <p:spTgt spid="68"/>
                                        </p:tgtEl>
                                        <p:attrNameLst>
                                          <p:attrName>style.visibility</p:attrName>
                                        </p:attrNameLst>
                                      </p:cBhvr>
                                      <p:to>
                                        <p:strVal val="visible"/>
                                      </p:to>
                                    </p:set>
                                    <p:anim calcmode="lin" valueType="num">
                                      <p:cBhvr>
                                        <p:cTn id="35" dur="2000" fill="hold"/>
                                        <p:tgtEl>
                                          <p:spTgt spid="68"/>
                                        </p:tgtEl>
                                        <p:attrNameLst>
                                          <p:attrName>ppt_w</p:attrName>
                                        </p:attrNameLst>
                                      </p:cBhvr>
                                      <p:tavLst>
                                        <p:tav tm="0">
                                          <p:val>
                                            <p:strVal val="#ppt_w"/>
                                          </p:val>
                                        </p:tav>
                                        <p:tav tm="100000">
                                          <p:val>
                                            <p:strVal val="#ppt_w"/>
                                          </p:val>
                                        </p:tav>
                                      </p:tavLst>
                                    </p:anim>
                                    <p:anim calcmode="lin" valueType="num">
                                      <p:cBhvr>
                                        <p:cTn id="36" dur="2000" fill="hold"/>
                                        <p:tgtEl>
                                          <p:spTgt spid="68"/>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 grpId="2"/>
      <p:bldP build="p" bldLvl="5" animBg="1" rev="0" advAuto="0" spid="6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The Wind is Blowing"/>
          <p:cNvSpPr txBox="1"/>
          <p:nvPr/>
        </p:nvSpPr>
        <p:spPr>
          <a:xfrm>
            <a:off x="2016171" y="1337195"/>
            <a:ext cx="4252396"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defRPr>
            </a:lvl1pPr>
          </a:lstStyle>
          <a:p>
            <a:pPr>
              <a:defRPr>
                <a:effectLst/>
              </a:defRPr>
            </a:pPr>
            <a:r>
              <a:t>గాలి వీస్తోంది</a:t>
            </a:r>
          </a:p>
        </p:txBody>
      </p:sp>
      <p:sp>
        <p:nvSpPr>
          <p:cNvPr id="71" name="We can’t see the Spirit but know of His purposes."/>
          <p:cNvSpPr txBox="1"/>
          <p:nvPr/>
        </p:nvSpPr>
        <p:spPr>
          <a:xfrm>
            <a:off x="148378" y="2552530"/>
            <a:ext cx="7692977" cy="1501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375919" indent="-375919"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defRPr>
            </a:lvl1pPr>
          </a:lstStyle>
          <a:p>
            <a:pPr>
              <a:defRPr>
                <a:effectLst/>
              </a:defRPr>
            </a:pPr>
            <a:r>
              <a:t>మనం ఆత్మను చూడలేము కానీ అతని ఉద్దేశాల గురించి తెలుసు.</a:t>
            </a:r>
          </a:p>
        </p:txBody>
      </p:sp>
      <p:sp>
        <p:nvSpPr>
          <p:cNvPr id="72" name="“And we proclaim Him (Christ), admonishing every man and teaching every man with all wisdom, that we may present every man complete in Christ” (Colossians 1:28)."/>
          <p:cNvSpPr txBox="1"/>
          <p:nvPr/>
        </p:nvSpPr>
        <p:spPr>
          <a:xfrm>
            <a:off x="37751" y="4662988"/>
            <a:ext cx="8505133" cy="33365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200">
                <a:solidFill>
                  <a:schemeClr val="accent1">
                    <a:lumOff val="-7647"/>
                  </a:schemeClr>
                </a:solidFill>
              </a:defRPr>
            </a:lvl1pPr>
          </a:lstStyle>
          <a:p>
            <a:pPr>
              <a:defRPr>
                <a:effectLst/>
              </a:defRPr>
            </a:pPr>
            <a:r>
              <a:t>ప్రతి మనుష్యుని క్రీస్తునందు సంపూర్ణునిగా చేసి ఆయనయెదుట నిలువబెట్టవలె, సమస్తవిధములైన జ్ఞానముతో మేము ప్రతి మనుష్యునికి బుద్ధిచెప్పుచు, ప్రతి మనుష్యునికి బోధించుచు, ఆయనను ప్రకటించుచున్నాము. కోలోసి1:28).</a:t>
            </a:r>
          </a:p>
        </p:txBody>
      </p:sp>
      <p:sp>
        <p:nvSpPr>
          <p:cNvPr id="73" name="‘Complete in Christ’ and ‘holy’ are just two large goals for us."/>
          <p:cNvSpPr txBox="1"/>
          <p:nvPr/>
        </p:nvSpPr>
        <p:spPr>
          <a:xfrm>
            <a:off x="134997" y="8565491"/>
            <a:ext cx="12828604" cy="754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375920" indent="-37592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000000"/>
                </a:solidFill>
              </a:defRPr>
            </a:lvl1pPr>
          </a:lstStyle>
          <a:p>
            <a:pPr>
              <a:defRPr>
                <a:effectLst/>
              </a:defRPr>
            </a:pPr>
            <a:r>
              <a:t>‘క్రీస్తులో పూర్తి’ మరియు ‘పవిత్రం’ అనేవి మనకు రెండు పెద్ద లక్ష్యాలు. </a:t>
            </a:r>
          </a:p>
        </p:txBody>
      </p:sp>
      <p:pic>
        <p:nvPicPr>
          <p:cNvPr id="74" name="Christ-Likeness.png" descr="Christ-Likeness.png"/>
          <p:cNvPicPr>
            <a:picLocks noChangeAspect="1"/>
          </p:cNvPicPr>
          <p:nvPr/>
        </p:nvPicPr>
        <p:blipFill>
          <a:blip r:embed="rId3">
            <a:extLst/>
          </a:blip>
          <a:srcRect l="2281" t="2539" r="3502" b="4107"/>
          <a:stretch>
            <a:fillRect/>
          </a:stretch>
        </p:blipFill>
        <p:spPr>
          <a:xfrm>
            <a:off x="7703698" y="1343364"/>
            <a:ext cx="5187484" cy="4755736"/>
          </a:xfrm>
          <a:custGeom>
            <a:avLst/>
            <a:gdLst/>
            <a:ahLst/>
            <a:cxnLst>
              <a:cxn ang="0">
                <a:pos x="wd2" y="hd2"/>
              </a:cxn>
              <a:cxn ang="5400000">
                <a:pos x="wd2" y="hd2"/>
              </a:cxn>
              <a:cxn ang="10800000">
                <a:pos x="wd2" y="hd2"/>
              </a:cxn>
              <a:cxn ang="16200000">
                <a:pos x="wd2" y="hd2"/>
              </a:cxn>
            </a:cxnLst>
            <a:rect l="0" t="0" r="r" b="b"/>
            <a:pathLst>
              <a:path w="20596" h="21474" fill="norm" stroke="1" extrusionOk="0">
                <a:moveTo>
                  <a:pt x="10282" y="0"/>
                </a:moveTo>
                <a:cubicBezTo>
                  <a:pt x="9561" y="1"/>
                  <a:pt x="8845" y="43"/>
                  <a:pt x="8457" y="127"/>
                </a:cubicBezTo>
                <a:cubicBezTo>
                  <a:pt x="6167" y="621"/>
                  <a:pt x="4231" y="1741"/>
                  <a:pt x="2745" y="3430"/>
                </a:cubicBezTo>
                <a:cubicBezTo>
                  <a:pt x="-548" y="7173"/>
                  <a:pt x="-916" y="12683"/>
                  <a:pt x="1847" y="16852"/>
                </a:cubicBezTo>
                <a:cubicBezTo>
                  <a:pt x="3456" y="19279"/>
                  <a:pt x="6081" y="20976"/>
                  <a:pt x="8851" y="21377"/>
                </a:cubicBezTo>
                <a:cubicBezTo>
                  <a:pt x="10391" y="21600"/>
                  <a:pt x="12101" y="21433"/>
                  <a:pt x="13593" y="20916"/>
                </a:cubicBezTo>
                <a:cubicBezTo>
                  <a:pt x="16921" y="19763"/>
                  <a:pt x="19502" y="16815"/>
                  <a:pt x="20338" y="13214"/>
                </a:cubicBezTo>
                <a:cubicBezTo>
                  <a:pt x="20645" y="11889"/>
                  <a:pt x="20684" y="9871"/>
                  <a:pt x="20425" y="8607"/>
                </a:cubicBezTo>
                <a:cubicBezTo>
                  <a:pt x="19535" y="4254"/>
                  <a:pt x="16319" y="958"/>
                  <a:pt x="12148" y="124"/>
                </a:cubicBezTo>
                <a:cubicBezTo>
                  <a:pt x="11731" y="41"/>
                  <a:pt x="11004" y="0"/>
                  <a:pt x="10282" y="0"/>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71">
                                            <p:bg/>
                                          </p:spTgt>
                                        </p:tgtEl>
                                        <p:attrNameLst>
                                          <p:attrName>style.visibility</p:attrName>
                                        </p:attrNameLst>
                                      </p:cBhvr>
                                      <p:to>
                                        <p:strVal val="visible"/>
                                      </p:to>
                                    </p:set>
                                    <p:animEffect filter="wipe(left)" transition="in">
                                      <p:cBhvr>
                                        <p:cTn id="7" dur="1500"/>
                                        <p:tgtEl>
                                          <p:spTgt spid="7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71">
                                            <p:txEl>
                                              <p:pRg st="0" end="0"/>
                                            </p:txEl>
                                          </p:spTgt>
                                        </p:tgtEl>
                                        <p:attrNameLst>
                                          <p:attrName>style.visibility</p:attrName>
                                        </p:attrNameLst>
                                      </p:cBhvr>
                                      <p:to>
                                        <p:strVal val="visible"/>
                                      </p:to>
                                    </p:set>
                                    <p:animEffect filter="wipe(left)" transition="in">
                                      <p:cBhvr>
                                        <p:cTn id="10" dur="1500"/>
                                        <p:tgtEl>
                                          <p:spTgt spid="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6" presetID="18" grpId="2" fill="hold">
                                  <p:stCondLst>
                                    <p:cond delay="0"/>
                                  </p:stCondLst>
                                  <p:iterate type="el" backwards="0">
                                    <p:tmAbs val="0"/>
                                  </p:iterate>
                                  <p:childTnLst>
                                    <p:set>
                                      <p:cBhvr>
                                        <p:cTn id="14" fill="hold"/>
                                        <p:tgtEl>
                                          <p:spTgt spid="72"/>
                                        </p:tgtEl>
                                        <p:attrNameLst>
                                          <p:attrName>style.visibility</p:attrName>
                                        </p:attrNameLst>
                                      </p:cBhvr>
                                      <p:to>
                                        <p:strVal val="visible"/>
                                      </p:to>
                                    </p:set>
                                    <p:animEffect filter="strips(downRight)" transition="in">
                                      <p:cBhvr>
                                        <p:cTn id="15" dur="25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3" fill="hold">
                                  <p:stCondLst>
                                    <p:cond delay="0"/>
                                  </p:stCondLst>
                                  <p:iterate type="el" backwards="0">
                                    <p:tmAbs val="0"/>
                                  </p:iterate>
                                  <p:childTnLst>
                                    <p:set>
                                      <p:cBhvr>
                                        <p:cTn id="19" fill="hold"/>
                                        <p:tgtEl>
                                          <p:spTgt spid="73"/>
                                        </p:tgtEl>
                                        <p:attrNameLst>
                                          <p:attrName>style.visibility</p:attrName>
                                        </p:attrNameLst>
                                      </p:cBhvr>
                                      <p:to>
                                        <p:strVal val="visible"/>
                                      </p:to>
                                    </p:set>
                                    <p:animEffect filter="wipe(left)" transition="in">
                                      <p:cBhvr>
                                        <p:cTn id="20"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 grpId="1"/>
      <p:bldP build="whole" bldLvl="1" animBg="1" rev="0" advAuto="0" spid="73" grpId="3"/>
      <p:bldP build="whole" bldLvl="1" animBg="1" rev="0" advAuto="0" spid="72"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The Wind is Blowing (2/2)"/>
          <p:cNvSpPr txBox="1"/>
          <p:nvPr/>
        </p:nvSpPr>
        <p:spPr>
          <a:xfrm>
            <a:off x="3369093" y="1218735"/>
            <a:ext cx="5971609" cy="1132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defRPr>
            </a:lvl1pPr>
          </a:lstStyle>
          <a:p>
            <a:pPr>
              <a:defRPr>
                <a:effectLst/>
              </a:defRPr>
            </a:pPr>
            <a:r>
              <a:t>గాలి వీస్తోంది (2/2)</a:t>
            </a:r>
          </a:p>
        </p:txBody>
      </p:sp>
      <p:sp>
        <p:nvSpPr>
          <p:cNvPr id="79" name="“And I will ask the Father, and He will give you another Helper, that He may be with you forever; that is the Spirit of truth, whom the world cannot receive, because it does not behold Him or know Him, but you know Him because He abides with you, and wil"/>
          <p:cNvSpPr txBox="1"/>
          <p:nvPr/>
        </p:nvSpPr>
        <p:spPr>
          <a:xfrm>
            <a:off x="313233" y="2486954"/>
            <a:ext cx="12378334" cy="3819018"/>
          </a:xfrm>
          <a:prstGeom prst="rect">
            <a:avLst/>
          </a:prstGeom>
          <a:ln>
            <a:solidFill>
              <a:schemeClr val="accent6">
                <a:lumOff val="-8549"/>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11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600">
                <a:solidFill>
                  <a:srgbClr val="5F327B"/>
                </a:solidFill>
                <a:effectLst/>
              </a:defRPr>
            </a:pPr>
            <a:r>
              <a:t>“..  నేను తండ్రిని వేడుకొందును, మీయొద్ద ఎల్లప్పుడు నుండు ట</a:t>
            </a:r>
            <a:br/>
            <a:r>
              <a:t>కై ఆయన వేరొక ఆదరణకర్తను, అనగా సత్యస్వరూపి యగు ఆత్మను మీకనుగ్రహించును. లోకము ఆయ నను చూడదు, ఆయనను గనుక ఆయనను పొంద నేరదు; మీరు ఆయనను ఎరుగుదురు. ఆయన మీతో కూడ నివసించును, మీలో ఉండును. ” (యోహాన్ 14:16-17).</a:t>
            </a:r>
          </a:p>
        </p:txBody>
      </p:sp>
      <p:sp>
        <p:nvSpPr>
          <p:cNvPr id="80" name="God is alive in us to empower our spiritual awareness…"/>
          <p:cNvSpPr txBox="1"/>
          <p:nvPr/>
        </p:nvSpPr>
        <p:spPr>
          <a:xfrm>
            <a:off x="380998" y="6441349"/>
            <a:ext cx="12242803" cy="3079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75920" indent="-37592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defRPr>
            </a:pPr>
            <a:r>
              <a:t>మన ఆధ్యాత్మిక అవగాహనను శక్తివంతం చేయడానికి దేవుడు మనలో సజీవంగా ఉన్నాడు</a:t>
            </a:r>
          </a:p>
          <a:p>
            <a:pPr marL="375920" indent="-37592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defRPr>
            </a:pPr>
            <a:r>
              <a:t>మనతో సంభాషించడానికి, మన ద్వారా ఆయన</a:t>
            </a:r>
          </a:p>
          <a:p>
            <a:pPr marL="375920" indent="-375920" algn="l" defTabSz="457200">
              <a:spcBef>
                <a:spcPts val="13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500">
                <a:solidFill>
                  <a:srgbClr val="000000"/>
                </a:solidFill>
                <a:effectLst/>
              </a:defRPr>
            </a:pPr>
            <a:r>
              <a:t>మహిమాన్వితమైన ఉద్దేశాన్ని నెరవేర్చడానికి</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79"/>
                                        </p:tgtEl>
                                        <p:attrNameLst>
                                          <p:attrName>style.visibility</p:attrName>
                                        </p:attrNameLst>
                                      </p:cBhvr>
                                      <p:to>
                                        <p:strVal val="visible"/>
                                      </p:to>
                                    </p:set>
                                    <p:animEffect filter="strips(downRight)" transition="in">
                                      <p:cBhvr>
                                        <p:cTn id="7" dur="2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80">
                                            <p:bg/>
                                          </p:spTgt>
                                        </p:tgtEl>
                                        <p:attrNameLst>
                                          <p:attrName>style.visibility</p:attrName>
                                        </p:attrNameLst>
                                      </p:cBhvr>
                                      <p:to>
                                        <p:strVal val="visible"/>
                                      </p:to>
                                    </p:set>
                                    <p:anim calcmode="lin" valueType="num">
                                      <p:cBhvr>
                                        <p:cTn id="12" dur="1750" fill="hold"/>
                                        <p:tgtEl>
                                          <p:spTgt spid="80">
                                            <p:bg/>
                                          </p:spTgt>
                                        </p:tgtEl>
                                        <p:attrNameLst>
                                          <p:attrName>ppt_x</p:attrName>
                                        </p:attrNameLst>
                                      </p:cBhvr>
                                      <p:tavLst>
                                        <p:tav tm="0">
                                          <p:val>
                                            <p:strVal val="#ppt_x"/>
                                          </p:val>
                                        </p:tav>
                                        <p:tav tm="100000">
                                          <p:val>
                                            <p:strVal val="#ppt_x"/>
                                          </p:val>
                                        </p:tav>
                                      </p:tavLst>
                                    </p:anim>
                                    <p:anim calcmode="lin" valueType="num">
                                      <p:cBhvr>
                                        <p:cTn id="13" dur="1750" fill="hold"/>
                                        <p:tgtEl>
                                          <p:spTgt spid="80">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80">
                                            <p:txEl>
                                              <p:pRg st="0" end="0"/>
                                            </p:txEl>
                                          </p:spTgt>
                                        </p:tgtEl>
                                        <p:attrNameLst>
                                          <p:attrName>style.visibility</p:attrName>
                                        </p:attrNameLst>
                                      </p:cBhvr>
                                      <p:to>
                                        <p:strVal val="visible"/>
                                      </p:to>
                                    </p:set>
                                    <p:anim calcmode="lin" valueType="num">
                                      <p:cBhvr>
                                        <p:cTn id="16" dur="1750" fill="hold"/>
                                        <p:tgtEl>
                                          <p:spTgt spid="80">
                                            <p:txEl>
                                              <p:pRg st="0" end="0"/>
                                            </p:txEl>
                                          </p:spTgt>
                                        </p:tgtEl>
                                        <p:attrNameLst>
                                          <p:attrName>ppt_x</p:attrName>
                                        </p:attrNameLst>
                                      </p:cBhvr>
                                      <p:tavLst>
                                        <p:tav tm="0">
                                          <p:val>
                                            <p:strVal val="#ppt_x"/>
                                          </p:val>
                                        </p:tav>
                                        <p:tav tm="100000">
                                          <p:val>
                                            <p:strVal val="#ppt_x"/>
                                          </p:val>
                                        </p:tav>
                                      </p:tavLst>
                                    </p:anim>
                                    <p:anim calcmode="lin" valueType="num">
                                      <p:cBhvr>
                                        <p:cTn id="17" dur="1750" fill="hold"/>
                                        <p:tgtEl>
                                          <p:spTgt spid="80">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Class="entr" nodeType="afterEffect" presetSubtype="4" presetID="2" grpId="2" fill="hold">
                                  <p:stCondLst>
                                    <p:cond delay="0"/>
                                  </p:stCondLst>
                                  <p:iterate type="el" backwards="0">
                                    <p:tmAbs val="0"/>
                                  </p:iterate>
                                  <p:childTnLst>
                                    <p:set>
                                      <p:cBhvr>
                                        <p:cTn id="20" fill="hold"/>
                                        <p:tgtEl>
                                          <p:spTgt spid="80">
                                            <p:txEl>
                                              <p:pRg st="1" end="1"/>
                                            </p:txEl>
                                          </p:spTgt>
                                        </p:tgtEl>
                                        <p:attrNameLst>
                                          <p:attrName>style.visibility</p:attrName>
                                        </p:attrNameLst>
                                      </p:cBhvr>
                                      <p:to>
                                        <p:strVal val="visible"/>
                                      </p:to>
                                    </p:set>
                                    <p:anim calcmode="lin" valueType="num">
                                      <p:cBhvr>
                                        <p:cTn id="21" dur="1750" fill="hold"/>
                                        <p:tgtEl>
                                          <p:spTgt spid="80">
                                            <p:txEl>
                                              <p:pRg st="1" end="1"/>
                                            </p:txEl>
                                          </p:spTgt>
                                        </p:tgtEl>
                                        <p:attrNameLst>
                                          <p:attrName>ppt_x</p:attrName>
                                        </p:attrNameLst>
                                      </p:cBhvr>
                                      <p:tavLst>
                                        <p:tav tm="0">
                                          <p:val>
                                            <p:strVal val="#ppt_x"/>
                                          </p:val>
                                        </p:tav>
                                        <p:tav tm="100000">
                                          <p:val>
                                            <p:strVal val="#ppt_x"/>
                                          </p:val>
                                        </p:tav>
                                      </p:tavLst>
                                    </p:anim>
                                    <p:anim calcmode="lin" valueType="num">
                                      <p:cBhvr>
                                        <p:cTn id="22" dur="1750" fill="hold"/>
                                        <p:tgtEl>
                                          <p:spTgt spid="80">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Class="entr" nodeType="afterEffect" presetSubtype="4" presetID="2" grpId="2" fill="hold">
                                  <p:stCondLst>
                                    <p:cond delay="0"/>
                                  </p:stCondLst>
                                  <p:iterate type="el" backwards="0">
                                    <p:tmAbs val="0"/>
                                  </p:iterate>
                                  <p:childTnLst>
                                    <p:set>
                                      <p:cBhvr>
                                        <p:cTn id="25" fill="hold"/>
                                        <p:tgtEl>
                                          <p:spTgt spid="80">
                                            <p:txEl>
                                              <p:pRg st="2" end="2"/>
                                            </p:txEl>
                                          </p:spTgt>
                                        </p:tgtEl>
                                        <p:attrNameLst>
                                          <p:attrName>style.visibility</p:attrName>
                                        </p:attrNameLst>
                                      </p:cBhvr>
                                      <p:to>
                                        <p:strVal val="visible"/>
                                      </p:to>
                                    </p:set>
                                    <p:anim calcmode="lin" valueType="num">
                                      <p:cBhvr>
                                        <p:cTn id="26" dur="1750" fill="hold"/>
                                        <p:tgtEl>
                                          <p:spTgt spid="80">
                                            <p:txEl>
                                              <p:pRg st="2" end="2"/>
                                            </p:txEl>
                                          </p:spTgt>
                                        </p:tgtEl>
                                        <p:attrNameLst>
                                          <p:attrName>ppt_x</p:attrName>
                                        </p:attrNameLst>
                                      </p:cBhvr>
                                      <p:tavLst>
                                        <p:tav tm="0">
                                          <p:val>
                                            <p:strVal val="#ppt_x"/>
                                          </p:val>
                                        </p:tav>
                                        <p:tav tm="100000">
                                          <p:val>
                                            <p:strVal val="#ppt_x"/>
                                          </p:val>
                                        </p:tav>
                                      </p:tavLst>
                                    </p:anim>
                                    <p:anim calcmode="lin" valueType="num">
                                      <p:cBhvr>
                                        <p:cTn id="27" dur="1750" fill="hold"/>
                                        <p:tgtEl>
                                          <p:spTgt spid="8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0" grpId="2"/>
      <p:bldP build="whole" bldLvl="1" animBg="1" rev="0" advAuto="0" spid="7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 name="The ‘spiritual life force’ is analogous to the ‘physical life force’ driving our human bodies.…"/>
          <p:cNvSpPr txBox="1"/>
          <p:nvPr/>
        </p:nvSpPr>
        <p:spPr>
          <a:xfrm>
            <a:off x="286015" y="3198721"/>
            <a:ext cx="12526568" cy="5795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97539" indent="-497539" algn="l" defTabSz="457200">
              <a:spcBef>
                <a:spcPts val="3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'ఆధ్యాత్మిక ప్రాణశక్తి' మన మానవ శరీరాలను నడిపించే 'భౌతిక జీవశక్తి'కి సాదృశ్యం.</a:t>
            </a:r>
          </a:p>
          <a:p>
            <a:pPr marL="497539" indent="-497539" algn="l" defTabSz="457200">
              <a:spcBef>
                <a:spcPts val="3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పరిశుద్ధాత్మ ద్వారా క్రీస్తు మనలో పని చేస్తున్నట్లే మన జీవితాల్లో ఆధ్యాత్మిక జీవశక్తి పని చేస్తుంది.</a:t>
            </a:r>
          </a:p>
          <a:p>
            <a:pPr marL="497539" indent="-497539" algn="l" defTabSz="457200">
              <a:spcBef>
                <a:spcPts val="30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000000"/>
                </a:solidFill>
                <a:effectLst/>
              </a:defRPr>
            </a:pPr>
            <a:r>
              <a:t>మన చిత్తాలను దేవుని ఉద్దేశాలతో మనస్ఫూర్తిగా చేర్చుకోవడం ఆధ్యాత్మిక జీవితాన్ని చాలా సులభతరం చేస్తుంది మరియు దృష్టి కేంద్రీకరిస్తుంది.</a:t>
            </a:r>
          </a:p>
        </p:txBody>
      </p:sp>
      <p:grpSp>
        <p:nvGrpSpPr>
          <p:cNvPr id="85" name="Group"/>
          <p:cNvGrpSpPr/>
          <p:nvPr/>
        </p:nvGrpSpPr>
        <p:grpSpPr>
          <a:xfrm>
            <a:off x="3324987" y="1485895"/>
            <a:ext cx="6308930" cy="1168400"/>
            <a:chOff x="0" y="0"/>
            <a:chExt cx="6308929" cy="1168399"/>
          </a:xfrm>
        </p:grpSpPr>
        <p:sp>
          <p:nvSpPr>
            <p:cNvPr id="83" name="Rounded Rectangle"/>
            <p:cNvSpPr/>
            <p:nvPr/>
          </p:nvSpPr>
          <p:spPr>
            <a:xfrm>
              <a:off x="0" y="34770"/>
              <a:ext cx="6308930" cy="986141"/>
            </a:xfrm>
            <a:prstGeom prst="roundRect">
              <a:avLst>
                <a:gd name="adj" fmla="val 19318"/>
              </a:avLst>
            </a:prstGeom>
            <a:noFill/>
            <a:ln w="508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effectLst/>
                </a:defRPr>
              </a:pPr>
            </a:p>
          </p:txBody>
        </p:sp>
        <p:sp>
          <p:nvSpPr>
            <p:cNvPr id="84" name="Summary"/>
            <p:cNvSpPr txBox="1"/>
            <p:nvPr/>
          </p:nvSpPr>
          <p:spPr>
            <a:xfrm>
              <a:off x="1549310" y="0"/>
              <a:ext cx="3210307"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000000"/>
                  </a:solidFill>
                </a:defRPr>
              </a:lvl1pPr>
            </a:lstStyle>
            <a:p>
              <a:pPr>
                <a:defRPr>
                  <a:effectLst/>
                </a:defRPr>
              </a:pPr>
              <a:r>
                <a:t>సారాంశం</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82">
                                            <p:bg/>
                                          </p:spTgt>
                                        </p:tgtEl>
                                        <p:attrNameLst>
                                          <p:attrName>style.visibility</p:attrName>
                                        </p:attrNameLst>
                                      </p:cBhvr>
                                      <p:to>
                                        <p:strVal val="visible"/>
                                      </p:to>
                                    </p:set>
                                    <p:anim calcmode="lin" valueType="num">
                                      <p:cBhvr>
                                        <p:cTn id="7" dur="2750" fill="hold"/>
                                        <p:tgtEl>
                                          <p:spTgt spid="82">
                                            <p:bg/>
                                          </p:spTgt>
                                        </p:tgtEl>
                                        <p:attrNameLst>
                                          <p:attrName>ppt_x</p:attrName>
                                        </p:attrNameLst>
                                      </p:cBhvr>
                                      <p:tavLst>
                                        <p:tav tm="0">
                                          <p:val>
                                            <p:strVal val="0-#ppt_w/2"/>
                                          </p:val>
                                        </p:tav>
                                        <p:tav tm="100000">
                                          <p:val>
                                            <p:strVal val="#ppt_x"/>
                                          </p:val>
                                        </p:tav>
                                      </p:tavLst>
                                    </p:anim>
                                    <p:anim calcmode="lin" valueType="num">
                                      <p:cBhvr>
                                        <p:cTn id="8" dur="2750" fill="hold"/>
                                        <p:tgtEl>
                                          <p:spTgt spid="82">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82">
                                            <p:txEl>
                                              <p:pRg st="0" end="0"/>
                                            </p:txEl>
                                          </p:spTgt>
                                        </p:tgtEl>
                                        <p:attrNameLst>
                                          <p:attrName>style.visibility</p:attrName>
                                        </p:attrNameLst>
                                      </p:cBhvr>
                                      <p:to>
                                        <p:strVal val="visible"/>
                                      </p:to>
                                    </p:set>
                                    <p:anim calcmode="lin" valueType="num">
                                      <p:cBhvr>
                                        <p:cTn id="11" dur="2750" fill="hold"/>
                                        <p:tgtEl>
                                          <p:spTgt spid="82">
                                            <p:txEl>
                                              <p:pRg st="0" end="0"/>
                                            </p:txEl>
                                          </p:spTgt>
                                        </p:tgtEl>
                                        <p:attrNameLst>
                                          <p:attrName>ppt_x</p:attrName>
                                        </p:attrNameLst>
                                      </p:cBhvr>
                                      <p:tavLst>
                                        <p:tav tm="0">
                                          <p:val>
                                            <p:strVal val="0-#ppt_w/2"/>
                                          </p:val>
                                        </p:tav>
                                        <p:tav tm="100000">
                                          <p:val>
                                            <p:strVal val="#ppt_x"/>
                                          </p:val>
                                        </p:tav>
                                      </p:tavLst>
                                    </p:anim>
                                    <p:anim calcmode="lin" valueType="num">
                                      <p:cBhvr>
                                        <p:cTn id="12" dur="2750" fill="hold"/>
                                        <p:tgtEl>
                                          <p:spTgt spid="8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750"/>
                            </p:stCondLst>
                            <p:childTnLst>
                              <p:par>
                                <p:cTn id="14" presetClass="entr" nodeType="afterEffect" presetSubtype="8" presetID="2" grpId="1" fill="hold">
                                  <p:stCondLst>
                                    <p:cond delay="0"/>
                                  </p:stCondLst>
                                  <p:iterate type="el" backwards="0">
                                    <p:tmAbs val="0"/>
                                  </p:iterate>
                                  <p:childTnLst>
                                    <p:set>
                                      <p:cBhvr>
                                        <p:cTn id="15" fill="hold"/>
                                        <p:tgtEl>
                                          <p:spTgt spid="82">
                                            <p:txEl>
                                              <p:pRg st="1" end="1"/>
                                            </p:txEl>
                                          </p:spTgt>
                                        </p:tgtEl>
                                        <p:attrNameLst>
                                          <p:attrName>style.visibility</p:attrName>
                                        </p:attrNameLst>
                                      </p:cBhvr>
                                      <p:to>
                                        <p:strVal val="visible"/>
                                      </p:to>
                                    </p:set>
                                    <p:anim calcmode="lin" valueType="num">
                                      <p:cBhvr>
                                        <p:cTn id="16" dur="2750" fill="hold"/>
                                        <p:tgtEl>
                                          <p:spTgt spid="82">
                                            <p:txEl>
                                              <p:pRg st="1" end="1"/>
                                            </p:txEl>
                                          </p:spTgt>
                                        </p:tgtEl>
                                        <p:attrNameLst>
                                          <p:attrName>ppt_x</p:attrName>
                                        </p:attrNameLst>
                                      </p:cBhvr>
                                      <p:tavLst>
                                        <p:tav tm="0">
                                          <p:val>
                                            <p:strVal val="0-#ppt_w/2"/>
                                          </p:val>
                                        </p:tav>
                                        <p:tav tm="100000">
                                          <p:val>
                                            <p:strVal val="#ppt_x"/>
                                          </p:val>
                                        </p:tav>
                                      </p:tavLst>
                                    </p:anim>
                                    <p:anim calcmode="lin" valueType="num">
                                      <p:cBhvr>
                                        <p:cTn id="17" dur="2750" fill="hold"/>
                                        <p:tgtEl>
                                          <p:spTgt spid="82">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5500"/>
                            </p:stCondLst>
                            <p:childTnLst>
                              <p:par>
                                <p:cTn id="19" presetClass="entr" nodeType="afterEffect" presetSubtype="8" presetID="2" grpId="1" fill="hold">
                                  <p:stCondLst>
                                    <p:cond delay="0"/>
                                  </p:stCondLst>
                                  <p:iterate type="el" backwards="0">
                                    <p:tmAbs val="0"/>
                                  </p:iterate>
                                  <p:childTnLst>
                                    <p:set>
                                      <p:cBhvr>
                                        <p:cTn id="20" fill="hold"/>
                                        <p:tgtEl>
                                          <p:spTgt spid="82">
                                            <p:txEl>
                                              <p:pRg st="2" end="2"/>
                                            </p:txEl>
                                          </p:spTgt>
                                        </p:tgtEl>
                                        <p:attrNameLst>
                                          <p:attrName>style.visibility</p:attrName>
                                        </p:attrNameLst>
                                      </p:cBhvr>
                                      <p:to>
                                        <p:strVal val="visible"/>
                                      </p:to>
                                    </p:set>
                                    <p:anim calcmode="lin" valueType="num">
                                      <p:cBhvr>
                                        <p:cTn id="21" dur="2750" fill="hold"/>
                                        <p:tgtEl>
                                          <p:spTgt spid="82">
                                            <p:txEl>
                                              <p:pRg st="2" end="2"/>
                                            </p:txEl>
                                          </p:spTgt>
                                        </p:tgtEl>
                                        <p:attrNameLst>
                                          <p:attrName>ppt_x</p:attrName>
                                        </p:attrNameLst>
                                      </p:cBhvr>
                                      <p:tavLst>
                                        <p:tav tm="0">
                                          <p:val>
                                            <p:strVal val="0-#ppt_w/2"/>
                                          </p:val>
                                        </p:tav>
                                        <p:tav tm="100000">
                                          <p:val>
                                            <p:strVal val="#ppt_x"/>
                                          </p:val>
                                        </p:tav>
                                      </p:tavLst>
                                    </p:anim>
                                    <p:anim calcmode="lin" valueType="num">
                                      <p:cBhvr>
                                        <p:cTn id="22" dur="2750" fill="hold"/>
                                        <p:tgtEl>
                                          <p:spTgt spid="8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 name="Seeking Direction"/>
          <p:cNvSpPr txBox="1"/>
          <p:nvPr/>
        </p:nvSpPr>
        <p:spPr>
          <a:xfrm>
            <a:off x="3171316" y="6121746"/>
            <a:ext cx="6662166" cy="13817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CCFCF9"/>
                </a:solidFill>
              </a:defRPr>
            </a:lvl1pPr>
          </a:lstStyle>
          <a:p>
            <a:pPr/>
            <a:r>
              <a:t>దిశను కోరుతున్నా</a:t>
            </a:r>
          </a:p>
        </p:txBody>
      </p:sp>
      <p:sp>
        <p:nvSpPr>
          <p:cNvPr id="90" name="జీవిత మూలము మరి నీవు"/>
          <p:cNvSpPr txBox="1"/>
          <p:nvPr/>
        </p:nvSpPr>
        <p:spPr>
          <a:xfrm>
            <a:off x="2421403" y="3313200"/>
            <a:ext cx="8349855" cy="1132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800"/>
            </a:lvl1pPr>
          </a:lstStyle>
          <a:p>
            <a:pPr>
              <a:defRPr>
                <a:effectLst/>
              </a:defRPr>
            </a:pPr>
            <a:r>
              <a:t>జీవిత మూలము మరి నీవు</a:t>
            </a:r>
          </a:p>
        </p:txBody>
      </p:sp>
      <p:sp>
        <p:nvSpPr>
          <p:cNvPr id="91" name="The Life Core"/>
          <p:cNvSpPr txBox="1"/>
          <p:nvPr/>
        </p:nvSpPr>
        <p:spPr>
          <a:xfrm>
            <a:off x="464412" y="430396"/>
            <a:ext cx="12075974" cy="2839721"/>
          </a:xfrm>
          <a:prstGeom prst="rect">
            <a:avLst/>
          </a:prstGeom>
          <a:ln w="12700">
            <a:miter lim="400000"/>
          </a:ln>
          <a:effectLst>
            <a:outerShdw sx="100000" sy="100000" kx="0" ky="0" algn="b" rotWithShape="0" blurRad="63500" dist="72062" dir="2732947">
              <a:srgbClr val="000000">
                <a:alpha val="9057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5400">
                <a:effectLst>
                  <a:outerShdw sx="100000" sy="100000" kx="0" ky="0" algn="b" rotWithShape="0" blurRad="12700" dist="25400" dir="18900000">
                    <a:srgbClr val="000000"/>
                  </a:outerShdw>
                </a:effectLst>
                <a:latin typeface="Times New Roman"/>
                <a:ea typeface="Times New Roman"/>
                <a:cs typeface="Times New Roman"/>
                <a:sym typeface="Times New Roman"/>
              </a:defRPr>
            </a:lvl1pPr>
          </a:lstStyle>
          <a:p>
            <a:pPr/>
            <a:r>
              <a:t>జీవిత ప్రధానం </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FFFFFF"/>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FFFFFF"/>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