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➡	Do your best to describe spiritual life and how one grows spiritually. </a:t>
            </a:r>
          </a:p>
          <a:p>
            <a:pPr/>
            <a:r>
              <a:t>	➡	What is the goal of Christian life? Be as specific as possible.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1600"/>
            </a:lvl1pPr>
          </a:lstStyle>
          <a:p>
            <a:pPr/>
            <a:r>
              <a:t>The Lord has given us simple explanations for complicated questions. He often gives us visual pictures for those spiritual truths that we cannot see.  He does this for a number of spiritual truths. Spiritual growth is one of them. Let’s read a Bible passage together and see what truth is being revealed.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➡	Are you sure you are born again?</a:t>
            </a:r>
          </a:p>
          <a:p>
            <a:pPr/>
            <a:r>
              <a:t>	➡	Read Ephesians 1:13-14. Note how the Holy Spirit indwells each genuine believer. Thank the Lord for His work in you.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➡	Think about when you first came to know Jesus. Review the signs of life listed above. </a:t>
            </a:r>
          </a:p>
          <a:p>
            <a:pPr/>
            <a:r>
              <a:t>	➡	 Can you observe them in your own life? </a:t>
            </a:r>
          </a:p>
          <a:p>
            <a:pPr/>
            <a:r>
              <a:t>	➡	Write down the most significant ones.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rcRect l="0" t="26727" r="711" b="55629"/>
          <a:stretch>
            <a:fillRect/>
          </a:stretch>
        </p:blipFill>
        <p:spPr>
          <a:xfrm>
            <a:off x="-131" y="-2"/>
            <a:ext cx="13098737" cy="126072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he Life Core"/>
          <p:cNvSpPr txBox="1"/>
          <p:nvPr/>
        </p:nvSpPr>
        <p:spPr>
          <a:xfrm>
            <a:off x="-139703" y="-212330"/>
            <a:ext cx="6502404" cy="1549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sz="80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ప్రధానం </a:t>
            </a:r>
          </a:p>
        </p:txBody>
      </p:sp>
      <p:sp>
        <p:nvSpPr>
          <p:cNvPr id="17" name="సెషన్ #8"/>
          <p:cNvSpPr txBox="1"/>
          <p:nvPr/>
        </p:nvSpPr>
        <p:spPr>
          <a:xfrm>
            <a:off x="11813955" y="59452"/>
            <a:ext cx="951713" cy="1005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110000"/>
              </a:lnSpc>
              <a:spcBef>
                <a:spcPts val="5900"/>
              </a:spcBef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#2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anchor="ctr"/>
          <a:lstStyle>
            <a:lvl1pPr algn="ctr">
              <a:defRPr b="0" sz="8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low_Banner1.jpg" descr="Flow_Banner1.jpg"/>
          <p:cNvPicPr>
            <a:picLocks noChangeAspect="1"/>
          </p:cNvPicPr>
          <p:nvPr/>
        </p:nvPicPr>
        <p:blipFill>
          <a:blip r:embed="rId2">
            <a:extLst/>
          </a:blip>
          <a:srcRect l="281" t="34306" r="3289" b="2919"/>
          <a:stretch>
            <a:fillRect/>
          </a:stretch>
        </p:blipFill>
        <p:spPr>
          <a:xfrm>
            <a:off x="-2" y="0"/>
            <a:ext cx="13030203" cy="10922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Line"/>
          <p:cNvSpPr/>
          <p:nvPr/>
        </p:nvSpPr>
        <p:spPr>
          <a:xfrm>
            <a:off x="-228600" y="1066800"/>
            <a:ext cx="14020802" cy="0"/>
          </a:xfrm>
          <a:prstGeom prst="line">
            <a:avLst/>
          </a:prstGeom>
          <a:ln w="38100">
            <a:solidFill>
              <a:srgbClr val="11008E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279400"/>
            <a:ext cx="3102188" cy="53289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Embracing God’s Purposes  for the Church"/>
          <p:cNvSpPr txBox="1"/>
          <p:nvPr/>
        </p:nvSpPr>
        <p:spPr>
          <a:xfrm>
            <a:off x="5300595" y="31749"/>
            <a:ext cx="9220201" cy="1016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0" dir="2700000">
              <a:srgbClr val="020206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3000">
                <a:solidFill>
                  <a:srgbClr val="FFFFFF"/>
                </a:solidFill>
                <a:effectLst>
                  <a:outerShdw sx="100000" sy="100000" kx="0" ky="0" algn="b" rotWithShape="0" blurRad="12700" dist="12700" dir="5400000">
                    <a:srgbClr val="060606"/>
                  </a:outerShdw>
                </a:effectLst>
              </a:defRPr>
            </a:pPr>
            <a:r>
              <a:t>Embracing God’s Purposes </a:t>
            </a:r>
            <a:br/>
            <a:r>
              <a:t>for the Church</a:t>
            </a:r>
          </a:p>
        </p:txBody>
      </p:sp>
      <p:sp>
        <p:nvSpPr>
          <p:cNvPr id="6" name="Title Text"/>
          <p:cNvSpPr txBox="1"/>
          <p:nvPr>
            <p:ph type="title"/>
          </p:nvPr>
        </p:nvSpPr>
        <p:spPr>
          <a:xfrm>
            <a:off x="0" y="1047750"/>
            <a:ext cx="11912601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7258755" y="2817706"/>
            <a:ext cx="5093548" cy="6935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6319539" y="9283700"/>
            <a:ext cx="340322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5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5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5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5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5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5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5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5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5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4" Type="http://schemas.openxmlformats.org/officeDocument/2006/relationships/image" Target="../media/image1.g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0"/>
            <a:ext cx="1319266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he Life Core"/>
          <p:cNvSpPr txBox="1"/>
          <p:nvPr/>
        </p:nvSpPr>
        <p:spPr>
          <a:xfrm>
            <a:off x="37210" y="904117"/>
            <a:ext cx="12930379" cy="30416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5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ప్రధానం </a:t>
            </a:r>
          </a:p>
        </p:txBody>
      </p:sp>
      <p:sp>
        <p:nvSpPr>
          <p:cNvPr id="52" name="Slide Number"/>
          <p:cNvSpPr txBox="1"/>
          <p:nvPr>
            <p:ph type="sldNum" sz="quarter" idx="4294967295"/>
          </p:nvPr>
        </p:nvSpPr>
        <p:spPr>
          <a:xfrm>
            <a:off x="6375348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3" name="Paul J. Bucknell"/>
          <p:cNvSpPr txBox="1"/>
          <p:nvPr/>
        </p:nvSpPr>
        <p:spPr>
          <a:xfrm>
            <a:off x="445984" y="8144288"/>
            <a:ext cx="4208494" cy="1085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5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పాల్  బక్నెల్</a:t>
            </a:r>
          </a:p>
        </p:txBody>
      </p:sp>
      <p:sp>
        <p:nvSpPr>
          <p:cNvPr id="54" name="సెషన్ #8"/>
          <p:cNvSpPr txBox="1"/>
          <p:nvPr/>
        </p:nvSpPr>
        <p:spPr>
          <a:xfrm>
            <a:off x="11356968" y="8069994"/>
            <a:ext cx="1163607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110000"/>
              </a:lnSpc>
              <a:spcBef>
                <a:spcPts val="5900"/>
              </a:spcBef>
              <a:defRPr sz="7500">
                <a:solidFill>
                  <a:srgbClr val="FFFFFF"/>
                </a:solidFill>
              </a:defRPr>
            </a:lvl1pPr>
          </a:lstStyle>
          <a:p>
            <a:pPr/>
            <a:r>
              <a:t>#2</a:t>
            </a:r>
          </a:p>
        </p:txBody>
      </p:sp>
      <p:sp>
        <p:nvSpPr>
          <p:cNvPr id="55" name="Discovering the Heart of Great Training"/>
          <p:cNvSpPr txBox="1"/>
          <p:nvPr/>
        </p:nvSpPr>
        <p:spPr>
          <a:xfrm>
            <a:off x="952312" y="4545817"/>
            <a:ext cx="11288039" cy="26319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6300">
                <a:solidFill>
                  <a:srgbClr val="81B2DF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 కనుగొనడం - గొప్ప శిక్షణ యొక్క హృదయం కనుగొనడంకనుగొనడ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Life’s Presence"/>
          <p:cNvSpPr txBox="1"/>
          <p:nvPr/>
        </p:nvSpPr>
        <p:spPr>
          <a:xfrm>
            <a:off x="4388434" y="1263650"/>
            <a:ext cx="3898393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ఉనికి</a:t>
            </a:r>
          </a:p>
        </p:txBody>
      </p:sp>
      <p:sp>
        <p:nvSpPr>
          <p:cNvPr id="106" name="The Spirit of God is connected to these images of life because He is the Spirit is life.…"/>
          <p:cNvSpPr txBox="1"/>
          <p:nvPr/>
        </p:nvSpPr>
        <p:spPr>
          <a:xfrm>
            <a:off x="219726" y="2286000"/>
            <a:ext cx="12235809" cy="4455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దేవుని ఆత్మ ఈ జీవిత చిత్రాలకు అనుసంధానించబడి ఉంది ఎందుకంటే ఆయన ఆత్మయే జీవం.</a:t>
            </a:r>
          </a:p>
          <a:p>
            <a:pPr marL="457200" indent="-457200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“ఆత్మ జీవాన్ని ఇస్తుంది” (2 కొరింథీయులు 3:6).</a:t>
            </a:r>
          </a:p>
          <a:p>
            <a:pPr marL="457200" indent="-457200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పరిశుద్ధాత్మ విశ్వాసిలో నివసించడానికి వచ్చిన తర్వాత, అతను లేదా ఆమె 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-134370" y="7034529"/>
            <a:ext cx="13216982" cy="2707837"/>
            <a:chOff x="-1" y="-1"/>
            <a:chExt cx="13216981" cy="2707836"/>
          </a:xfrm>
        </p:grpSpPr>
        <p:sp>
          <p:nvSpPr>
            <p:cNvPr id="107" name="Rectangle"/>
            <p:cNvSpPr/>
            <p:nvPr/>
          </p:nvSpPr>
          <p:spPr>
            <a:xfrm>
              <a:off x="131521" y="-2"/>
              <a:ext cx="13085460" cy="2707837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08" name="“For I am confident of this very thing, that He who began a good work in you will perfect it until the day of Christ Jesus” (Philippians 1:6)."/>
            <p:cNvSpPr txBox="1"/>
            <p:nvPr/>
          </p:nvSpPr>
          <p:spPr>
            <a:xfrm>
              <a:off x="-2" y="167102"/>
              <a:ext cx="12935529" cy="2373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R="228600" indent="228600" defTabSz="457200">
                <a:spcBef>
                  <a:spcPts val="600"/>
                </a:spcBef>
                <a:tabLst>
                  <a:tab pos="3886200" algn="l"/>
                </a:tabLst>
                <a:defRPr i="1" sz="4100">
                  <a:solidFill>
                    <a:srgbClr val="FFFFFF"/>
                  </a:solidFill>
                  <a:latin typeface="Baskerville SemiBold"/>
                  <a:ea typeface="Baskerville SemiBold"/>
                  <a:cs typeface="Baskerville SemiBold"/>
                  <a:sym typeface="Baskerville SemiBold"/>
                </a:defRPr>
              </a:lvl1pPr>
            </a:lstStyle>
            <a:p>
              <a:pPr/>
              <a:r>
                <a:t>"మీలో మంచి పనిని ప్రారంభించినవాడు క్రీస్తుయేసు దినం వరకు దానిని పరిపూర్ణం చేస్తాడని నేను నిశ్చయంగా ఉన్నాను" (ఫిలిప్పీయులు 1:6).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6" grpId="1"/>
      <p:bldP build="whole" bldLvl="1" animBg="1" rev="0" advAuto="0" spid="10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➡ Draw a dot and write the date and time, to the best of recollection, of when you became a believer–when spiritual life began in you. Then form a ray by drawing an arrow to the right.…"/>
          <p:cNvSpPr txBox="1"/>
          <p:nvPr/>
        </p:nvSpPr>
        <p:spPr>
          <a:xfrm>
            <a:off x="431396" y="2307915"/>
            <a:ext cx="12235809" cy="6894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➡ ఒక చుక్కను గీయండి మరియు మీరు ఎప్పుడు విశ్వాసిగా మారారు–మీలో ఆధ్యాత్మిక జీవితం ఎప్పుడు ప్రారంభమైందో గుర్తుకు వచ్చేలా తేదీ మరియు సమయాన్ని వ్రాయండి. అప్పుడు కుడివైపుకి బాణం గీయడం ద్వారా కిరణాన్ని ఏర్పరుస్తుంది. </a:t>
            </a:r>
            <a:br/>
            <a:br/>
          </a:p>
          <a:p>
            <a:pPr marL="685800" indent="-228600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దేవుడు మీ జీవితంలో తీసుకురావాలని యోచిస్తున్న ప్రత్యేకంగా నియమించబడిన అభివృద్ధిని సూచిస్తుంది.</a:t>
            </a:r>
          </a:p>
        </p:txBody>
      </p:sp>
      <p:pic>
        <p:nvPicPr>
          <p:cNvPr id="112" name="pastedGraphic.pdf" descr="pastedGraphic.pdf"/>
          <p:cNvPicPr>
            <a:picLocks noChangeAspect="1"/>
          </p:cNvPicPr>
          <p:nvPr/>
        </p:nvPicPr>
        <p:blipFill>
          <a:blip r:embed="rId2">
            <a:extLst/>
          </a:blip>
          <a:srcRect l="2354" t="11352" r="3491" b="2815"/>
          <a:stretch>
            <a:fillRect/>
          </a:stretch>
        </p:blipFill>
        <p:spPr>
          <a:xfrm>
            <a:off x="3960376" y="5814793"/>
            <a:ext cx="5083691" cy="1880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73" fill="norm" stroke="1" extrusionOk="0">
                <a:moveTo>
                  <a:pt x="16550" y="2"/>
                </a:moveTo>
                <a:cubicBezTo>
                  <a:pt x="16517" y="-6"/>
                  <a:pt x="16492" y="14"/>
                  <a:pt x="16476" y="52"/>
                </a:cubicBezTo>
                <a:cubicBezTo>
                  <a:pt x="16363" y="305"/>
                  <a:pt x="16287" y="1537"/>
                  <a:pt x="16262" y="3552"/>
                </a:cubicBezTo>
                <a:lnTo>
                  <a:pt x="16225" y="6657"/>
                </a:lnTo>
                <a:lnTo>
                  <a:pt x="10203" y="6757"/>
                </a:lnTo>
                <a:lnTo>
                  <a:pt x="4181" y="6848"/>
                </a:lnTo>
                <a:lnTo>
                  <a:pt x="3841" y="5965"/>
                </a:lnTo>
                <a:cubicBezTo>
                  <a:pt x="2842" y="3384"/>
                  <a:pt x="1304" y="3935"/>
                  <a:pt x="484" y="7157"/>
                </a:cubicBezTo>
                <a:cubicBezTo>
                  <a:pt x="137" y="8520"/>
                  <a:pt x="54" y="9231"/>
                  <a:pt x="15" y="11145"/>
                </a:cubicBezTo>
                <a:cubicBezTo>
                  <a:pt x="4" y="11642"/>
                  <a:pt x="-2" y="12052"/>
                  <a:pt x="0" y="12397"/>
                </a:cubicBezTo>
                <a:cubicBezTo>
                  <a:pt x="6" y="13432"/>
                  <a:pt x="80" y="13927"/>
                  <a:pt x="278" y="14709"/>
                </a:cubicBezTo>
                <a:cubicBezTo>
                  <a:pt x="607" y="16012"/>
                  <a:pt x="1482" y="17104"/>
                  <a:pt x="1842" y="16662"/>
                </a:cubicBezTo>
                <a:cubicBezTo>
                  <a:pt x="2150" y="16283"/>
                  <a:pt x="2688" y="16252"/>
                  <a:pt x="2857" y="16602"/>
                </a:cubicBezTo>
                <a:cubicBezTo>
                  <a:pt x="2947" y="16789"/>
                  <a:pt x="3292" y="16639"/>
                  <a:pt x="3718" y="16220"/>
                </a:cubicBezTo>
                <a:cubicBezTo>
                  <a:pt x="4212" y="15733"/>
                  <a:pt x="5077" y="15396"/>
                  <a:pt x="6549" y="15128"/>
                </a:cubicBezTo>
                <a:cubicBezTo>
                  <a:pt x="7715" y="14915"/>
                  <a:pt x="9242" y="14555"/>
                  <a:pt x="9939" y="14331"/>
                </a:cubicBezTo>
                <a:cubicBezTo>
                  <a:pt x="11185" y="13929"/>
                  <a:pt x="13956" y="14091"/>
                  <a:pt x="15495" y="14654"/>
                </a:cubicBezTo>
                <a:lnTo>
                  <a:pt x="16225" y="14923"/>
                </a:lnTo>
                <a:lnTo>
                  <a:pt x="16262" y="18241"/>
                </a:lnTo>
                <a:cubicBezTo>
                  <a:pt x="16290" y="20628"/>
                  <a:pt x="16331" y="21594"/>
                  <a:pt x="16577" y="21573"/>
                </a:cubicBezTo>
                <a:cubicBezTo>
                  <a:pt x="16725" y="21561"/>
                  <a:pt x="16948" y="21194"/>
                  <a:pt x="17285" y="20567"/>
                </a:cubicBezTo>
                <a:cubicBezTo>
                  <a:pt x="19289" y="16848"/>
                  <a:pt x="21490" y="12434"/>
                  <a:pt x="21548" y="12023"/>
                </a:cubicBezTo>
                <a:cubicBezTo>
                  <a:pt x="21571" y="11863"/>
                  <a:pt x="21586" y="11706"/>
                  <a:pt x="21588" y="11541"/>
                </a:cubicBezTo>
                <a:cubicBezTo>
                  <a:pt x="21598" y="10387"/>
                  <a:pt x="21027" y="8932"/>
                  <a:pt x="19021" y="4686"/>
                </a:cubicBezTo>
                <a:cubicBezTo>
                  <a:pt x="17429" y="1313"/>
                  <a:pt x="16777" y="60"/>
                  <a:pt x="16550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13" name="Exercise"/>
          <p:cNvSpPr txBox="1"/>
          <p:nvPr/>
        </p:nvSpPr>
        <p:spPr>
          <a:xfrm>
            <a:off x="4557431" y="1141215"/>
            <a:ext cx="3983737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వ్యాయామం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3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2" grpId="2"/>
      <p:bldP build="p" bldLvl="5" animBg="1" rev="0" advAuto="0" spid="1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leaf-3336876_1920.jpg" descr="leaf-3336876_192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4549"/>
            <a:ext cx="14724340" cy="9816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Maple_Seed.gif" descr="Maple_Seed.gif"/>
          <p:cNvPicPr>
            <a:picLocks noChangeAspect="1"/>
          </p:cNvPicPr>
          <p:nvPr/>
        </p:nvPicPr>
        <p:blipFill>
          <a:blip r:embed="rId4">
            <a:extLst/>
          </a:blip>
          <a:srcRect l="4158" t="2535" r="2200" b="1456"/>
          <a:stretch>
            <a:fillRect/>
          </a:stretch>
        </p:blipFill>
        <p:spPr>
          <a:xfrm rot="4151310">
            <a:off x="2949668" y="1253345"/>
            <a:ext cx="3199069" cy="7527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9" h="21558" fill="norm" stroke="1" extrusionOk="0">
                <a:moveTo>
                  <a:pt x="0" y="0"/>
                </a:moveTo>
                <a:lnTo>
                  <a:pt x="77" y="426"/>
                </a:lnTo>
                <a:cubicBezTo>
                  <a:pt x="219" y="1191"/>
                  <a:pt x="261" y="2636"/>
                  <a:pt x="141" y="2667"/>
                </a:cubicBezTo>
                <a:cubicBezTo>
                  <a:pt x="-124" y="2737"/>
                  <a:pt x="141" y="3678"/>
                  <a:pt x="524" y="4028"/>
                </a:cubicBezTo>
                <a:cubicBezTo>
                  <a:pt x="614" y="4110"/>
                  <a:pt x="686" y="4237"/>
                  <a:pt x="684" y="4308"/>
                </a:cubicBezTo>
                <a:cubicBezTo>
                  <a:pt x="682" y="4380"/>
                  <a:pt x="702" y="4606"/>
                  <a:pt x="729" y="4811"/>
                </a:cubicBezTo>
                <a:cubicBezTo>
                  <a:pt x="757" y="5016"/>
                  <a:pt x="812" y="5467"/>
                  <a:pt x="851" y="5813"/>
                </a:cubicBezTo>
                <a:cubicBezTo>
                  <a:pt x="923" y="6461"/>
                  <a:pt x="1278" y="7520"/>
                  <a:pt x="1522" y="7816"/>
                </a:cubicBezTo>
                <a:cubicBezTo>
                  <a:pt x="1554" y="7854"/>
                  <a:pt x="1592" y="7949"/>
                  <a:pt x="1605" y="8026"/>
                </a:cubicBezTo>
                <a:cubicBezTo>
                  <a:pt x="1618" y="8103"/>
                  <a:pt x="1689" y="8365"/>
                  <a:pt x="1762" y="8608"/>
                </a:cubicBezTo>
                <a:cubicBezTo>
                  <a:pt x="1835" y="8852"/>
                  <a:pt x="1944" y="9218"/>
                  <a:pt x="2006" y="9423"/>
                </a:cubicBezTo>
                <a:cubicBezTo>
                  <a:pt x="2289" y="10373"/>
                  <a:pt x="2437" y="10783"/>
                  <a:pt x="2531" y="10890"/>
                </a:cubicBezTo>
                <a:cubicBezTo>
                  <a:pt x="2680" y="11062"/>
                  <a:pt x="3059" y="11981"/>
                  <a:pt x="3143" y="12374"/>
                </a:cubicBezTo>
                <a:cubicBezTo>
                  <a:pt x="3198" y="12632"/>
                  <a:pt x="3271" y="12735"/>
                  <a:pt x="3443" y="12804"/>
                </a:cubicBezTo>
                <a:cubicBezTo>
                  <a:pt x="3620" y="12874"/>
                  <a:pt x="3643" y="12908"/>
                  <a:pt x="3542" y="12951"/>
                </a:cubicBezTo>
                <a:cubicBezTo>
                  <a:pt x="3300" y="13054"/>
                  <a:pt x="3458" y="13638"/>
                  <a:pt x="3933" y="14385"/>
                </a:cubicBezTo>
                <a:cubicBezTo>
                  <a:pt x="4191" y="14791"/>
                  <a:pt x="4521" y="15473"/>
                  <a:pt x="4542" y="15648"/>
                </a:cubicBezTo>
                <a:cubicBezTo>
                  <a:pt x="4550" y="15714"/>
                  <a:pt x="4608" y="15798"/>
                  <a:pt x="4673" y="15834"/>
                </a:cubicBezTo>
                <a:cubicBezTo>
                  <a:pt x="4856" y="15936"/>
                  <a:pt x="5154" y="16232"/>
                  <a:pt x="5154" y="16312"/>
                </a:cubicBezTo>
                <a:cubicBezTo>
                  <a:pt x="5154" y="16351"/>
                  <a:pt x="5203" y="16396"/>
                  <a:pt x="5263" y="16412"/>
                </a:cubicBezTo>
                <a:cubicBezTo>
                  <a:pt x="5322" y="16427"/>
                  <a:pt x="5375" y="16518"/>
                  <a:pt x="5375" y="16613"/>
                </a:cubicBezTo>
                <a:cubicBezTo>
                  <a:pt x="5376" y="16707"/>
                  <a:pt x="5444" y="16841"/>
                  <a:pt x="5529" y="16911"/>
                </a:cubicBezTo>
                <a:cubicBezTo>
                  <a:pt x="5613" y="16980"/>
                  <a:pt x="5739" y="17150"/>
                  <a:pt x="5806" y="17288"/>
                </a:cubicBezTo>
                <a:cubicBezTo>
                  <a:pt x="5891" y="17461"/>
                  <a:pt x="6027" y="17580"/>
                  <a:pt x="6251" y="17671"/>
                </a:cubicBezTo>
                <a:cubicBezTo>
                  <a:pt x="6428" y="17744"/>
                  <a:pt x="6573" y="17827"/>
                  <a:pt x="6573" y="17857"/>
                </a:cubicBezTo>
                <a:cubicBezTo>
                  <a:pt x="6573" y="17923"/>
                  <a:pt x="7408" y="18617"/>
                  <a:pt x="7608" y="18718"/>
                </a:cubicBezTo>
                <a:cubicBezTo>
                  <a:pt x="7684" y="18756"/>
                  <a:pt x="7829" y="18857"/>
                  <a:pt x="7930" y="18943"/>
                </a:cubicBezTo>
                <a:cubicBezTo>
                  <a:pt x="8390" y="19331"/>
                  <a:pt x="10016" y="20103"/>
                  <a:pt x="10676" y="20246"/>
                </a:cubicBezTo>
                <a:cubicBezTo>
                  <a:pt x="10923" y="20300"/>
                  <a:pt x="11266" y="20395"/>
                  <a:pt x="11439" y="20457"/>
                </a:cubicBezTo>
                <a:cubicBezTo>
                  <a:pt x="11612" y="20519"/>
                  <a:pt x="12146" y="20658"/>
                  <a:pt x="12626" y="20767"/>
                </a:cubicBezTo>
                <a:cubicBezTo>
                  <a:pt x="13106" y="20875"/>
                  <a:pt x="13658" y="21014"/>
                  <a:pt x="13853" y="21077"/>
                </a:cubicBezTo>
                <a:cubicBezTo>
                  <a:pt x="14048" y="21140"/>
                  <a:pt x="14209" y="21179"/>
                  <a:pt x="14209" y="21165"/>
                </a:cubicBezTo>
                <a:cubicBezTo>
                  <a:pt x="14209" y="21150"/>
                  <a:pt x="14357" y="21170"/>
                  <a:pt x="14537" y="21210"/>
                </a:cubicBezTo>
                <a:cubicBezTo>
                  <a:pt x="14717" y="21250"/>
                  <a:pt x="14864" y="21269"/>
                  <a:pt x="14864" y="21252"/>
                </a:cubicBezTo>
                <a:cubicBezTo>
                  <a:pt x="14864" y="21236"/>
                  <a:pt x="14936" y="21249"/>
                  <a:pt x="15026" y="21281"/>
                </a:cubicBezTo>
                <a:cubicBezTo>
                  <a:pt x="15116" y="21312"/>
                  <a:pt x="15191" y="21322"/>
                  <a:pt x="15191" y="21303"/>
                </a:cubicBezTo>
                <a:cubicBezTo>
                  <a:pt x="15191" y="21284"/>
                  <a:pt x="15311" y="21303"/>
                  <a:pt x="15460" y="21344"/>
                </a:cubicBezTo>
                <a:cubicBezTo>
                  <a:pt x="15609" y="21386"/>
                  <a:pt x="15866" y="21425"/>
                  <a:pt x="16032" y="21431"/>
                </a:cubicBezTo>
                <a:cubicBezTo>
                  <a:pt x="16198" y="21436"/>
                  <a:pt x="16457" y="21467"/>
                  <a:pt x="16607" y="21500"/>
                </a:cubicBezTo>
                <a:cubicBezTo>
                  <a:pt x="17065" y="21600"/>
                  <a:pt x="17755" y="21570"/>
                  <a:pt x="18656" y="21411"/>
                </a:cubicBezTo>
                <a:cubicBezTo>
                  <a:pt x="19788" y="21212"/>
                  <a:pt x="20227" y="21058"/>
                  <a:pt x="20588" y="20734"/>
                </a:cubicBezTo>
                <a:cubicBezTo>
                  <a:pt x="20752" y="20586"/>
                  <a:pt x="20936" y="20425"/>
                  <a:pt x="20995" y="20377"/>
                </a:cubicBezTo>
                <a:cubicBezTo>
                  <a:pt x="21090" y="20299"/>
                  <a:pt x="21188" y="20078"/>
                  <a:pt x="21367" y="19555"/>
                </a:cubicBezTo>
                <a:cubicBezTo>
                  <a:pt x="21472" y="19250"/>
                  <a:pt x="21476" y="19114"/>
                  <a:pt x="21378" y="18997"/>
                </a:cubicBezTo>
                <a:cubicBezTo>
                  <a:pt x="21217" y="18806"/>
                  <a:pt x="21172" y="18707"/>
                  <a:pt x="21133" y="18438"/>
                </a:cubicBezTo>
                <a:cubicBezTo>
                  <a:pt x="21095" y="18177"/>
                  <a:pt x="21018" y="17976"/>
                  <a:pt x="20891" y="17810"/>
                </a:cubicBezTo>
                <a:cubicBezTo>
                  <a:pt x="20810" y="17704"/>
                  <a:pt x="20754" y="17607"/>
                  <a:pt x="20707" y="17506"/>
                </a:cubicBezTo>
                <a:cubicBezTo>
                  <a:pt x="20690" y="17468"/>
                  <a:pt x="20644" y="17405"/>
                  <a:pt x="20609" y="17366"/>
                </a:cubicBezTo>
                <a:cubicBezTo>
                  <a:pt x="20498" y="17246"/>
                  <a:pt x="20287" y="16881"/>
                  <a:pt x="20271" y="16783"/>
                </a:cubicBezTo>
                <a:cubicBezTo>
                  <a:pt x="20262" y="16732"/>
                  <a:pt x="20227" y="16670"/>
                  <a:pt x="20189" y="16645"/>
                </a:cubicBezTo>
                <a:cubicBezTo>
                  <a:pt x="20152" y="16619"/>
                  <a:pt x="20084" y="16493"/>
                  <a:pt x="20040" y="16365"/>
                </a:cubicBezTo>
                <a:cubicBezTo>
                  <a:pt x="19997" y="16237"/>
                  <a:pt x="19927" y="16110"/>
                  <a:pt x="19885" y="16084"/>
                </a:cubicBezTo>
                <a:cubicBezTo>
                  <a:pt x="19843" y="16059"/>
                  <a:pt x="19744" y="15913"/>
                  <a:pt x="19667" y="15759"/>
                </a:cubicBezTo>
                <a:cubicBezTo>
                  <a:pt x="19590" y="15606"/>
                  <a:pt x="19413" y="15292"/>
                  <a:pt x="19273" y="15064"/>
                </a:cubicBezTo>
                <a:cubicBezTo>
                  <a:pt x="19133" y="14835"/>
                  <a:pt x="19046" y="14630"/>
                  <a:pt x="19079" y="14607"/>
                </a:cubicBezTo>
                <a:cubicBezTo>
                  <a:pt x="19112" y="14584"/>
                  <a:pt x="19065" y="14530"/>
                  <a:pt x="18975" y="14486"/>
                </a:cubicBezTo>
                <a:cubicBezTo>
                  <a:pt x="18885" y="14443"/>
                  <a:pt x="18656" y="14209"/>
                  <a:pt x="18464" y="13966"/>
                </a:cubicBezTo>
                <a:cubicBezTo>
                  <a:pt x="17922" y="13276"/>
                  <a:pt x="17590" y="12891"/>
                  <a:pt x="17323" y="12638"/>
                </a:cubicBezTo>
                <a:cubicBezTo>
                  <a:pt x="17187" y="12510"/>
                  <a:pt x="16865" y="12175"/>
                  <a:pt x="16607" y="11893"/>
                </a:cubicBezTo>
                <a:cubicBezTo>
                  <a:pt x="16026" y="11259"/>
                  <a:pt x="15755" y="10996"/>
                  <a:pt x="15072" y="10397"/>
                </a:cubicBezTo>
                <a:cubicBezTo>
                  <a:pt x="14776" y="10138"/>
                  <a:pt x="14537" y="9913"/>
                  <a:pt x="14537" y="9896"/>
                </a:cubicBezTo>
                <a:cubicBezTo>
                  <a:pt x="14537" y="9879"/>
                  <a:pt x="14423" y="9786"/>
                  <a:pt x="14284" y="9690"/>
                </a:cubicBezTo>
                <a:cubicBezTo>
                  <a:pt x="14145" y="9595"/>
                  <a:pt x="13967" y="9443"/>
                  <a:pt x="13887" y="9354"/>
                </a:cubicBezTo>
                <a:cubicBezTo>
                  <a:pt x="13808" y="9264"/>
                  <a:pt x="13591" y="9054"/>
                  <a:pt x="13406" y="8888"/>
                </a:cubicBezTo>
                <a:cubicBezTo>
                  <a:pt x="13221" y="8721"/>
                  <a:pt x="13068" y="8562"/>
                  <a:pt x="13065" y="8533"/>
                </a:cubicBezTo>
                <a:cubicBezTo>
                  <a:pt x="13063" y="8505"/>
                  <a:pt x="13010" y="8452"/>
                  <a:pt x="12948" y="8416"/>
                </a:cubicBezTo>
                <a:cubicBezTo>
                  <a:pt x="12886" y="8381"/>
                  <a:pt x="12719" y="8227"/>
                  <a:pt x="12578" y="8073"/>
                </a:cubicBezTo>
                <a:cubicBezTo>
                  <a:pt x="12437" y="7919"/>
                  <a:pt x="12248" y="7758"/>
                  <a:pt x="12160" y="7714"/>
                </a:cubicBezTo>
                <a:cubicBezTo>
                  <a:pt x="12071" y="7670"/>
                  <a:pt x="12028" y="7602"/>
                  <a:pt x="12062" y="7565"/>
                </a:cubicBezTo>
                <a:cubicBezTo>
                  <a:pt x="12096" y="7527"/>
                  <a:pt x="12057" y="7474"/>
                  <a:pt x="11977" y="7445"/>
                </a:cubicBezTo>
                <a:cubicBezTo>
                  <a:pt x="11897" y="7417"/>
                  <a:pt x="11769" y="7327"/>
                  <a:pt x="11692" y="7244"/>
                </a:cubicBezTo>
                <a:cubicBezTo>
                  <a:pt x="11442" y="6976"/>
                  <a:pt x="10594" y="6122"/>
                  <a:pt x="10364" y="5907"/>
                </a:cubicBezTo>
                <a:cubicBezTo>
                  <a:pt x="10241" y="5791"/>
                  <a:pt x="10102" y="5633"/>
                  <a:pt x="10056" y="5557"/>
                </a:cubicBezTo>
                <a:cubicBezTo>
                  <a:pt x="10010" y="5480"/>
                  <a:pt x="9875" y="5302"/>
                  <a:pt x="9758" y="5161"/>
                </a:cubicBezTo>
                <a:cubicBezTo>
                  <a:pt x="9640" y="5020"/>
                  <a:pt x="9341" y="4636"/>
                  <a:pt x="9090" y="4306"/>
                </a:cubicBezTo>
                <a:cubicBezTo>
                  <a:pt x="8646" y="3724"/>
                  <a:pt x="8370" y="3439"/>
                  <a:pt x="7600" y="2760"/>
                </a:cubicBezTo>
                <a:cubicBezTo>
                  <a:pt x="7395" y="2579"/>
                  <a:pt x="7227" y="2409"/>
                  <a:pt x="7227" y="2383"/>
                </a:cubicBezTo>
                <a:cubicBezTo>
                  <a:pt x="7227" y="2358"/>
                  <a:pt x="7080" y="2276"/>
                  <a:pt x="6900" y="2203"/>
                </a:cubicBezTo>
                <a:cubicBezTo>
                  <a:pt x="6720" y="2129"/>
                  <a:pt x="6573" y="2051"/>
                  <a:pt x="6573" y="2029"/>
                </a:cubicBezTo>
                <a:cubicBezTo>
                  <a:pt x="6573" y="1938"/>
                  <a:pt x="5274" y="1300"/>
                  <a:pt x="5069" y="1291"/>
                </a:cubicBezTo>
                <a:cubicBezTo>
                  <a:pt x="4663" y="1273"/>
                  <a:pt x="4419" y="1234"/>
                  <a:pt x="4281" y="1166"/>
                </a:cubicBezTo>
                <a:cubicBezTo>
                  <a:pt x="3727" y="893"/>
                  <a:pt x="725" y="16"/>
                  <a:pt x="314" y="7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90500" dist="75874" dir="5400000">
              <a:srgbClr val="000000">
                <a:alpha val="50000"/>
              </a:srgbClr>
            </a:outerShdw>
          </a:effectLst>
        </p:spPr>
      </p:pic>
      <p:sp>
        <p:nvSpPr>
          <p:cNvPr id="117" name="The Potential of a Seed"/>
          <p:cNvSpPr txBox="1"/>
          <p:nvPr>
            <p:ph type="title"/>
          </p:nvPr>
        </p:nvSpPr>
        <p:spPr>
          <a:xfrm>
            <a:off x="356337" y="285748"/>
            <a:ext cx="10464804" cy="1562104"/>
          </a:xfrm>
          <a:prstGeom prst="rect">
            <a:avLst/>
          </a:prstGeom>
          <a:effectLst>
            <a:outerShdw sx="100000" sy="100000" kx="0" ky="0" algn="b" rotWithShape="0" blurRad="127000" dist="76200" dir="1776010">
              <a:srgbClr val="000000">
                <a:alpha val="93371"/>
              </a:srgbClr>
            </a:outerShdw>
          </a:effectLst>
        </p:spPr>
        <p:txBody>
          <a:bodyPr/>
          <a:lstStyle>
            <a:lvl1pPr>
              <a:defRPr sz="5700">
                <a:solidFill>
                  <a:srgbClr val="FFFFFF"/>
                </a:solidFill>
              </a:defRPr>
            </a:lvl1pPr>
          </a:lstStyle>
          <a:p>
            <a:pPr/>
            <a:r>
              <a:t>ఒక విత్తనం యొక్క సంభావ్యత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he Thrust of Life"/>
          <p:cNvSpPr txBox="1"/>
          <p:nvPr/>
        </p:nvSpPr>
        <p:spPr>
          <a:xfrm>
            <a:off x="3752979" y="1508178"/>
            <a:ext cx="5498847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జీవితం నెట్ట బడు</a:t>
            </a:r>
          </a:p>
        </p:txBody>
      </p:sp>
      <p:sp>
        <p:nvSpPr>
          <p:cNvPr id="122" name="When believers realize this, fears about their spiritual growth can be set aside.…"/>
          <p:cNvSpPr txBox="1"/>
          <p:nvPr/>
        </p:nvSpPr>
        <p:spPr>
          <a:xfrm>
            <a:off x="298792" y="2812124"/>
            <a:ext cx="12407216" cy="6443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 defTabSz="457200">
              <a:spcBef>
                <a:spcPts val="30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విశ్వాసులు దీనిని గ్రహించినప్పుడు, వారి ఆధ్యాత్మిక ఎదుగుదల గురించిన భయాలను పక్కన పెట్టవచ్చు.</a:t>
            </a:r>
          </a:p>
          <a:p>
            <a:pPr marL="457200" indent="-457200" algn="l" defTabSz="457200">
              <a:spcBef>
                <a:spcPts val="30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విశ్వాసం చింతను భర్తీ చేస్తుంది.</a:t>
            </a:r>
          </a:p>
          <a:p>
            <a:pPr marL="457200" indent="-457200" algn="l" defTabSz="457200">
              <a:spcBef>
                <a:spcPts val="30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ఎదురుచూపుల సప్లాంట్లకు దిశా నిర్దేశం లేదు.</a:t>
            </a:r>
          </a:p>
          <a:p>
            <a:pPr marL="457200" indent="-457200" algn="l" defTabSz="457200">
              <a:spcBef>
                <a:spcPts val="30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మనం దేవుని పనిపై దృష్టి పెట్టినప్పుడు ఉత్సాహం ప్రారంభమవుతుంది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elievers do not need to ‘make’ themselves grow as if it were unnatural or uncommon. Spiritual life inherently seeks to grow and develop in the lives of all genuine believers.…"/>
          <p:cNvSpPr txBox="1"/>
          <p:nvPr/>
        </p:nvSpPr>
        <p:spPr>
          <a:xfrm>
            <a:off x="162451" y="2515032"/>
            <a:ext cx="12679898" cy="719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2900" indent="-342900" algn="l" defTabSz="457200">
              <a:spcBef>
                <a:spcPts val="2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విశ్వాసులు తమను తాము అసహజంగా లేదా అసాధారణంగా పెంచుకోవలసిన అవసరం లేదు. ఆధ్యాత్మిక జీవితం అంతర్గతంగా నిజమైన విశ్వాసులందరి జీవితాల్లో ఎదగడానికి మరియు అభివృద్ధి చెందడానికి ప్రయత్నిస్తుంది.</a:t>
            </a:r>
          </a:p>
          <a:p>
            <a:pPr marL="342900" indent="-342900" algn="l" defTabSz="457200">
              <a:spcBef>
                <a:spcPts val="2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వేర్వేరుగా లేవు జీవితం; దేవుడు ప్రతి విశ్వాసిలోనూ సమానంగా జీవిస్తాడు.</a:t>
            </a:r>
          </a:p>
          <a:p>
            <a:pPr marL="342900" indent="-342900" algn="l" defTabSz="457200">
              <a:spcBef>
                <a:spcPts val="2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మన భౌతిక మరియు ఆధ్యాత్మిక జీవితాల ద్వారా జీవించడానికి, ఎదగడానికి మరియు పని చేయాలనే కోరిక కోసం మన హృదయాలు దేవునికి వారి కృతజ్ఞతను తెలియజేయడంతో పునరుద్ధరణ ప్రారంభమవుతుంది.</a:t>
            </a:r>
          </a:p>
        </p:txBody>
      </p:sp>
      <p:grpSp>
        <p:nvGrpSpPr>
          <p:cNvPr id="127" name="Group"/>
          <p:cNvGrpSpPr/>
          <p:nvPr/>
        </p:nvGrpSpPr>
        <p:grpSpPr>
          <a:xfrm>
            <a:off x="3347934" y="1478150"/>
            <a:ext cx="6308932" cy="1168400"/>
            <a:chOff x="0" y="0"/>
            <a:chExt cx="6308930" cy="1168399"/>
          </a:xfrm>
        </p:grpSpPr>
        <p:sp>
          <p:nvSpPr>
            <p:cNvPr id="125" name="Rounded Rectangle"/>
            <p:cNvSpPr/>
            <p:nvPr/>
          </p:nvSpPr>
          <p:spPr>
            <a:xfrm>
              <a:off x="0" y="34770"/>
              <a:ext cx="6308931" cy="986141"/>
            </a:xfrm>
            <a:prstGeom prst="roundRect">
              <a:avLst>
                <a:gd name="adj" fmla="val 19318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6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26" name="Summary"/>
            <p:cNvSpPr txBox="1"/>
            <p:nvPr/>
          </p:nvSpPr>
          <p:spPr>
            <a:xfrm>
              <a:off x="1549310" y="0"/>
              <a:ext cx="3210307" cy="1168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6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సారాంశం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0"/>
            <a:ext cx="13192668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he Life Core"/>
          <p:cNvSpPr txBox="1"/>
          <p:nvPr/>
        </p:nvSpPr>
        <p:spPr>
          <a:xfrm>
            <a:off x="37210" y="905951"/>
            <a:ext cx="12930379" cy="30416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5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జీవిత ప్రదానం</a:t>
            </a:r>
          </a:p>
        </p:txBody>
      </p:sp>
      <p:sp>
        <p:nvSpPr>
          <p:cNvPr id="133" name="The Source of Life"/>
          <p:cNvSpPr txBox="1"/>
          <p:nvPr/>
        </p:nvSpPr>
        <p:spPr>
          <a:xfrm>
            <a:off x="4042136" y="3766225"/>
            <a:ext cx="5108386" cy="115697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జీవిత మూలము</a:t>
            </a:r>
          </a:p>
        </p:txBody>
      </p:sp>
      <p:sp>
        <p:nvSpPr>
          <p:cNvPr id="134" name="Signs of New Life"/>
          <p:cNvSpPr txBox="1"/>
          <p:nvPr/>
        </p:nvSpPr>
        <p:spPr>
          <a:xfrm>
            <a:off x="613158" y="7416837"/>
            <a:ext cx="11778485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8000">
                <a:solidFill>
                  <a:srgbClr val="CCFCF9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</a:defRPr>
            </a:lvl1pPr>
          </a:lstStyle>
          <a:p>
            <a:pPr/>
            <a:r>
              <a:t>కొత్త జీవితం యొక్క చిహ్నాలు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igns of New Life"/>
          <p:cNvSpPr txBox="1"/>
          <p:nvPr/>
        </p:nvSpPr>
        <p:spPr>
          <a:xfrm>
            <a:off x="29803" y="1330913"/>
            <a:ext cx="8509331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కొత్త జీవితం యొక్క చిహ్నాలు</a:t>
            </a:r>
          </a:p>
        </p:txBody>
      </p:sp>
      <p:sp>
        <p:nvSpPr>
          <p:cNvPr id="137" name="Spiritual life like physical life is  a subtle but powerful force  inherent in every Christian believer.…"/>
          <p:cNvSpPr txBox="1"/>
          <p:nvPr/>
        </p:nvSpPr>
        <p:spPr>
          <a:xfrm>
            <a:off x="151685" y="2891986"/>
            <a:ext cx="12795230" cy="625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04799" indent="-304799" algn="l" defTabSz="457200">
              <a:spcBef>
                <a:spcPts val="2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భౌతిక జీవితం వంటి ఆధ్యాత్మిక జీవితం ప్రతి క్రైస్తవ విశ్వాసిలో అంతర్లీనంగా ఉండే ఒక సూక్ష్మమైన కానీ శక్తివంతమైన శక్తి.</a:t>
            </a:r>
          </a:p>
          <a:p>
            <a:pPr marL="304799" indent="-304799" algn="l" defTabSz="457200">
              <a:spcBef>
                <a:spcPts val="2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మీరు ఆధ్యాత్మిక జీవితాన్ని కలిగి ఉన్నారని నిర్ధారించుకోండి.</a:t>
            </a:r>
          </a:p>
          <a:p>
            <a:pPr marL="304799" indent="-304799" algn="l" defTabSz="457200">
              <a:spcBef>
                <a:spcPts val="2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ప్రారంభంలో, శిశువు యొక్క రంగు, శ్వాస, పల్స్ రేటు, రిఫ్లెక్స్ మరియు కండరాల స్థాయిని పరిశీలించండి.</a:t>
            </a:r>
          </a:p>
          <a:p>
            <a:pPr marL="304799" indent="-304799" algn="l" defTabSz="457200">
              <a:spcBef>
                <a:spcPts val="2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ఆధ్యాత్మిక మార్పులు కూడా జరుగుతాయి.</a:t>
            </a:r>
          </a:p>
          <a:p>
            <a:pPr marL="304799" indent="-304799" algn="l" defTabSz="457200">
              <a:spcBef>
                <a:spcPts val="2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బయోజెనిసిస్ (శాస్త్రీయ సూత్రం: జీవితం జీవితం నుండి వస్తుంది)</a:t>
            </a:r>
          </a:p>
        </p:txBody>
      </p:sp>
      <p:pic>
        <p:nvPicPr>
          <p:cNvPr id="138" name="pastedGraphic.pdf" descr="pastedGraphic.pdf"/>
          <p:cNvPicPr>
            <a:picLocks noChangeAspect="1"/>
          </p:cNvPicPr>
          <p:nvPr/>
        </p:nvPicPr>
        <p:blipFill>
          <a:blip r:embed="rId2">
            <a:extLst/>
          </a:blip>
          <a:srcRect l="2462" t="1385" r="1639" b="3144"/>
          <a:stretch>
            <a:fillRect/>
          </a:stretch>
        </p:blipFill>
        <p:spPr>
          <a:xfrm>
            <a:off x="9605612" y="58637"/>
            <a:ext cx="3278189" cy="2818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4" fill="norm" stroke="1" extrusionOk="0">
                <a:moveTo>
                  <a:pt x="16401" y="3"/>
                </a:moveTo>
                <a:cubicBezTo>
                  <a:pt x="14985" y="-49"/>
                  <a:pt x="13510" y="599"/>
                  <a:pt x="12309" y="2011"/>
                </a:cubicBezTo>
                <a:cubicBezTo>
                  <a:pt x="11874" y="2523"/>
                  <a:pt x="11399" y="3264"/>
                  <a:pt x="11213" y="3716"/>
                </a:cubicBezTo>
                <a:cubicBezTo>
                  <a:pt x="11033" y="4156"/>
                  <a:pt x="10809" y="4513"/>
                  <a:pt x="10716" y="4513"/>
                </a:cubicBezTo>
                <a:cubicBezTo>
                  <a:pt x="10623" y="4513"/>
                  <a:pt x="10372" y="4158"/>
                  <a:pt x="10159" y="3722"/>
                </a:cubicBezTo>
                <a:cubicBezTo>
                  <a:pt x="8985" y="1323"/>
                  <a:pt x="6921" y="-56"/>
                  <a:pt x="4833" y="167"/>
                </a:cubicBezTo>
                <a:cubicBezTo>
                  <a:pt x="2709" y="393"/>
                  <a:pt x="1073" y="1999"/>
                  <a:pt x="285" y="4629"/>
                </a:cubicBezTo>
                <a:cubicBezTo>
                  <a:pt x="38" y="5452"/>
                  <a:pt x="0" y="5855"/>
                  <a:pt x="0" y="7643"/>
                </a:cubicBezTo>
                <a:lnTo>
                  <a:pt x="0" y="9706"/>
                </a:lnTo>
                <a:lnTo>
                  <a:pt x="460" y="10786"/>
                </a:lnTo>
                <a:cubicBezTo>
                  <a:pt x="1035" y="12128"/>
                  <a:pt x="2362" y="13622"/>
                  <a:pt x="3889" y="14647"/>
                </a:cubicBezTo>
                <a:cubicBezTo>
                  <a:pt x="6020" y="16079"/>
                  <a:pt x="7169" y="16958"/>
                  <a:pt x="8185" y="17944"/>
                </a:cubicBezTo>
                <a:cubicBezTo>
                  <a:pt x="9149" y="18879"/>
                  <a:pt x="10324" y="20364"/>
                  <a:pt x="10766" y="21201"/>
                </a:cubicBezTo>
                <a:cubicBezTo>
                  <a:pt x="10866" y="21391"/>
                  <a:pt x="10956" y="21544"/>
                  <a:pt x="10965" y="21544"/>
                </a:cubicBezTo>
                <a:cubicBezTo>
                  <a:pt x="10973" y="21544"/>
                  <a:pt x="11186" y="21184"/>
                  <a:pt x="11438" y="20746"/>
                </a:cubicBezTo>
                <a:cubicBezTo>
                  <a:pt x="12028" y="19722"/>
                  <a:pt x="13654" y="17770"/>
                  <a:pt x="14814" y="16694"/>
                </a:cubicBezTo>
                <a:cubicBezTo>
                  <a:pt x="15314" y="16230"/>
                  <a:pt x="16432" y="15313"/>
                  <a:pt x="17298" y="14656"/>
                </a:cubicBezTo>
                <a:cubicBezTo>
                  <a:pt x="20572" y="12171"/>
                  <a:pt x="21600" y="10482"/>
                  <a:pt x="21600" y="7580"/>
                </a:cubicBezTo>
                <a:cubicBezTo>
                  <a:pt x="21600" y="5951"/>
                  <a:pt x="21408" y="4916"/>
                  <a:pt x="20857" y="3555"/>
                </a:cubicBezTo>
                <a:cubicBezTo>
                  <a:pt x="19943" y="1297"/>
                  <a:pt x="18222" y="70"/>
                  <a:pt x="16401" y="3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nodeType="with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  <p:bldP build="whole" bldLvl="1" animBg="1" rev="0" advAuto="0" spid="138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Wind &amp; Life"/>
          <p:cNvSpPr txBox="1"/>
          <p:nvPr/>
        </p:nvSpPr>
        <p:spPr>
          <a:xfrm>
            <a:off x="4562137" y="1261531"/>
            <a:ext cx="3974324" cy="96647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solidFill>
                  <a:srgbClr val="FFFFFF"/>
                </a:solidFill>
              </a:defRPr>
            </a:lvl1pPr>
          </a:lstStyle>
          <a:p>
            <a:pPr/>
            <a:r>
              <a:t>గాలి &amp; జీవితం</a:t>
            </a:r>
          </a:p>
        </p:txBody>
      </p:sp>
      <p:sp>
        <p:nvSpPr>
          <p:cNvPr id="141" name="“The wind blows where it wishes and you hear the sound of it, but do not know where it comes from and where it is going; so is everyone who is born of the Spirit” (John 3:8)."/>
          <p:cNvSpPr txBox="1"/>
          <p:nvPr/>
        </p:nvSpPr>
        <p:spPr>
          <a:xfrm>
            <a:off x="65877" y="2200920"/>
            <a:ext cx="12827149" cy="2654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228600" indent="228600" defTabSz="457200">
              <a:lnSpc>
                <a:spcPct val="90000"/>
              </a:lnSpc>
              <a:spcBef>
                <a:spcPts val="600"/>
              </a:spcBef>
              <a:tabLst>
                <a:tab pos="3886200" algn="l"/>
              </a:tabLst>
              <a:defRPr>
                <a:solidFill>
                  <a:srgbClr val="174F86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“గాలి అది కోరుకున్న చోట వీస్తుంది మరియు మీరు దాని శబ్దాన్ని వింటారు, కానీ అది ఎక్కడ నుండి వస్తుంది మరియు ఎక్కడికి వెళుతుందో తెలియదు; ఆత్మ ద్వారా పుట్టిన ప్రతి ఒక్కరూ అలాగే ఉన్నారు” (యోహాను 3:8).</a:t>
            </a:r>
          </a:p>
        </p:txBody>
      </p:sp>
      <p:sp>
        <p:nvSpPr>
          <p:cNvPr id="142" name="The life force is focused rather than dispersed, and so it is with spiritual life–abounding and free, yet very purposeful."/>
          <p:cNvSpPr txBox="1"/>
          <p:nvPr/>
        </p:nvSpPr>
        <p:spPr>
          <a:xfrm>
            <a:off x="196777" y="8408048"/>
            <a:ext cx="12565350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800">
                <a:solidFill>
                  <a:srgbClr val="53585F"/>
                </a:solidFill>
              </a:defRPr>
            </a:lvl1pPr>
          </a:lstStyle>
          <a:p>
            <a:pPr/>
            <a:r>
              <a:t>జీవశక్తి చెదరగొట్టబడకుండా కేంద్రీకృతమై ఉంది, మరియు ఆధ్యాత్మిక జీవితం కూడా అలాగే ఉంటుంది - సమృద్ధిగా మరియు ఉచితం, ఇంకా చాలా ఉద్దేశపూర్వకంగా.</a:t>
            </a:r>
          </a:p>
        </p:txBody>
      </p:sp>
      <p:sp>
        <p:nvSpPr>
          <p:cNvPr id="143" name="“But whoever drinks of the water that I shall give him shall never thirst; but the water that I shall give him shall become in him a well of water springing up to eternal life” (John 4:14)."/>
          <p:cNvSpPr txBox="1"/>
          <p:nvPr/>
        </p:nvSpPr>
        <p:spPr>
          <a:xfrm>
            <a:off x="313986" y="6027425"/>
            <a:ext cx="11974008" cy="215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228600" indent="228600" defTabSz="457200">
              <a:spcBef>
                <a:spcPts val="600"/>
              </a:spcBef>
              <a:tabLst>
                <a:tab pos="3886200" algn="l"/>
              </a:tabLst>
              <a:defRPr>
                <a:solidFill>
                  <a:srgbClr val="174F86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“అయితే నేను ఇచ్చే నీళ్ళు త్రాగేవాడికి దాహం వేయదు; కానీ నేను అతనికి ఇవ్వబోయే నీరు అతనిలో నిత్యజీవానికి ప్రవహించే నీటి బావి అవుతుంది” (యోహాను 4:14).</a:t>
            </a:r>
          </a:p>
        </p:txBody>
      </p:sp>
      <p:sp>
        <p:nvSpPr>
          <p:cNvPr id="144" name="Water &amp; Life"/>
          <p:cNvSpPr txBox="1"/>
          <p:nvPr/>
        </p:nvSpPr>
        <p:spPr>
          <a:xfrm>
            <a:off x="4507848" y="5088352"/>
            <a:ext cx="3943208" cy="96647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solidFill>
                  <a:srgbClr val="FFFFFF"/>
                </a:solidFill>
              </a:defRPr>
            </a:lvl1pPr>
          </a:lstStyle>
          <a:p>
            <a:pPr/>
            <a:r>
              <a:t>నీరు &amp; జీవితం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9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  <p:bldP build="whole" bldLvl="1" animBg="1" rev="0" advAuto="0" spid="142" grpId="4"/>
      <p:bldP build="whole" bldLvl="1" animBg="1" rev="0" advAuto="0" spid="144" grpId="2"/>
      <p:bldP build="whole" bldLvl="1" animBg="1" rev="0" advAuto="0" spid="143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xpressions of the Spirit’s Work"/>
          <p:cNvSpPr txBox="1"/>
          <p:nvPr/>
        </p:nvSpPr>
        <p:spPr>
          <a:xfrm>
            <a:off x="129448" y="1280474"/>
            <a:ext cx="1132941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ఆత్మ యొక్క పని యొక్క వ్యక్తీకరణలు</a:t>
            </a:r>
          </a:p>
        </p:txBody>
      </p:sp>
      <p:sp>
        <p:nvSpPr>
          <p:cNvPr id="147" name="• A desire for God’s Word…"/>
          <p:cNvSpPr txBox="1"/>
          <p:nvPr/>
        </p:nvSpPr>
        <p:spPr>
          <a:xfrm>
            <a:off x="211234" y="3490026"/>
            <a:ext cx="12235809" cy="5812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96900" indent="-596900" algn="l" defTabSz="457200">
              <a:spcBef>
                <a:spcPts val="1400"/>
              </a:spcBef>
              <a:buSzPct val="82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దేవుని వాక్యం పట్ల కోరిక</a:t>
            </a:r>
          </a:p>
          <a:p>
            <a:pPr marL="596900" indent="-596900" algn="l" defTabSz="457200">
              <a:spcBef>
                <a:spcPts val="1400"/>
              </a:spcBef>
              <a:buSzPct val="82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ఇతర క్రైస్తవ విశ్వాసులతో కలిసి ఉండాలనే కోరిక</a:t>
            </a:r>
          </a:p>
          <a:p>
            <a:pPr marL="596900" indent="-596900" algn="l" defTabSz="457200">
              <a:spcBef>
                <a:spcPts val="1400"/>
              </a:spcBef>
              <a:buSzPct val="82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దేవునితో మాట్లాడాలనే కోరిక (ప్రార్థన)</a:t>
            </a:r>
          </a:p>
          <a:p>
            <a:pPr marL="596900" indent="-596900" algn="l" defTabSz="457200">
              <a:spcBef>
                <a:spcPts val="1400"/>
              </a:spcBef>
              <a:buSzPct val="82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ఒకరి పాపాల గురించి అవగాహన</a:t>
            </a:r>
          </a:p>
          <a:p>
            <a:pPr marL="596900" indent="-596900" algn="l" defTabSz="457200">
              <a:spcBef>
                <a:spcPts val="1400"/>
              </a:spcBef>
              <a:buSzPct val="82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యేసు క్రీస్తు ద్వారా క్షమాపణ అవసరం</a:t>
            </a:r>
          </a:p>
          <a:p>
            <a:pPr marL="596900" indent="-596900" algn="l" defTabSz="457200">
              <a:spcBef>
                <a:spcPts val="1400"/>
              </a:spcBef>
              <a:buSzPct val="82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ఒక గ్రోయి</a:t>
            </a:r>
          </a:p>
        </p:txBody>
      </p:sp>
      <p:sp>
        <p:nvSpPr>
          <p:cNvPr id="148" name="“Born of the Spirit” (John 3:8)"/>
          <p:cNvSpPr txBox="1"/>
          <p:nvPr/>
        </p:nvSpPr>
        <p:spPr>
          <a:xfrm>
            <a:off x="-641334" y="2468478"/>
            <a:ext cx="12235809" cy="801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228600" indent="228600" defTabSz="457200">
              <a:spcBef>
                <a:spcPts val="600"/>
              </a:spcBef>
              <a:tabLst>
                <a:tab pos="3886200" algn="l"/>
              </a:tabLst>
              <a:defRPr i="1" sz="3900">
                <a:solidFill>
                  <a:srgbClr val="174F86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“ఆత్మతో జన్మించాడు” (యోహాను 3:8)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astedGraphic.pdf" descr="pastedGraphic.pdf"/>
          <p:cNvPicPr>
            <a:picLocks noChangeAspect="1"/>
          </p:cNvPicPr>
          <p:nvPr/>
        </p:nvPicPr>
        <p:blipFill>
          <a:blip r:embed="rId3">
            <a:extLst/>
          </a:blip>
          <a:srcRect l="837" t="3488" r="3101" b="2267"/>
          <a:stretch>
            <a:fillRect/>
          </a:stretch>
        </p:blipFill>
        <p:spPr>
          <a:xfrm>
            <a:off x="9805404" y="3619792"/>
            <a:ext cx="3072630" cy="2828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584" fill="norm" stroke="1" extrusionOk="0">
                <a:moveTo>
                  <a:pt x="3903" y="0"/>
                </a:moveTo>
                <a:cubicBezTo>
                  <a:pt x="3915" y="52"/>
                  <a:pt x="3917" y="86"/>
                  <a:pt x="3939" y="164"/>
                </a:cubicBezTo>
                <a:cubicBezTo>
                  <a:pt x="4017" y="434"/>
                  <a:pt x="4157" y="1013"/>
                  <a:pt x="4273" y="1548"/>
                </a:cubicBezTo>
                <a:cubicBezTo>
                  <a:pt x="4313" y="1734"/>
                  <a:pt x="4367" y="1964"/>
                  <a:pt x="4396" y="2063"/>
                </a:cubicBezTo>
                <a:cubicBezTo>
                  <a:pt x="4424" y="2161"/>
                  <a:pt x="4470" y="2338"/>
                  <a:pt x="4496" y="2456"/>
                </a:cubicBezTo>
                <a:cubicBezTo>
                  <a:pt x="4579" y="2829"/>
                  <a:pt x="4694" y="2822"/>
                  <a:pt x="5128" y="2408"/>
                </a:cubicBezTo>
                <a:cubicBezTo>
                  <a:pt x="5372" y="2175"/>
                  <a:pt x="5307" y="2135"/>
                  <a:pt x="5868" y="2859"/>
                </a:cubicBezTo>
                <a:cubicBezTo>
                  <a:pt x="6244" y="3344"/>
                  <a:pt x="6313" y="3428"/>
                  <a:pt x="6528" y="3674"/>
                </a:cubicBezTo>
                <a:cubicBezTo>
                  <a:pt x="6678" y="3846"/>
                  <a:pt x="7154" y="4480"/>
                  <a:pt x="7154" y="4507"/>
                </a:cubicBezTo>
                <a:cubicBezTo>
                  <a:pt x="7154" y="4519"/>
                  <a:pt x="7107" y="4562"/>
                  <a:pt x="7048" y="4601"/>
                </a:cubicBezTo>
                <a:cubicBezTo>
                  <a:pt x="6990" y="4639"/>
                  <a:pt x="6830" y="4804"/>
                  <a:pt x="6695" y="4967"/>
                </a:cubicBezTo>
                <a:cubicBezTo>
                  <a:pt x="6137" y="5640"/>
                  <a:pt x="5700" y="6407"/>
                  <a:pt x="5442" y="7163"/>
                </a:cubicBezTo>
                <a:lnTo>
                  <a:pt x="5403" y="7272"/>
                </a:lnTo>
                <a:lnTo>
                  <a:pt x="4287" y="7272"/>
                </a:lnTo>
                <a:cubicBezTo>
                  <a:pt x="3221" y="7272"/>
                  <a:pt x="3169" y="7278"/>
                  <a:pt x="3099" y="7354"/>
                </a:cubicBezTo>
                <a:cubicBezTo>
                  <a:pt x="3028" y="7430"/>
                  <a:pt x="3026" y="7484"/>
                  <a:pt x="3026" y="8904"/>
                </a:cubicBezTo>
                <a:lnTo>
                  <a:pt x="3026" y="10376"/>
                </a:lnTo>
                <a:lnTo>
                  <a:pt x="3115" y="10476"/>
                </a:lnTo>
                <a:cubicBezTo>
                  <a:pt x="3203" y="10572"/>
                  <a:pt x="3220" y="10572"/>
                  <a:pt x="3856" y="10582"/>
                </a:cubicBezTo>
                <a:cubicBezTo>
                  <a:pt x="4213" y="10588"/>
                  <a:pt x="4657" y="10591"/>
                  <a:pt x="4838" y="10591"/>
                </a:cubicBezTo>
                <a:lnTo>
                  <a:pt x="5164" y="10591"/>
                </a:lnTo>
                <a:lnTo>
                  <a:pt x="5197" y="10782"/>
                </a:lnTo>
                <a:cubicBezTo>
                  <a:pt x="5216" y="10886"/>
                  <a:pt x="5225" y="10976"/>
                  <a:pt x="5217" y="10985"/>
                </a:cubicBezTo>
                <a:cubicBezTo>
                  <a:pt x="5184" y="11020"/>
                  <a:pt x="2295" y="12560"/>
                  <a:pt x="2263" y="12560"/>
                </a:cubicBezTo>
                <a:cubicBezTo>
                  <a:pt x="2243" y="12560"/>
                  <a:pt x="2160" y="12403"/>
                  <a:pt x="2074" y="12212"/>
                </a:cubicBezTo>
                <a:cubicBezTo>
                  <a:pt x="1909" y="11839"/>
                  <a:pt x="1881" y="11807"/>
                  <a:pt x="1760" y="11806"/>
                </a:cubicBezTo>
                <a:cubicBezTo>
                  <a:pt x="1662" y="11805"/>
                  <a:pt x="1600" y="11882"/>
                  <a:pt x="933" y="12839"/>
                </a:cubicBezTo>
                <a:cubicBezTo>
                  <a:pt x="637" y="13266"/>
                  <a:pt x="307" y="13739"/>
                  <a:pt x="198" y="13892"/>
                </a:cubicBezTo>
                <a:cubicBezTo>
                  <a:pt x="-9" y="14181"/>
                  <a:pt x="-50" y="14321"/>
                  <a:pt x="59" y="14371"/>
                </a:cubicBezTo>
                <a:cubicBezTo>
                  <a:pt x="142" y="14409"/>
                  <a:pt x="2661" y="14448"/>
                  <a:pt x="2787" y="14413"/>
                </a:cubicBezTo>
                <a:cubicBezTo>
                  <a:pt x="2840" y="14399"/>
                  <a:pt x="2902" y="14344"/>
                  <a:pt x="2923" y="14292"/>
                </a:cubicBezTo>
                <a:cubicBezTo>
                  <a:pt x="2957" y="14212"/>
                  <a:pt x="2937" y="14145"/>
                  <a:pt x="2798" y="13838"/>
                </a:cubicBezTo>
                <a:cubicBezTo>
                  <a:pt x="2684" y="13586"/>
                  <a:pt x="2650" y="13465"/>
                  <a:pt x="2678" y="13441"/>
                </a:cubicBezTo>
                <a:cubicBezTo>
                  <a:pt x="2700" y="13422"/>
                  <a:pt x="3003" y="13255"/>
                  <a:pt x="3355" y="13069"/>
                </a:cubicBezTo>
                <a:cubicBezTo>
                  <a:pt x="3707" y="12882"/>
                  <a:pt x="4340" y="12546"/>
                  <a:pt x="4760" y="12324"/>
                </a:cubicBezTo>
                <a:cubicBezTo>
                  <a:pt x="5179" y="12101"/>
                  <a:pt x="5526" y="11927"/>
                  <a:pt x="5534" y="11936"/>
                </a:cubicBezTo>
                <a:cubicBezTo>
                  <a:pt x="5543" y="11945"/>
                  <a:pt x="5617" y="12104"/>
                  <a:pt x="5698" y="12287"/>
                </a:cubicBezTo>
                <a:cubicBezTo>
                  <a:pt x="6075" y="13136"/>
                  <a:pt x="6685" y="13935"/>
                  <a:pt x="7441" y="14562"/>
                </a:cubicBezTo>
                <a:cubicBezTo>
                  <a:pt x="8254" y="15237"/>
                  <a:pt x="9378" y="15748"/>
                  <a:pt x="10363" y="15891"/>
                </a:cubicBezTo>
                <a:lnTo>
                  <a:pt x="10809" y="15955"/>
                </a:lnTo>
                <a:lnTo>
                  <a:pt x="10809" y="17321"/>
                </a:lnTo>
                <a:lnTo>
                  <a:pt x="10809" y="18684"/>
                </a:lnTo>
                <a:lnTo>
                  <a:pt x="10416" y="18684"/>
                </a:lnTo>
                <a:cubicBezTo>
                  <a:pt x="10006" y="18684"/>
                  <a:pt x="9932" y="18711"/>
                  <a:pt x="9932" y="18856"/>
                </a:cubicBezTo>
                <a:cubicBezTo>
                  <a:pt x="9932" y="18898"/>
                  <a:pt x="10057" y="19194"/>
                  <a:pt x="10210" y="19514"/>
                </a:cubicBezTo>
                <a:cubicBezTo>
                  <a:pt x="10364" y="19834"/>
                  <a:pt x="10636" y="20409"/>
                  <a:pt x="10817" y="20792"/>
                </a:cubicBezTo>
                <a:cubicBezTo>
                  <a:pt x="10998" y="21174"/>
                  <a:pt x="11167" y="21509"/>
                  <a:pt x="11187" y="21537"/>
                </a:cubicBezTo>
                <a:cubicBezTo>
                  <a:pt x="11227" y="21592"/>
                  <a:pt x="11318" y="21600"/>
                  <a:pt x="11379" y="21555"/>
                </a:cubicBezTo>
                <a:cubicBezTo>
                  <a:pt x="11448" y="21505"/>
                  <a:pt x="12555" y="19020"/>
                  <a:pt x="12587" y="18844"/>
                </a:cubicBezTo>
                <a:cubicBezTo>
                  <a:pt x="12618" y="18680"/>
                  <a:pt x="12525" y="18644"/>
                  <a:pt x="12072" y="18644"/>
                </a:cubicBezTo>
                <a:lnTo>
                  <a:pt x="11688" y="18644"/>
                </a:lnTo>
                <a:lnTo>
                  <a:pt x="11688" y="17275"/>
                </a:lnTo>
                <a:lnTo>
                  <a:pt x="11688" y="15907"/>
                </a:lnTo>
                <a:lnTo>
                  <a:pt x="11822" y="15885"/>
                </a:lnTo>
                <a:cubicBezTo>
                  <a:pt x="11897" y="15873"/>
                  <a:pt x="12058" y="15853"/>
                  <a:pt x="12178" y="15840"/>
                </a:cubicBezTo>
                <a:cubicBezTo>
                  <a:pt x="12299" y="15827"/>
                  <a:pt x="12506" y="15782"/>
                  <a:pt x="12637" y="15740"/>
                </a:cubicBezTo>
                <a:cubicBezTo>
                  <a:pt x="12767" y="15698"/>
                  <a:pt x="12996" y="15626"/>
                  <a:pt x="13147" y="15579"/>
                </a:cubicBezTo>
                <a:cubicBezTo>
                  <a:pt x="13448" y="15487"/>
                  <a:pt x="14163" y="15145"/>
                  <a:pt x="14335" y="15010"/>
                </a:cubicBezTo>
                <a:cubicBezTo>
                  <a:pt x="14396" y="14963"/>
                  <a:pt x="14507" y="14891"/>
                  <a:pt x="14583" y="14847"/>
                </a:cubicBezTo>
                <a:cubicBezTo>
                  <a:pt x="14660" y="14804"/>
                  <a:pt x="14798" y="14701"/>
                  <a:pt x="14889" y="14619"/>
                </a:cubicBezTo>
                <a:cubicBezTo>
                  <a:pt x="14981" y="14537"/>
                  <a:pt x="15072" y="14468"/>
                  <a:pt x="15092" y="14468"/>
                </a:cubicBezTo>
                <a:cubicBezTo>
                  <a:pt x="15164" y="14468"/>
                  <a:pt x="16057" y="13453"/>
                  <a:pt x="16281" y="13117"/>
                </a:cubicBezTo>
                <a:cubicBezTo>
                  <a:pt x="16405" y="12931"/>
                  <a:pt x="16535" y="12737"/>
                  <a:pt x="16573" y="12684"/>
                </a:cubicBezTo>
                <a:lnTo>
                  <a:pt x="16646" y="12587"/>
                </a:lnTo>
                <a:lnTo>
                  <a:pt x="16891" y="12733"/>
                </a:lnTo>
                <a:cubicBezTo>
                  <a:pt x="17026" y="12814"/>
                  <a:pt x="17316" y="13000"/>
                  <a:pt x="17536" y="13147"/>
                </a:cubicBezTo>
                <a:cubicBezTo>
                  <a:pt x="17755" y="13295"/>
                  <a:pt x="18056" y="13497"/>
                  <a:pt x="18207" y="13596"/>
                </a:cubicBezTo>
                <a:cubicBezTo>
                  <a:pt x="18358" y="13694"/>
                  <a:pt x="18606" y="13858"/>
                  <a:pt x="18758" y="13962"/>
                </a:cubicBezTo>
                <a:cubicBezTo>
                  <a:pt x="19029" y="14148"/>
                  <a:pt x="19039" y="14155"/>
                  <a:pt x="18984" y="14241"/>
                </a:cubicBezTo>
                <a:cubicBezTo>
                  <a:pt x="18953" y="14289"/>
                  <a:pt x="18856" y="14454"/>
                  <a:pt x="18772" y="14604"/>
                </a:cubicBezTo>
                <a:cubicBezTo>
                  <a:pt x="18642" y="14838"/>
                  <a:pt x="18624" y="14890"/>
                  <a:pt x="18658" y="14971"/>
                </a:cubicBezTo>
                <a:cubicBezTo>
                  <a:pt x="18680" y="15022"/>
                  <a:pt x="18737" y="15072"/>
                  <a:pt x="18783" y="15083"/>
                </a:cubicBezTo>
                <a:cubicBezTo>
                  <a:pt x="18828" y="15094"/>
                  <a:pt x="19226" y="15133"/>
                  <a:pt x="19668" y="15168"/>
                </a:cubicBezTo>
                <a:cubicBezTo>
                  <a:pt x="21546" y="15315"/>
                  <a:pt x="21550" y="15316"/>
                  <a:pt x="21550" y="15134"/>
                </a:cubicBezTo>
                <a:cubicBezTo>
                  <a:pt x="21550" y="15034"/>
                  <a:pt x="21285" y="14533"/>
                  <a:pt x="20684" y="13514"/>
                </a:cubicBezTo>
                <a:cubicBezTo>
                  <a:pt x="20336" y="12925"/>
                  <a:pt x="20156" y="12643"/>
                  <a:pt x="20105" y="12596"/>
                </a:cubicBezTo>
                <a:cubicBezTo>
                  <a:pt x="20000" y="12502"/>
                  <a:pt x="19890" y="12592"/>
                  <a:pt x="19730" y="12896"/>
                </a:cubicBezTo>
                <a:cubicBezTo>
                  <a:pt x="19644" y="13060"/>
                  <a:pt x="19553" y="13214"/>
                  <a:pt x="19526" y="13238"/>
                </a:cubicBezTo>
                <a:cubicBezTo>
                  <a:pt x="19473" y="13286"/>
                  <a:pt x="19208" y="13127"/>
                  <a:pt x="18190" y="12433"/>
                </a:cubicBezTo>
                <a:cubicBezTo>
                  <a:pt x="18060" y="12344"/>
                  <a:pt x="17880" y="12228"/>
                  <a:pt x="17790" y="12175"/>
                </a:cubicBezTo>
                <a:cubicBezTo>
                  <a:pt x="17382" y="11937"/>
                  <a:pt x="17078" y="11700"/>
                  <a:pt x="17083" y="11624"/>
                </a:cubicBezTo>
                <a:cubicBezTo>
                  <a:pt x="17087" y="11553"/>
                  <a:pt x="17115" y="11418"/>
                  <a:pt x="17250" y="10812"/>
                </a:cubicBezTo>
                <a:lnTo>
                  <a:pt x="17294" y="10591"/>
                </a:lnTo>
                <a:lnTo>
                  <a:pt x="17895" y="10573"/>
                </a:lnTo>
                <a:cubicBezTo>
                  <a:pt x="18466" y="10554"/>
                  <a:pt x="18494" y="10548"/>
                  <a:pt x="18561" y="10458"/>
                </a:cubicBezTo>
                <a:cubicBezTo>
                  <a:pt x="18627" y="10369"/>
                  <a:pt x="18627" y="10283"/>
                  <a:pt x="18627" y="8880"/>
                </a:cubicBezTo>
                <a:lnTo>
                  <a:pt x="18627" y="7393"/>
                </a:lnTo>
                <a:lnTo>
                  <a:pt x="18544" y="7332"/>
                </a:lnTo>
                <a:cubicBezTo>
                  <a:pt x="18481" y="7287"/>
                  <a:pt x="18290" y="7268"/>
                  <a:pt x="17773" y="7248"/>
                </a:cubicBezTo>
                <a:cubicBezTo>
                  <a:pt x="17193" y="7225"/>
                  <a:pt x="17083" y="7210"/>
                  <a:pt x="17066" y="7157"/>
                </a:cubicBezTo>
                <a:cubicBezTo>
                  <a:pt x="16904" y="6651"/>
                  <a:pt x="16409" y="5702"/>
                  <a:pt x="16133" y="5373"/>
                </a:cubicBezTo>
                <a:cubicBezTo>
                  <a:pt x="16092" y="5324"/>
                  <a:pt x="16076" y="5285"/>
                  <a:pt x="16097" y="5285"/>
                </a:cubicBezTo>
                <a:cubicBezTo>
                  <a:pt x="16119" y="5285"/>
                  <a:pt x="16223" y="5208"/>
                  <a:pt x="16328" y="5115"/>
                </a:cubicBezTo>
                <a:cubicBezTo>
                  <a:pt x="16498" y="4966"/>
                  <a:pt x="16675" y="4822"/>
                  <a:pt x="16982" y="4582"/>
                </a:cubicBezTo>
                <a:cubicBezTo>
                  <a:pt x="17033" y="4543"/>
                  <a:pt x="17318" y="4318"/>
                  <a:pt x="17614" y="4083"/>
                </a:cubicBezTo>
                <a:cubicBezTo>
                  <a:pt x="17911" y="3847"/>
                  <a:pt x="18165" y="3655"/>
                  <a:pt x="18179" y="3656"/>
                </a:cubicBezTo>
                <a:cubicBezTo>
                  <a:pt x="18194" y="3656"/>
                  <a:pt x="18293" y="3785"/>
                  <a:pt x="18394" y="3940"/>
                </a:cubicBezTo>
                <a:cubicBezTo>
                  <a:pt x="18598" y="4256"/>
                  <a:pt x="18700" y="4350"/>
                  <a:pt x="18808" y="4313"/>
                </a:cubicBezTo>
                <a:cubicBezTo>
                  <a:pt x="18857" y="4296"/>
                  <a:pt x="18993" y="4042"/>
                  <a:pt x="19231" y="3528"/>
                </a:cubicBezTo>
                <a:cubicBezTo>
                  <a:pt x="19425" y="3111"/>
                  <a:pt x="19664" y="2611"/>
                  <a:pt x="19763" y="2417"/>
                </a:cubicBezTo>
                <a:cubicBezTo>
                  <a:pt x="19862" y="2223"/>
                  <a:pt x="19944" y="2051"/>
                  <a:pt x="19944" y="2038"/>
                </a:cubicBezTo>
                <a:cubicBezTo>
                  <a:pt x="19944" y="2025"/>
                  <a:pt x="19983" y="1926"/>
                  <a:pt x="20033" y="1817"/>
                </a:cubicBezTo>
                <a:cubicBezTo>
                  <a:pt x="20209" y="1436"/>
                  <a:pt x="20096" y="1401"/>
                  <a:pt x="19248" y="1569"/>
                </a:cubicBezTo>
                <a:cubicBezTo>
                  <a:pt x="18977" y="1623"/>
                  <a:pt x="18425" y="1725"/>
                  <a:pt x="18023" y="1796"/>
                </a:cubicBezTo>
                <a:cubicBezTo>
                  <a:pt x="17622" y="1867"/>
                  <a:pt x="17277" y="1939"/>
                  <a:pt x="17252" y="1957"/>
                </a:cubicBezTo>
                <a:cubicBezTo>
                  <a:pt x="17139" y="2036"/>
                  <a:pt x="17219" y="2226"/>
                  <a:pt x="17575" y="2717"/>
                </a:cubicBezTo>
                <a:lnTo>
                  <a:pt x="17656" y="2832"/>
                </a:lnTo>
                <a:lnTo>
                  <a:pt x="17575" y="2895"/>
                </a:lnTo>
                <a:cubicBezTo>
                  <a:pt x="17197" y="3202"/>
                  <a:pt x="16760" y="3554"/>
                  <a:pt x="16454" y="3795"/>
                </a:cubicBezTo>
                <a:cubicBezTo>
                  <a:pt x="16162" y="4024"/>
                  <a:pt x="15780" y="4325"/>
                  <a:pt x="15624" y="4455"/>
                </a:cubicBezTo>
                <a:cubicBezTo>
                  <a:pt x="15550" y="4517"/>
                  <a:pt x="15480" y="4570"/>
                  <a:pt x="15465" y="4570"/>
                </a:cubicBezTo>
                <a:cubicBezTo>
                  <a:pt x="15451" y="4570"/>
                  <a:pt x="15354" y="4492"/>
                  <a:pt x="15251" y="4398"/>
                </a:cubicBezTo>
                <a:cubicBezTo>
                  <a:pt x="15080" y="4240"/>
                  <a:pt x="14859" y="4068"/>
                  <a:pt x="14480" y="3801"/>
                </a:cubicBezTo>
                <a:cubicBezTo>
                  <a:pt x="14252" y="3640"/>
                  <a:pt x="13517" y="3270"/>
                  <a:pt x="13275" y="3195"/>
                </a:cubicBezTo>
                <a:cubicBezTo>
                  <a:pt x="13155" y="3158"/>
                  <a:pt x="12967" y="3096"/>
                  <a:pt x="12857" y="3056"/>
                </a:cubicBezTo>
                <a:cubicBezTo>
                  <a:pt x="12089" y="2780"/>
                  <a:pt x="10422" y="2780"/>
                  <a:pt x="9642" y="3056"/>
                </a:cubicBezTo>
                <a:cubicBezTo>
                  <a:pt x="9531" y="3095"/>
                  <a:pt x="9324" y="3168"/>
                  <a:pt x="9183" y="3216"/>
                </a:cubicBezTo>
                <a:cubicBezTo>
                  <a:pt x="8935" y="3301"/>
                  <a:pt x="8129" y="3713"/>
                  <a:pt x="7975" y="3834"/>
                </a:cubicBezTo>
                <a:cubicBezTo>
                  <a:pt x="7903" y="3891"/>
                  <a:pt x="7888" y="3883"/>
                  <a:pt x="7736" y="3686"/>
                </a:cubicBezTo>
                <a:cubicBezTo>
                  <a:pt x="7647" y="3571"/>
                  <a:pt x="7438" y="3305"/>
                  <a:pt x="7268" y="3095"/>
                </a:cubicBezTo>
                <a:cubicBezTo>
                  <a:pt x="7097" y="2885"/>
                  <a:pt x="6829" y="2555"/>
                  <a:pt x="6675" y="2359"/>
                </a:cubicBezTo>
                <a:cubicBezTo>
                  <a:pt x="6522" y="2164"/>
                  <a:pt x="6315" y="1907"/>
                  <a:pt x="6213" y="1787"/>
                </a:cubicBezTo>
                <a:cubicBezTo>
                  <a:pt x="6110" y="1667"/>
                  <a:pt x="6025" y="1559"/>
                  <a:pt x="6024" y="1548"/>
                </a:cubicBezTo>
                <a:cubicBezTo>
                  <a:pt x="6024" y="1537"/>
                  <a:pt x="6076" y="1487"/>
                  <a:pt x="6141" y="1439"/>
                </a:cubicBezTo>
                <a:cubicBezTo>
                  <a:pt x="6206" y="1390"/>
                  <a:pt x="6341" y="1262"/>
                  <a:pt x="6439" y="1154"/>
                </a:cubicBezTo>
                <a:cubicBezTo>
                  <a:pt x="6688" y="878"/>
                  <a:pt x="6666" y="811"/>
                  <a:pt x="6269" y="621"/>
                </a:cubicBezTo>
                <a:cubicBezTo>
                  <a:pt x="6103" y="541"/>
                  <a:pt x="5855" y="428"/>
                  <a:pt x="5718" y="373"/>
                </a:cubicBezTo>
                <a:cubicBezTo>
                  <a:pt x="5581" y="317"/>
                  <a:pt x="5406" y="237"/>
                  <a:pt x="5328" y="194"/>
                </a:cubicBezTo>
                <a:cubicBezTo>
                  <a:pt x="5251" y="151"/>
                  <a:pt x="5107" y="87"/>
                  <a:pt x="5011" y="51"/>
                </a:cubicBezTo>
                <a:cubicBezTo>
                  <a:pt x="4988" y="43"/>
                  <a:pt x="4926" y="14"/>
                  <a:pt x="4891" y="0"/>
                </a:cubicBezTo>
                <a:lnTo>
                  <a:pt x="3903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1" name="Wind and rivers teach us about the presence, purpose and power of the Holy Spirit.…"/>
          <p:cNvSpPr txBox="1"/>
          <p:nvPr/>
        </p:nvSpPr>
        <p:spPr>
          <a:xfrm>
            <a:off x="155316" y="2949486"/>
            <a:ext cx="12392533" cy="6432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19100" indent="-419100" algn="l" defTabSz="457200">
              <a:spcBef>
                <a:spcPts val="2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గాలి మరియు నదులు పరిశుద్ధాత్మ ఉనికి, ప్రయోజనం మరియు శక్తి గురించి మనకు బోధిస్తాయి. </a:t>
            </a:r>
          </a:p>
          <a:p>
            <a:pPr marL="419100" indent="-419100" algn="l" defTabSz="457200">
              <a:spcBef>
                <a:spcPts val="2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మన ఆత్మలో ఆత్మ ఉనికి నుండి కొత్త జీవితం వస్తుంది.</a:t>
            </a:r>
          </a:p>
          <a:p>
            <a:pPr marL="419100" indent="-419100" algn="l" defTabSz="457200">
              <a:spcBef>
                <a:spcPts val="2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భౌతిక జీవితం వలె ఆధ్యాత్మిక జీవితం కూడా కొన్ని ఊహించిన సంకేతాల ద్వారా దాని వాస్తవికతను వెల్లడిస్తుంది.</a:t>
            </a:r>
          </a:p>
          <a:p>
            <a:pPr marL="419100" indent="-419100" algn="l" defTabSz="457200">
              <a:spcBef>
                <a:spcPts val="2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ఆధ్యాత్మిక జీవితానికి సంబంధించిన ఈ సంకేతాలు ఎల్లప్పుడూ నిజమైన విశ్వాసిలో ఉంటాయి, అయినప్పటికీ అవి పాపంలో కొనసాగడం ద్వారా అణచివేయబడవచ్చు లేదా దెబ్బతిన్నాయి.</a:t>
            </a:r>
          </a:p>
        </p:txBody>
      </p:sp>
      <p:grpSp>
        <p:nvGrpSpPr>
          <p:cNvPr id="154" name="Group"/>
          <p:cNvGrpSpPr/>
          <p:nvPr/>
        </p:nvGrpSpPr>
        <p:grpSpPr>
          <a:xfrm>
            <a:off x="3444698" y="1497044"/>
            <a:ext cx="6209204" cy="1902069"/>
            <a:chOff x="0" y="0"/>
            <a:chExt cx="6209203" cy="1902066"/>
          </a:xfrm>
        </p:grpSpPr>
        <p:sp>
          <p:nvSpPr>
            <p:cNvPr id="152" name="Rounded Rectangle"/>
            <p:cNvSpPr/>
            <p:nvPr/>
          </p:nvSpPr>
          <p:spPr>
            <a:xfrm>
              <a:off x="0" y="0"/>
              <a:ext cx="6209204" cy="1187934"/>
            </a:xfrm>
            <a:prstGeom prst="roundRect">
              <a:avLst>
                <a:gd name="adj" fmla="val 22933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6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53" name="Our Lessons"/>
            <p:cNvSpPr/>
            <p:nvPr/>
          </p:nvSpPr>
          <p:spPr>
            <a:xfrm>
              <a:off x="3285808" y="63206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6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మన పాఠాలు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  <p:bldP build="whole" bldLvl="1" animBg="1" rev="0" advAuto="0" spid="15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0"/>
            <a:ext cx="1319266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igns of New Life"/>
          <p:cNvSpPr txBox="1"/>
          <p:nvPr/>
        </p:nvSpPr>
        <p:spPr>
          <a:xfrm>
            <a:off x="1663683" y="8032070"/>
            <a:ext cx="9865294" cy="13589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B8CFDB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</a:defRPr>
            </a:lvl1pPr>
          </a:lstStyle>
          <a:p>
            <a:pPr/>
            <a:r>
              <a:t>కొత్త జీవితం యొక్క చిహ్నాలు</a:t>
            </a:r>
          </a:p>
        </p:txBody>
      </p:sp>
      <p:sp>
        <p:nvSpPr>
          <p:cNvPr id="59" name="The Life Core"/>
          <p:cNvSpPr txBox="1"/>
          <p:nvPr/>
        </p:nvSpPr>
        <p:spPr>
          <a:xfrm>
            <a:off x="244664" y="1310292"/>
            <a:ext cx="12515470" cy="30416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50800" dir="3449094">
              <a:srgbClr val="000000">
                <a:alpha val="7201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5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జీవిత కేంద్రం  </a:t>
            </a:r>
          </a:p>
        </p:txBody>
      </p:sp>
      <p:sp>
        <p:nvSpPr>
          <p:cNvPr id="60" name="The Thrust of Life"/>
          <p:cNvSpPr txBox="1"/>
          <p:nvPr/>
        </p:nvSpPr>
        <p:spPr>
          <a:xfrm>
            <a:off x="1975061" y="6473019"/>
            <a:ext cx="9054676" cy="1358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B8CFDB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</a:defRPr>
            </a:lvl1pPr>
          </a:lstStyle>
          <a:p>
            <a:pPr/>
            <a:r>
              <a:t>జీవితం నెట్టివేయబడుట </a:t>
            </a:r>
          </a:p>
        </p:txBody>
      </p:sp>
      <p:sp>
        <p:nvSpPr>
          <p:cNvPr id="61" name="The Majesty of Life"/>
          <p:cNvSpPr txBox="1"/>
          <p:nvPr/>
        </p:nvSpPr>
        <p:spPr>
          <a:xfrm>
            <a:off x="2554616" y="4913969"/>
            <a:ext cx="7895568" cy="1358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B8CFDB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</a:defRPr>
            </a:lvl1pPr>
          </a:lstStyle>
          <a:p>
            <a:pPr/>
            <a:r>
              <a:t>మహిమాన్విత జీవితం</a:t>
            </a:r>
          </a:p>
        </p:txBody>
      </p:sp>
      <p:sp>
        <p:nvSpPr>
          <p:cNvPr id="62" name="Rounded Rectangle"/>
          <p:cNvSpPr/>
          <p:nvPr/>
        </p:nvSpPr>
        <p:spPr>
          <a:xfrm>
            <a:off x="2210941" y="5029663"/>
            <a:ext cx="8582917" cy="1413809"/>
          </a:xfrm>
          <a:prstGeom prst="roundRect">
            <a:avLst>
              <a:gd name="adj" fmla="val 15843"/>
            </a:avLst>
          </a:prstGeom>
          <a:ln w="508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63" name="Christians talk much about spiritual life but really cannot explain it!"/>
          <p:cNvSpPr txBox="1"/>
          <p:nvPr/>
        </p:nvSpPr>
        <p:spPr>
          <a:xfrm>
            <a:off x="1556701" y="10463644"/>
            <a:ext cx="1164168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Christians talk much about spiritual life but really cannot explain it!</a:t>
            </a:r>
          </a:p>
        </p:txBody>
      </p:sp>
      <p:sp>
        <p:nvSpPr>
          <p:cNvPr id="64" name="సెషన్ #8"/>
          <p:cNvSpPr txBox="1"/>
          <p:nvPr/>
        </p:nvSpPr>
        <p:spPr>
          <a:xfrm>
            <a:off x="11274410" y="2929"/>
            <a:ext cx="1163607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110000"/>
              </a:lnSpc>
              <a:spcBef>
                <a:spcPts val="5900"/>
              </a:spcBef>
              <a:defRPr sz="7500">
                <a:solidFill>
                  <a:srgbClr val="FFFFFF"/>
                </a:solidFill>
              </a:defRPr>
            </a:lvl1pPr>
          </a:lstStyle>
          <a:p>
            <a:pPr/>
            <a:r>
              <a:t>#2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0"/>
            <a:ext cx="1319266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igns of New Life"/>
          <p:cNvSpPr txBox="1"/>
          <p:nvPr/>
        </p:nvSpPr>
        <p:spPr>
          <a:xfrm>
            <a:off x="1663685" y="8032070"/>
            <a:ext cx="9865294" cy="1358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B8CFDB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</a:defRPr>
            </a:lvl1pPr>
          </a:lstStyle>
          <a:p>
            <a:pPr/>
            <a:r>
              <a:t>కొత్త జీవితం యొక్క చిహ్నాలు</a:t>
            </a:r>
          </a:p>
        </p:txBody>
      </p:sp>
      <p:sp>
        <p:nvSpPr>
          <p:cNvPr id="160" name="The Life Core"/>
          <p:cNvSpPr txBox="1"/>
          <p:nvPr/>
        </p:nvSpPr>
        <p:spPr>
          <a:xfrm>
            <a:off x="244664" y="1310292"/>
            <a:ext cx="12515470" cy="30416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50800" dir="3449094">
              <a:srgbClr val="000000">
                <a:alpha val="7201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5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జీవిత కేంద్రం  </a:t>
            </a:r>
          </a:p>
        </p:txBody>
      </p:sp>
      <p:sp>
        <p:nvSpPr>
          <p:cNvPr id="161" name="The Thrust of Life"/>
          <p:cNvSpPr txBox="1"/>
          <p:nvPr/>
        </p:nvSpPr>
        <p:spPr>
          <a:xfrm>
            <a:off x="1975061" y="6473021"/>
            <a:ext cx="9054676" cy="13589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B8CFDB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</a:defRPr>
            </a:lvl1pPr>
          </a:lstStyle>
          <a:p>
            <a:pPr/>
            <a:r>
              <a:t>జీవితం నెట్టివేయబడుట </a:t>
            </a:r>
          </a:p>
        </p:txBody>
      </p:sp>
      <p:sp>
        <p:nvSpPr>
          <p:cNvPr id="162" name="The Majesty of Life"/>
          <p:cNvSpPr txBox="1"/>
          <p:nvPr/>
        </p:nvSpPr>
        <p:spPr>
          <a:xfrm>
            <a:off x="2554616" y="4913970"/>
            <a:ext cx="7895568" cy="1358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B8CFDB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</a:defRPr>
            </a:lvl1pPr>
          </a:lstStyle>
          <a:p>
            <a:pPr/>
            <a:r>
              <a:t>మహిమాన్విత జీవితం</a:t>
            </a:r>
          </a:p>
        </p:txBody>
      </p:sp>
      <p:sp>
        <p:nvSpPr>
          <p:cNvPr id="163" name="సెషన్ #8"/>
          <p:cNvSpPr txBox="1"/>
          <p:nvPr/>
        </p:nvSpPr>
        <p:spPr>
          <a:xfrm>
            <a:off x="11274410" y="2929"/>
            <a:ext cx="1163607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110000"/>
              </a:lnSpc>
              <a:spcBef>
                <a:spcPts val="5900"/>
              </a:spcBef>
              <a:defRPr sz="7500">
                <a:solidFill>
                  <a:srgbClr val="FFFFFF"/>
                </a:solidFill>
              </a:defRPr>
            </a:lvl1pPr>
          </a:lstStyle>
          <a:p>
            <a:pPr/>
            <a:r>
              <a:t>#2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he Majesty of Life"/>
          <p:cNvSpPr txBox="1"/>
          <p:nvPr/>
        </p:nvSpPr>
        <p:spPr>
          <a:xfrm>
            <a:off x="799671" y="1277613"/>
            <a:ext cx="7053809" cy="11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మహిమాన్విత జీవితం</a:t>
            </a:r>
          </a:p>
        </p:txBody>
      </p:sp>
      <p:sp>
        <p:nvSpPr>
          <p:cNvPr id="67" name="Life is a marvelous mystery that  holds the world’s greatest secrets.…"/>
          <p:cNvSpPr txBox="1"/>
          <p:nvPr/>
        </p:nvSpPr>
        <p:spPr>
          <a:xfrm>
            <a:off x="175372" y="2710563"/>
            <a:ext cx="9677367" cy="5351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55600" indent="-355600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జీవితం అనేది ప్రపంచంలోని గొప్ప రహస్యాలను కలిగి ఉన్న అద్భుతమైన రహస్యం.</a:t>
            </a:r>
          </a:p>
          <a:p>
            <a:pPr marL="355600" indent="-355600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భౌతిక జీవితం అంటే ఏమిటో మనందరికీ తెలుసు, కానీ మనం దానిని పరిశీలన ద్వారా మాత్రమే నిర్వచించగలము</a:t>
            </a:r>
          </a:p>
          <a:p>
            <a:pPr marL="355600" indent="-355600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ఒక సజీవ వస్తువు కదలవచ్చు, ఊపిరి పీల్చుకోవచ్చు, పునరుత్పత్తి చేయవచ్చు, పెరగవచ్చు</a:t>
            </a:r>
          </a:p>
        </p:txBody>
      </p:sp>
      <p:sp>
        <p:nvSpPr>
          <p:cNvPr id="68" name="Christians talk much about spiritual life but really cannot explain it!"/>
          <p:cNvSpPr txBox="1"/>
          <p:nvPr/>
        </p:nvSpPr>
        <p:spPr>
          <a:xfrm>
            <a:off x="1663717" y="8384044"/>
            <a:ext cx="9677366" cy="1353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9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3400">
                <a:solidFill>
                  <a:srgbClr val="50AFC1"/>
                </a:solidFill>
                <a:effectLst>
                  <a:outerShdw sx="100000" sy="100000" kx="0" ky="0" algn="b" rotWithShape="0" blurRad="254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క్రైస్తవులు ఆధ్యాత్మికం గురించి ఎక్కువగా మాట్లాడతారు జీవితం కానీ నిజంగా దానిని వివరించలేము!</a:t>
            </a:r>
          </a:p>
        </p:txBody>
      </p:sp>
      <p:pic>
        <p:nvPicPr>
          <p:cNvPr id="69" name="pastedGraphic.pdf" descr="pastedGraphic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5179" y="1306188"/>
            <a:ext cx="3950588" cy="2641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5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75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Class="entr" nodeType="afterEffect" presetSubtype="5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275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5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Class="entr" nodeType="afterEffect" presetSubtype="5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275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5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5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" grpId="3"/>
      <p:bldP build="p" bldLvl="5" animBg="1" rev="0" advAuto="0" spid="67" grpId="1"/>
      <p:bldP build="whole" bldLvl="1" animBg="1" rev="0" advAuto="0" spid="6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nalogies of Life"/>
          <p:cNvSpPr txBox="1"/>
          <p:nvPr/>
        </p:nvSpPr>
        <p:spPr>
          <a:xfrm>
            <a:off x="3253754" y="1343851"/>
            <a:ext cx="649757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సారూప్యతలు</a:t>
            </a:r>
          </a:p>
        </p:txBody>
      </p:sp>
      <p:sp>
        <p:nvSpPr>
          <p:cNvPr id="72" name="Scriptural authors and John in particular were amazed by symbols such as light, love, and life.…"/>
          <p:cNvSpPr txBox="1"/>
          <p:nvPr/>
        </p:nvSpPr>
        <p:spPr>
          <a:xfrm>
            <a:off x="183998" y="2675253"/>
            <a:ext cx="12235809" cy="5208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 defTabSz="457200">
              <a:spcBef>
                <a:spcPts val="2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లేఖనాధార రచయితలు మరియు జాన్ ప్రత్యేకించి కాంతి, ప్రేమ మరియు జీవితం వంటి చిహ్నాల ద్వారా ఆశ్చర్యపోయారు.</a:t>
            </a:r>
          </a:p>
          <a:p>
            <a:pPr marL="457200" indent="-457200" algn="l" defTabSz="457200">
              <a:spcBef>
                <a:spcPts val="2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"ఆయనలో జీవముండెను మరియు జీవము మనుష్యులకు వెలుగు" (యోహాను 1:4).</a:t>
            </a:r>
          </a:p>
          <a:p>
            <a:pPr marL="457200" indent="-457200" algn="l" defTabSz="457200">
              <a:spcBef>
                <a:spcPts val="2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జీవితం యొక్క ఈ ప్రాథమిక భావన క్లిష్టమైనది</a:t>
            </a:r>
          </a:p>
        </p:txBody>
      </p:sp>
      <p:grpSp>
        <p:nvGrpSpPr>
          <p:cNvPr id="75" name="Group"/>
          <p:cNvGrpSpPr/>
          <p:nvPr/>
        </p:nvGrpSpPr>
        <p:grpSpPr>
          <a:xfrm>
            <a:off x="39786" y="8500856"/>
            <a:ext cx="12524231" cy="1003970"/>
            <a:chOff x="0" y="-1"/>
            <a:chExt cx="12524230" cy="1003968"/>
          </a:xfrm>
        </p:grpSpPr>
        <p:sp>
          <p:nvSpPr>
            <p:cNvPr id="73" name="Life is a frame on which all the other truths can hang."/>
            <p:cNvSpPr txBox="1"/>
            <p:nvPr/>
          </p:nvSpPr>
          <p:spPr>
            <a:xfrm>
              <a:off x="-1" y="191167"/>
              <a:ext cx="12524231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R="228600" indent="228600" defTabSz="457200">
                <a:spcBef>
                  <a:spcPts val="600"/>
                </a:spcBef>
                <a:tabLst>
                  <a:tab pos="3886200" algn="l"/>
                </a:tabLst>
                <a:defRPr i="1" sz="4000">
                  <a:solidFill>
                    <a:schemeClr val="accent1">
                      <a:lumOff val="-7647"/>
                    </a:schemeClr>
                  </a:solidFill>
                  <a:latin typeface="Baskerville SemiBold"/>
                  <a:ea typeface="Baskerville SemiBold"/>
                  <a:cs typeface="Baskerville SemiBold"/>
                  <a:sym typeface="Baskerville SemiBold"/>
                </a:defRPr>
              </a:lvl1pPr>
            </a:lstStyle>
            <a:p>
              <a:pPr/>
              <a:r>
                <a:t>జీవితం అనేది అన్ని ఇతర సత్యాలను వేలాడదీయగల ఫ్రేమ్.</a:t>
              </a:r>
            </a:p>
          </p:txBody>
        </p:sp>
        <p:sp>
          <p:nvSpPr>
            <p:cNvPr id="74" name="Line"/>
            <p:cNvSpPr/>
            <p:nvPr/>
          </p:nvSpPr>
          <p:spPr>
            <a:xfrm>
              <a:off x="2577460" y="-2"/>
              <a:ext cx="7369310" cy="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2" grpId="1"/>
      <p:bldP build="whole" bldLvl="1" animBg="1" rev="0" advAuto="0" spid="7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Hidden from Sight"/>
          <p:cNvSpPr txBox="1"/>
          <p:nvPr/>
        </p:nvSpPr>
        <p:spPr>
          <a:xfrm>
            <a:off x="2495078" y="1236575"/>
            <a:ext cx="8108443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దృష్టి నుండి దాచబడింది</a:t>
            </a:r>
          </a:p>
        </p:txBody>
      </p:sp>
      <p:sp>
        <p:nvSpPr>
          <p:cNvPr id="78" name="Many truths are hidden from our lives in theological books.…"/>
          <p:cNvSpPr txBox="1"/>
          <p:nvPr/>
        </p:nvSpPr>
        <p:spPr>
          <a:xfrm>
            <a:off x="93869" y="2720019"/>
            <a:ext cx="12537649" cy="6590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 defTabSz="457200">
              <a:spcBef>
                <a:spcPts val="22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వేదాంత గ్రంధాలలో మన జీవితాల నుండి అనేక సత్యాలు దాగి ఉన్నాయి.</a:t>
            </a:r>
          </a:p>
          <a:p>
            <a:pPr marL="457200" indent="-457200" algn="l" defTabSz="457200">
              <a:spcBef>
                <a:spcPts val="22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కానీ యేసు ఉపమానాలు ఉపయోగించాడు.</a:t>
            </a:r>
          </a:p>
          <a:p>
            <a:pPr marL="457200" indent="-457200" algn="l" defTabSz="457200">
              <a:spcBef>
                <a:spcPts val="22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అమూల్యమైన సత్యాలు అందుబాటులో లేకుండా లాక్ చేయబడ్డాయి.</a:t>
            </a:r>
          </a:p>
          <a:p>
            <a:pPr marL="457200" indent="-457200" algn="l" defTabSz="457200">
              <a:spcBef>
                <a:spcPts val="22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శక్తివంతమైన మేల్కొలుపులు (పెద్ద-స్థాయి పునరుద్ధరణలు)</a:t>
            </a:r>
          </a:p>
          <a:p>
            <a:pPr marL="457200" indent="-457200" algn="l" defTabSz="457200">
              <a:spcBef>
                <a:spcPts val="22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మెరాకిల్స్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piritual Disciplines"/>
          <p:cNvSpPr txBox="1"/>
          <p:nvPr/>
        </p:nvSpPr>
        <p:spPr>
          <a:xfrm>
            <a:off x="979267" y="1144159"/>
            <a:ext cx="6617971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ఆధ్యాత్మిక విభాగాలు</a:t>
            </a:r>
          </a:p>
        </p:txBody>
      </p:sp>
      <p:sp>
        <p:nvSpPr>
          <p:cNvPr id="81" name="Easier to gauge doing disciplines but this  is not the same as renewal.…"/>
          <p:cNvSpPr txBox="1"/>
          <p:nvPr/>
        </p:nvSpPr>
        <p:spPr>
          <a:xfrm>
            <a:off x="165655" y="2266695"/>
            <a:ext cx="8978833" cy="5220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 defTabSz="457200">
              <a:lnSpc>
                <a:spcPct val="90000"/>
              </a:lnSpc>
              <a:spcBef>
                <a:spcPts val="9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/>
            </a:pPr>
            <a:r>
              <a:t>క్రమశిక్షణలను అంచనా వేయడం సులభం, కానీ ఇది పునరుద్ధరణకు సమానం కాదు.</a:t>
            </a:r>
          </a:p>
          <a:p>
            <a:pPr marL="457200" indent="-457200" algn="l" defTabSz="457200">
              <a:lnSpc>
                <a:spcPct val="90000"/>
              </a:lnSpc>
              <a:spcBef>
                <a:spcPts val="9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/>
            </a:pPr>
            <a:r>
              <a:t>మీరు బైబిల్ పునరుద్ధరణ లేకుండా ప్రార్థన చేశారా లేదా చదివారా?</a:t>
            </a:r>
          </a:p>
          <a:p>
            <a:pPr marL="457200" indent="-457200" algn="l" defTabSz="457200">
              <a:lnSpc>
                <a:spcPct val="90000"/>
              </a:lnSpc>
              <a:spcBef>
                <a:spcPts val="9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/>
            </a:pPr>
            <a:r>
              <a:t>చాలామందికి ఇది గమ్యం లేకుండా డ్రైవింగ్ లాగా ఉంటుంది.</a:t>
            </a:r>
          </a:p>
          <a:p>
            <a:pPr marL="457200" indent="-457200" algn="l" defTabSz="457200">
              <a:lnSpc>
                <a:spcPct val="90000"/>
              </a:lnSpc>
              <a:spcBef>
                <a:spcPts val="9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/>
            </a:pPr>
            <a:r>
              <a:t>“నేను వ చ్చాను</a:t>
            </a:r>
          </a:p>
        </p:txBody>
      </p:sp>
      <p:grpSp>
        <p:nvGrpSpPr>
          <p:cNvPr id="84" name="Group"/>
          <p:cNvGrpSpPr/>
          <p:nvPr/>
        </p:nvGrpSpPr>
        <p:grpSpPr>
          <a:xfrm>
            <a:off x="394081" y="7564297"/>
            <a:ext cx="12630490" cy="1977758"/>
            <a:chOff x="0" y="0"/>
            <a:chExt cx="12630488" cy="1977756"/>
          </a:xfrm>
        </p:grpSpPr>
        <p:sp>
          <p:nvSpPr>
            <p:cNvPr id="82" name="Rounded Rectangle"/>
            <p:cNvSpPr/>
            <p:nvPr/>
          </p:nvSpPr>
          <p:spPr>
            <a:xfrm>
              <a:off x="0" y="0"/>
              <a:ext cx="12563067" cy="1977757"/>
            </a:xfrm>
            <a:prstGeom prst="roundRect">
              <a:avLst>
                <a:gd name="adj" fmla="val 9632"/>
              </a:avLst>
            </a:prstGeom>
            <a:solidFill>
              <a:srgbClr val="FFAB2A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228600" algn="l" defTabSz="457200">
                <a:lnSpc>
                  <a:spcPct val="11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39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83" name="“మనం పాపానికి చనిపోయి ధర్మానికి జీవించేలా ఆయనే స్వయంగా మన పాపాలను తన శరీరంలో సిలువపై భరించాడు; ఎందుకంటే ఆయన గాయాల ద్వారా మీరు స్వస్థత పొందారు” (1 పేతురు 2:24)."/>
            <p:cNvSpPr/>
            <p:nvPr/>
          </p:nvSpPr>
          <p:spPr>
            <a:xfrm>
              <a:off x="229812" y="114171"/>
              <a:ext cx="124006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indent="228600" algn="l" defTabSz="457200">
                <a:lnSpc>
                  <a:spcPct val="9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3200"/>
              </a:lvl1pPr>
            </a:lstStyle>
            <a:p>
              <a:pPr/>
              <a:r>
                <a:t>“మనం పాపానికి చనిపోయి ధర్మానికి జీవించేలా ఆయనే స్వయంగా మన పాపాలను తన శరీరంలో సిలువపై భరించాడు; ఎందుకంటే ఆయన గాయాల ద్వారా మీరు స్వస్థత పొందారు” (1 పేతురు 2:24).</a:t>
              </a:r>
            </a:p>
          </p:txBody>
        </p:sp>
      </p:grpSp>
      <p:pic>
        <p:nvPicPr>
          <p:cNvPr id="85" name="pastedGraphic.pdf" descr="pastedGraphic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98426" y="1726095"/>
            <a:ext cx="3822654" cy="3937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Class="entr" nodeType="after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" grpId="2"/>
      <p:bldP build="whole" bldLvl="1" animBg="1" rev="0" advAuto="0" spid="85" grpId="3"/>
      <p:bldP build="p" bldLvl="5" animBg="1" rev="0" advAuto="0" spid="8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d built these analogies like life into His creation so that we could understand and spread His truths.…"/>
          <p:cNvSpPr txBox="1"/>
          <p:nvPr/>
        </p:nvSpPr>
        <p:spPr>
          <a:xfrm>
            <a:off x="296873" y="2984167"/>
            <a:ext cx="12411054" cy="528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 defTabSz="457200">
              <a:spcBef>
                <a:spcPts val="3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దేవుడు తన సృష్టిలో జీవితం వంటి ఈ సారూప్యతలను నిర్మించాడు, తద్వారా మనం అతని సత్యాలను అర్థం చేసుకోవచ్చు మరియు వ్యాప్తి చేయవచ్చు.</a:t>
            </a:r>
          </a:p>
          <a:p>
            <a:pPr marL="457200" indent="-457200" algn="l" defTabSz="457200">
              <a:spcBef>
                <a:spcPts val="34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యేసు మరియు లేఖనాల రచయితలు మనకు అర్థం చేసుకోవడానికి మరియు అర్థం చేసుకోవడానికి ‘జీవితం’ అనే పదంతో సహా సారూప్యతలను ఉపయోగించారు</a:t>
            </a:r>
          </a:p>
        </p:txBody>
      </p:sp>
      <p:grpSp>
        <p:nvGrpSpPr>
          <p:cNvPr id="90" name="Group"/>
          <p:cNvGrpSpPr/>
          <p:nvPr/>
        </p:nvGrpSpPr>
        <p:grpSpPr>
          <a:xfrm>
            <a:off x="4130190" y="1740033"/>
            <a:ext cx="5649326" cy="1763071"/>
            <a:chOff x="0" y="91130"/>
            <a:chExt cx="5649325" cy="1763069"/>
          </a:xfrm>
        </p:grpSpPr>
        <p:sp>
          <p:nvSpPr>
            <p:cNvPr id="88" name="Rounded Rectangle"/>
            <p:cNvSpPr/>
            <p:nvPr/>
          </p:nvSpPr>
          <p:spPr>
            <a:xfrm>
              <a:off x="0" y="91130"/>
              <a:ext cx="5649326" cy="986140"/>
            </a:xfrm>
            <a:prstGeom prst="roundRect">
              <a:avLst>
                <a:gd name="adj" fmla="val 19318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6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89" name="Our Lessons"/>
            <p:cNvSpPr/>
            <p:nvPr/>
          </p:nvSpPr>
          <p:spPr>
            <a:xfrm>
              <a:off x="2951977" y="58419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6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మన పాఠాలు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38913" y="-532092"/>
            <a:ext cx="14670487" cy="1084618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he Thrust of Life"/>
          <p:cNvSpPr txBox="1"/>
          <p:nvPr/>
        </p:nvSpPr>
        <p:spPr>
          <a:xfrm>
            <a:off x="3520662" y="6902666"/>
            <a:ext cx="5963473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000">
                <a:solidFill>
                  <a:srgbClr val="CCFCF9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</a:defRPr>
            </a:lvl1pPr>
          </a:lstStyle>
          <a:p>
            <a:pPr/>
            <a:r>
              <a:t>ది థ్రస్ట్ ఆఫ్ లైఫ్</a:t>
            </a:r>
          </a:p>
        </p:txBody>
      </p:sp>
      <p:sp>
        <p:nvSpPr>
          <p:cNvPr id="96" name="The Life Core"/>
          <p:cNvSpPr txBox="1"/>
          <p:nvPr/>
        </p:nvSpPr>
        <p:spPr>
          <a:xfrm>
            <a:off x="37210" y="905951"/>
            <a:ext cx="12930379" cy="30416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5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జీవిత ప్రదానం</a:t>
            </a:r>
          </a:p>
        </p:txBody>
      </p:sp>
      <p:sp>
        <p:nvSpPr>
          <p:cNvPr id="97" name="The Source of Life"/>
          <p:cNvSpPr txBox="1"/>
          <p:nvPr/>
        </p:nvSpPr>
        <p:spPr>
          <a:xfrm>
            <a:off x="3997928" y="3766225"/>
            <a:ext cx="5196803" cy="11569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ది సోర్స్ ఆఫ్ లైఫ్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he Thrust of Life"/>
          <p:cNvSpPr txBox="1"/>
          <p:nvPr/>
        </p:nvSpPr>
        <p:spPr>
          <a:xfrm>
            <a:off x="851489" y="1273639"/>
            <a:ext cx="4899254" cy="113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ది థ్రస్ట్ ఆఫ్ లైఫ్</a:t>
            </a:r>
          </a:p>
        </p:txBody>
      </p:sp>
      <p:sp>
        <p:nvSpPr>
          <p:cNvPr id="100" name="Simple is best!…"/>
          <p:cNvSpPr txBox="1"/>
          <p:nvPr/>
        </p:nvSpPr>
        <p:spPr>
          <a:xfrm>
            <a:off x="53389" y="2821424"/>
            <a:ext cx="7672739" cy="6055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42900" indent="-342900" algn="l" defTabSz="457200">
              <a:lnSpc>
                <a:spcPct val="90000"/>
              </a:lnSpc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సరళమైనది ఉత్తమమైనది!</a:t>
            </a:r>
          </a:p>
          <a:p>
            <a:pPr marL="342900" indent="-342900" algn="l" defTabSz="457200">
              <a:lnSpc>
                <a:spcPct val="90000"/>
              </a:lnSpc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సృష్టిలో సులభంగా కనిపించే సూత్రాల ద్వారా జీవితానికి సంబంధించిన అతి ముఖ్యమైన సత్యాలు.</a:t>
            </a:r>
          </a:p>
          <a:p>
            <a:pPr marL="342900" indent="-342900" algn="l" defTabSz="457200">
              <a:lnSpc>
                <a:spcPct val="90000"/>
              </a:lnSpc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సృష్టి, ఉదాహరణకు, ఆధ్యాత్మిక అభివృద్ధి గురించి చాలా స్పష్టమైన చిత్రాన్ని అందిస్తుంది.</a:t>
            </a:r>
          </a:p>
        </p:txBody>
      </p:sp>
      <p:sp>
        <p:nvSpPr>
          <p:cNvPr id="101" name="Physical growth comes naturally, that is, without our planning."/>
          <p:cNvSpPr/>
          <p:nvPr/>
        </p:nvSpPr>
        <p:spPr>
          <a:xfrm>
            <a:off x="7390804" y="5773894"/>
            <a:ext cx="5363309" cy="369824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శారీరక ఎదుగుదల సహజంగా వస్తుంది</a:t>
            </a:r>
          </a:p>
          <a:p>
            <a:pPr>
              <a:defRPr sz="4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అంటే మన ప్రణాళిక లేకుండా.</a:t>
            </a:r>
          </a:p>
        </p:txBody>
      </p:sp>
      <p:pic>
        <p:nvPicPr>
          <p:cNvPr id="102" name="pastedGraphic.pdf" descr="pastedGraphic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41569" y="1296993"/>
            <a:ext cx="6261781" cy="4245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“పెరుగండి, పెరగండి, ఎదగండి”"/>
          <p:cNvSpPr txBox="1"/>
          <p:nvPr/>
        </p:nvSpPr>
        <p:spPr>
          <a:xfrm>
            <a:off x="6702131" y="4379710"/>
            <a:ext cx="6218294" cy="73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7200" indent="-457200" algn="l" defTabSz="457200">
              <a:lnSpc>
                <a:spcPct val="90000"/>
              </a:lnSpc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“పెరుగండి, పెరగండి, ఎదగండి”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" grpId="2"/>
      <p:bldP build="p" bldLvl="5" animBg="1" rev="0" advAuto="0" spid="10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