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media/image3.jpeg" ContentType="image/jpeg"/>
  <Override PartName="/ppt/media/image4.jpeg" ContentType="image/jpeg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God’s calling of Abram reminds of God’s great purposes, but how we need to call on Him today!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➡	Are you spiritually wounded? In what areas do you sense defeat? </a:t>
            </a:r>
          </a:p>
          <a:p>
            <a:pPr/>
            <a:r>
              <a:t>	➡	 List the ones that come first to your mind.</a:t>
            </a:r>
          </a:p>
          <a:p>
            <a:pPr/>
            <a:r>
              <a:t>	➡	 If you stepped out of your boat, confess and get back in now!</a:t>
            </a:r>
          </a:p>
          <a:p>
            <a:pPr/>
            <a:r>
              <a:t>	➡	 Commit yourself to stay with Him no matter how rough it gets.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➡	Do you think the church, having the truth of God along with His promises and presence, can overcome that which threatens the church? </a:t>
            </a:r>
          </a:p>
          <a:p>
            <a:pPr/>
            <a:r>
              <a:t>	➡	 Or do you, like the disciples of old, have some doubt? If so, what do you doubt?</a:t>
            </a:r>
          </a:p>
          <a:p>
            <a:pPr/>
            <a:r>
              <a:t>	➡	Think specifically about your circumstances; mark the places you see victory as well as defeat.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rcRect l="0" t="26727" r="711" b="55629"/>
          <a:stretch>
            <a:fillRect/>
          </a:stretch>
        </p:blipFill>
        <p:spPr>
          <a:xfrm>
            <a:off x="-128" y="-1"/>
            <a:ext cx="13098733" cy="12607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he Life Core"/>
          <p:cNvSpPr txBox="1"/>
          <p:nvPr/>
        </p:nvSpPr>
        <p:spPr>
          <a:xfrm>
            <a:off x="-139700" y="-250429"/>
            <a:ext cx="650240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</a:defRPr>
            </a:lvl1pPr>
          </a:lstStyle>
          <a:p>
            <a:pPr/>
            <a:r>
              <a:t>జీవిత ప్రధానం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"/>
          <p:cNvGrpSpPr/>
          <p:nvPr/>
        </p:nvGrpSpPr>
        <p:grpSpPr>
          <a:xfrm>
            <a:off x="-139700" y="-428230"/>
            <a:ext cx="13238305" cy="1688955"/>
            <a:chOff x="0" y="0"/>
            <a:chExt cx="13238304" cy="1688953"/>
          </a:xfrm>
        </p:grpSpPr>
        <p:pic>
          <p:nvPicPr>
            <p:cNvPr id="35" name="Lifebg.png" descr="Lifebg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6727" r="711" b="55629"/>
            <a:stretch>
              <a:fillRect/>
            </a:stretch>
          </p:blipFill>
          <p:spPr>
            <a:xfrm>
              <a:off x="139572" y="428228"/>
              <a:ext cx="13098733" cy="1260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" name="The Life Core"/>
            <p:cNvSpPr txBox="1"/>
            <p:nvPr/>
          </p:nvSpPr>
          <p:spPr>
            <a:xfrm>
              <a:off x="0" y="-1"/>
              <a:ext cx="6502401" cy="154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rmAutofit fontScale="100000" lnSpcReduction="0"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1890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Life Core</a:t>
              </a:r>
            </a:p>
          </p:txBody>
        </p:sp>
      </p:grp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948462" y="1392656"/>
            <a:ext cx="10403841" cy="177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258755" y="3170312"/>
            <a:ext cx="5093548" cy="623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31926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he Life Core"/>
          <p:cNvSpPr txBox="1"/>
          <p:nvPr/>
        </p:nvSpPr>
        <p:spPr>
          <a:xfrm>
            <a:off x="25666" y="1257937"/>
            <a:ext cx="12930379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 </a:t>
            </a:r>
          </a:p>
        </p:txBody>
      </p:sp>
      <p:sp>
        <p:nvSpPr>
          <p:cNvPr id="49" name="Discovering the Heart of Great Training"/>
          <p:cNvSpPr txBox="1"/>
          <p:nvPr/>
        </p:nvSpPr>
        <p:spPr>
          <a:xfrm>
            <a:off x="1858821" y="4806951"/>
            <a:ext cx="9264068" cy="2705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73294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</a:t>
            </a:r>
            <a:r>
              <a:t>కనుగొనడం</a:t>
            </a:r>
            <a:r>
              <a:t> </a:t>
            </a:r>
            <a:r>
              <a:t>-</a:t>
            </a:r>
            <a:r>
              <a:t> </a:t>
            </a:r>
            <a:r>
              <a:t>గొప్ప శిక్షణ యొక్క హృదయం </a:t>
            </a:r>
            <a:r>
              <a:rPr sz="1800">
                <a:solidFill>
                  <a:srgbClr val="000000"/>
                </a:solidFill>
              </a:rPr>
              <a:t>కనుగొనడంకనుగొనడ</a:t>
            </a:r>
          </a:p>
        </p:txBody>
      </p:sp>
      <p:sp>
        <p:nvSpPr>
          <p:cNvPr id="50" name="Paul J. Bucknell"/>
          <p:cNvSpPr txBox="1"/>
          <p:nvPr/>
        </p:nvSpPr>
        <p:spPr>
          <a:xfrm>
            <a:off x="1964297" y="8019415"/>
            <a:ext cx="9264068" cy="115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పాల్ J. బక్నెల్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he war is won. Christ is risen! God won.…"/>
          <p:cNvSpPr txBox="1"/>
          <p:nvPr/>
        </p:nvSpPr>
        <p:spPr>
          <a:xfrm>
            <a:off x="3010175" y="2641405"/>
            <a:ext cx="10012621" cy="692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90000"/>
              </a:lnSpc>
              <a:spcBef>
                <a:spcPts val="3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యుద్ధం గెలిచింది. యేసు మేల్కొనెను! దేవుడు గెలిచాడు.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3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శక్తిని నిరంతరం స్మరించుకోండి మరియు ఆయనపై నమ్మకం ఉంచండి.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32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జోసెఫ్, డేనియల్, జీసస్ వంటి గా  మనల్ని శక్తివంతం చేయాలని ప్రభువు కోరుకుంటున్నాడు, తద్వారా మనం కూడా వారిలాగే సన్నిహితంగా ఉండగలం. </a:t>
            </a:r>
          </a:p>
        </p:txBody>
      </p:sp>
      <p:pic>
        <p:nvPicPr>
          <p:cNvPr id="104" name="pastedGraphic.pdf" descr="pastedGraphic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0943" y="1064021"/>
            <a:ext cx="3057433" cy="92711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Group"/>
          <p:cNvGrpSpPr/>
          <p:nvPr/>
        </p:nvGrpSpPr>
        <p:grpSpPr>
          <a:xfrm>
            <a:off x="4634930" y="1348520"/>
            <a:ext cx="6308930" cy="1168400"/>
            <a:chOff x="0" y="0"/>
            <a:chExt cx="6308928" cy="1168399"/>
          </a:xfrm>
        </p:grpSpPr>
        <p:sp>
          <p:nvSpPr>
            <p:cNvPr id="105" name="Rounded Rectangle"/>
            <p:cNvSpPr/>
            <p:nvPr/>
          </p:nvSpPr>
          <p:spPr>
            <a:xfrm>
              <a:off x="0" y="34770"/>
              <a:ext cx="6308929" cy="986139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6" name="Summary"/>
            <p:cNvSpPr txBox="1"/>
            <p:nvPr/>
          </p:nvSpPr>
          <p:spPr>
            <a:xfrm>
              <a:off x="1549310" y="0"/>
              <a:ext cx="3210307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31926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#2…"/>
          <p:cNvSpPr txBox="1"/>
          <p:nvPr/>
        </p:nvSpPr>
        <p:spPr>
          <a:xfrm>
            <a:off x="1867723" y="5441951"/>
            <a:ext cx="9269356" cy="308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9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pPr>
            <a:r>
              <a:t>#2</a:t>
            </a:r>
          </a:p>
          <a:p>
            <a:pPr>
              <a:defRPr b="1" sz="9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pPr>
            <a:r>
              <a:t>దృష్టికోణం - లెక్కలు</a:t>
            </a:r>
          </a:p>
        </p:txBody>
      </p:sp>
      <p:sp>
        <p:nvSpPr>
          <p:cNvPr id="113" name="The Life Core"/>
          <p:cNvSpPr txBox="1"/>
          <p:nvPr/>
        </p:nvSpPr>
        <p:spPr>
          <a:xfrm>
            <a:off x="-359523" y="845545"/>
            <a:ext cx="13004801" cy="197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0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జీవితం - ప్రాముఖ్యత</a:t>
            </a:r>
          </a:p>
        </p:txBody>
      </p:sp>
      <p:sp>
        <p:nvSpPr>
          <p:cNvPr id="114" name="The Source of Life"/>
          <p:cNvSpPr txBox="1"/>
          <p:nvPr/>
        </p:nvSpPr>
        <p:spPr>
          <a:xfrm>
            <a:off x="2815140" y="3557768"/>
            <a:ext cx="6802159" cy="14770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9283" dir="5400000">
              <a:srgbClr val="000000">
                <a:alpha val="7327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7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మూలము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erspective Counts"/>
          <p:cNvSpPr txBox="1"/>
          <p:nvPr/>
        </p:nvSpPr>
        <p:spPr>
          <a:xfrm>
            <a:off x="714487" y="1264702"/>
            <a:ext cx="5806949" cy="126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దృక్కోణ గణనలు</a:t>
            </a:r>
          </a:p>
        </p:txBody>
      </p:sp>
      <p:sp>
        <p:nvSpPr>
          <p:cNvPr id="117" name="Perspective shapes the way we think, approach life’s difficulties, and try to solve problems.…"/>
          <p:cNvSpPr txBox="1"/>
          <p:nvPr/>
        </p:nvSpPr>
        <p:spPr>
          <a:xfrm>
            <a:off x="117660" y="3079560"/>
            <a:ext cx="12863284" cy="500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దృక్పథం మనం ఆలోచించే విధానాన్ని రూపొందిస్తుంది, జీవితంలోని కష్టాలను చేరుకుంటుంది మరియు సమస్యలను పరిష్కరించడానికి ప్రయత్నిస్తుంది.</a:t>
            </a:r>
          </a:p>
          <a:p>
            <a:pPr marL="457200" indent="-457200" algn="l" defTabSz="457200">
              <a:spcBef>
                <a:spcPts val="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బాధించవచ్చు లేదా సహాయం చేయవచ్చు</a:t>
            </a:r>
          </a:p>
          <a:p>
            <a:pPr marL="457200" indent="-457200" algn="l" defTabSz="457200">
              <a:spcBef>
                <a:spcPts val="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అంతరిక్షం నుండి భూమిని చూడటం చాలా భిన్నంగా ఉంటుంది!</a:t>
            </a:r>
          </a:p>
        </p:txBody>
      </p:sp>
      <p:sp>
        <p:nvSpPr>
          <p:cNvPr id="118" name="False perspectives deliver more pain!…"/>
          <p:cNvSpPr txBox="1"/>
          <p:nvPr/>
        </p:nvSpPr>
        <p:spPr>
          <a:xfrm>
            <a:off x="442076" y="8006856"/>
            <a:ext cx="12120648" cy="161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4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తప్పుడు దృక్కోణాలు మరింత బాధను అందిస్తాయి!</a:t>
            </a:r>
          </a:p>
          <a:p>
            <a:pPr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4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అప్పుడు యేసు వైపు తిరగండి.</a:t>
            </a:r>
          </a:p>
        </p:txBody>
      </p:sp>
      <p:pic>
        <p:nvPicPr>
          <p:cNvPr id="119" name="Great-Perspective-Telugu.jpg" descr="Great-Perspective-Telugu.jpg"/>
          <p:cNvPicPr>
            <a:picLocks noChangeAspect="1"/>
          </p:cNvPicPr>
          <p:nvPr/>
        </p:nvPicPr>
        <p:blipFill>
          <a:blip r:embed="rId2">
            <a:extLst/>
          </a:blip>
          <a:srcRect l="0" t="18390" r="0" b="13793"/>
          <a:stretch>
            <a:fillRect/>
          </a:stretch>
        </p:blipFill>
        <p:spPr>
          <a:xfrm>
            <a:off x="7505972" y="55401"/>
            <a:ext cx="5467217" cy="3168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3"/>
      <p:bldP build="whole" bldLvl="1" animBg="1" rev="0" advAuto="0" spid="118" grpId="2"/>
      <p:bldP build="p" bldLvl="5" animBg="1" rev="0" advAuto="0" spid="1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aking Important Choices"/>
          <p:cNvSpPr txBox="1"/>
          <p:nvPr/>
        </p:nvSpPr>
        <p:spPr>
          <a:xfrm>
            <a:off x="6624" y="1152030"/>
            <a:ext cx="997077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ముఖ్యమైన ఎంపికలు చేయడం</a:t>
            </a:r>
          </a:p>
        </p:txBody>
      </p:sp>
      <p:sp>
        <p:nvSpPr>
          <p:cNvPr id="122" name="A weak church and ungodly behaviors reveal our failing faith in Christ.…"/>
          <p:cNvSpPr txBox="1"/>
          <p:nvPr/>
        </p:nvSpPr>
        <p:spPr>
          <a:xfrm>
            <a:off x="361549" y="2601214"/>
            <a:ext cx="12235806" cy="455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90000"/>
              </a:lnSpc>
              <a:spcBef>
                <a:spcPts val="27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బలహీనమైన చర్చి మరియు భక్తిహీనమైన ప్రవర్తనలు క్రీస్తుపై మనకున్న విశ్వాసాన్ని వెల్లడిస్తాయి.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27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ఆధునిక సాంకేతిక పరిజ్ఞానం ద్వారా ప్రపంచం హృదయాన్ని మరియు ఇంటిని ఆక్రమిస్తోంది.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27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చర్చి మరియు ఇంటికి చెడును ఆహ్వానించారా?</a:t>
            </a:r>
          </a:p>
        </p:txBody>
      </p:sp>
      <p:sp>
        <p:nvSpPr>
          <p:cNvPr id="123" name="Have you seen the evidence of a weak church?"/>
          <p:cNvSpPr/>
          <p:nvPr/>
        </p:nvSpPr>
        <p:spPr>
          <a:xfrm>
            <a:off x="1190941" y="7703572"/>
            <a:ext cx="10577023" cy="205867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i="1" sz="5000">
                <a:solidFill>
                  <a:srgbClr val="FFFFFF"/>
                </a:solidFill>
              </a:defRPr>
            </a:lvl1pPr>
          </a:lstStyle>
          <a:p>
            <a:pPr/>
            <a:r>
              <a:t>బలహీనమైన చర్చి యొక్క సాక్ష్యం మీరు చూశారా?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p" bldLvl="5" animBg="1" rev="0" advAuto="0" spid="1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king Important Choices"/>
          <p:cNvSpPr txBox="1"/>
          <p:nvPr/>
        </p:nvSpPr>
        <p:spPr>
          <a:xfrm>
            <a:off x="66526" y="1076393"/>
            <a:ext cx="997077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ముఖ్యమైన ఎంపికలు చేయడం</a:t>
            </a:r>
          </a:p>
        </p:txBody>
      </p:sp>
      <p:sp>
        <p:nvSpPr>
          <p:cNvPr id="126" name="The church is much like a nation during a civil war. Our children must learn to fight. Every person counts!…"/>
          <p:cNvSpPr txBox="1"/>
          <p:nvPr/>
        </p:nvSpPr>
        <p:spPr>
          <a:xfrm>
            <a:off x="116804" y="2387156"/>
            <a:ext cx="12864995" cy="690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90000"/>
              </a:lnSpc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చర్చి అంతర్యుద్ధం సమయంలో ఒక దేశం లాంటిది. మన పిల్లలు పోరాడటం నేర్చుకోవాలి. ప్రతి వ్యక్తి లెక్కించబడుతుందిచర్చి అంతర్యుద్ధం సమయంలో ఒక దేశం లాంటిది. మన పిల్లలు పోరాడటం నేర్చుకోవాలి. ప్రతీ వ్యక్తీ లె క్కిన్ చ్ హబడతాడు!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అనైతికత యొక్క ఈ విప్లవం ప్రపంచాన్ని పునర్నిర్మిస్తోంది. (“గేమింగ్”, “వయోజన సైట్‌లు”)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10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విశ్వాసులు నిరూపించబడని సైనికుల వలె ఉన్నారు, దేవుని వాక్యాన్ని ఎలా నిర్వహించాలో తెలియదు.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hange is Coming"/>
          <p:cNvSpPr txBox="1"/>
          <p:nvPr/>
        </p:nvSpPr>
        <p:spPr>
          <a:xfrm>
            <a:off x="130927" y="1150366"/>
            <a:ext cx="510387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మార్పు వస్తోంది</a:t>
            </a:r>
          </a:p>
        </p:txBody>
      </p:sp>
      <p:sp>
        <p:nvSpPr>
          <p:cNvPr id="129" name="Change must come. It will come, but hopefully not by enslavement to the world (e.g. Judges is for warning).…"/>
          <p:cNvSpPr txBox="1"/>
          <p:nvPr/>
        </p:nvSpPr>
        <p:spPr>
          <a:xfrm>
            <a:off x="154956" y="2419350"/>
            <a:ext cx="12788692" cy="491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80000"/>
              </a:lnSpc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మార్పు రావాలి. ఇది వస్తుంది, కానీ ఆశాజనక ప్రపంచానికి</a:t>
            </a:r>
          </a:p>
          <a:p>
            <a:pPr algn="l" defTabSz="457200">
              <a:lnSpc>
                <a:spcPct val="80000"/>
              </a:lnSpc>
              <a:spcBef>
                <a:spcPts val="21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బానిసత్వం ద్వారా కాదు (ఉదా. న్యాయమూర్తులు హెచ్చరిక కోసం).</a:t>
            </a:r>
          </a:p>
          <a:p>
            <a:pPr marL="457200" indent="-457200" algn="l" defTabSz="457200">
              <a:lnSpc>
                <a:spcPct val="80000"/>
              </a:lnSpc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మనం సత్యాన్ని గ్రహించి విజయం వైపు పయనించాలి!</a:t>
            </a:r>
          </a:p>
          <a:p>
            <a:pPr marL="457200" indent="-457200" algn="l" defTabSz="457200">
              <a:lnSpc>
                <a:spcPct val="80000"/>
              </a:lnSpc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గెలవడానికి దేవుని వాక్యం సరిపోతుంది.</a:t>
            </a:r>
          </a:p>
          <a:p>
            <a:pPr marL="457200" indent="-457200" algn="l" defTabSz="457200">
              <a:lnSpc>
                <a:spcPct val="80000"/>
              </a:lnSpc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మనకు మతపరమైన ఆలోచన కంటే బైబిల్ మనస్తత్వం అవసరం.</a:t>
            </a:r>
          </a:p>
        </p:txBody>
      </p:sp>
      <p:grpSp>
        <p:nvGrpSpPr>
          <p:cNvPr id="132" name="Group"/>
          <p:cNvGrpSpPr/>
          <p:nvPr/>
        </p:nvGrpSpPr>
        <p:grpSpPr>
          <a:xfrm>
            <a:off x="1804994" y="7461342"/>
            <a:ext cx="9416314" cy="2191328"/>
            <a:chOff x="0" y="18887"/>
            <a:chExt cx="9416313" cy="2191327"/>
          </a:xfrm>
        </p:grpSpPr>
        <p:sp>
          <p:nvSpPr>
            <p:cNvPr id="130" name="Rectangle"/>
            <p:cNvSpPr/>
            <p:nvPr/>
          </p:nvSpPr>
          <p:spPr>
            <a:xfrm flipH="1">
              <a:off x="0" y="18887"/>
              <a:ext cx="9394812" cy="2191328"/>
            </a:xfrm>
            <a:prstGeom prst="roundRect">
              <a:avLst>
                <a:gd name="adj" fmla="val 0"/>
              </a:avLst>
            </a:prstGeom>
            <a:solidFill>
              <a:srgbClr val="FFAB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228600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4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31" name="“దేవుని ప్రతి మాట పరీక్షించబడును; ఆయనను ఆశ్రయించువారికి ఆయన రక్షణ కవచము” (సామెతలు 30:5)."/>
            <p:cNvSpPr/>
            <p:nvPr/>
          </p:nvSpPr>
          <p:spPr>
            <a:xfrm>
              <a:off x="72301" y="1114551"/>
              <a:ext cx="934401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defTabSz="457200">
                <a:lnSpc>
                  <a:spcPct val="9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41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“దేవుని ప్రతి మాట పరీక్షించబడును; ఆయనను ఆశ్రయించువారికి ఆయన రక్షణ కవచము” (సామెతలు 30:5).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p" bldLvl="5" animBg="1" rev="0" advAuto="0" spid="1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d’s Perspectives"/>
          <p:cNvSpPr txBox="1"/>
          <p:nvPr/>
        </p:nvSpPr>
        <p:spPr>
          <a:xfrm>
            <a:off x="103124" y="1337191"/>
            <a:ext cx="601675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దేవుని దృక్కోణాలు</a:t>
            </a:r>
          </a:p>
        </p:txBody>
      </p:sp>
      <p:sp>
        <p:nvSpPr>
          <p:cNvPr id="135" name="We need God’s perspective…"/>
          <p:cNvSpPr txBox="1"/>
          <p:nvPr/>
        </p:nvSpPr>
        <p:spPr>
          <a:xfrm>
            <a:off x="79475" y="2776220"/>
            <a:ext cx="12442133" cy="404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మనకు దేవుని దృక్పథం అవసరం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మనం ఏమి చూస్తాము?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దేవుడు ఏమి చూస్తాడు?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మనకు కావాల్సినవన్నీ ఉన్నాయని దేవుడు చెప్పాడు.</a:t>
            </a:r>
          </a:p>
        </p:txBody>
      </p:sp>
      <p:grpSp>
        <p:nvGrpSpPr>
          <p:cNvPr id="138" name="And when they saw Him, they worshiped Him; but some were doubtful. And Jesus came up and spoke to them, saying, “All authority has been given to Me in heaven and on earth” (Mat 28:16-17)."/>
          <p:cNvGrpSpPr/>
          <p:nvPr/>
        </p:nvGrpSpPr>
        <p:grpSpPr>
          <a:xfrm>
            <a:off x="284292" y="7260373"/>
            <a:ext cx="12530019" cy="2324670"/>
            <a:chOff x="0" y="0"/>
            <a:chExt cx="12530018" cy="2324668"/>
          </a:xfrm>
        </p:grpSpPr>
        <p:sp>
          <p:nvSpPr>
            <p:cNvPr id="136" name="Rounded Rectangle"/>
            <p:cNvSpPr/>
            <p:nvPr/>
          </p:nvSpPr>
          <p:spPr>
            <a:xfrm>
              <a:off x="0" y="0"/>
              <a:ext cx="12530019" cy="2324669"/>
            </a:xfrm>
            <a:prstGeom prst="roundRect">
              <a:avLst>
                <a:gd name="adj" fmla="val 8195"/>
              </a:avLst>
            </a:prstGeom>
            <a:solidFill>
              <a:srgbClr val="B7D9E5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15900" dist="0" dir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228600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35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37" name="మరియు వారు ఆయనను చూసినప్పుడు, వారు ఆయనను ఆరాధించారు; కానీ కొన్ని సందేహాలు ఉన్నాయి. మరియు యేసు వచ్చి వారితో ఇలా అన్నాడు, &quot;పరలోకంలో మరియు భూమిపై నాకు సర్వాధికారాలు ఇవ్వబడ్డాయి&quot; (మత్తయి 28:16-17)."/>
            <p:cNvSpPr/>
            <p:nvPr/>
          </p:nvSpPr>
          <p:spPr>
            <a:xfrm>
              <a:off x="81196" y="1162334"/>
              <a:ext cx="123676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మరియు వారు ఆయనను చూసినప్పుడు, వారు ఆయనను ఆరాధించారు; కానీ కొన్ని సందేహాలు ఉన్నాయి. మరియు యేసు వచ్చి వారితో ఇలా అన్నాడు, "పరలోకంలో మరియు భూమిపై నాకు సర్వాధికారాలు ఇవ్వబడ్డాయి" (మత్తయి 28:16-17). </a:t>
              </a:r>
            </a:p>
          </p:txBody>
        </p:sp>
      </p:grpSp>
      <p:pic>
        <p:nvPicPr>
          <p:cNvPr id="139" name="Matthew28_Telugu.jpg" descr="Matthew28_Telugu.jpg"/>
          <p:cNvPicPr>
            <a:picLocks noChangeAspect="1"/>
          </p:cNvPicPr>
          <p:nvPr/>
        </p:nvPicPr>
        <p:blipFill>
          <a:blip r:embed="rId2">
            <a:extLst/>
          </a:blip>
          <a:srcRect l="2113" t="2113" r="12489" b="2113"/>
          <a:stretch>
            <a:fillRect/>
          </a:stretch>
        </p:blipFill>
        <p:spPr>
          <a:xfrm>
            <a:off x="7922991" y="1259718"/>
            <a:ext cx="5197004" cy="32891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77024" dir="3374328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p" bldLvl="5" animBg="1" rev="0" advAuto="0" spid="1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church around the world is in a perilous state due to the world’s increasing influence on our minds and lives.…"/>
          <p:cNvSpPr txBox="1"/>
          <p:nvPr/>
        </p:nvSpPr>
        <p:spPr>
          <a:xfrm>
            <a:off x="174201" y="2706367"/>
            <a:ext cx="12750202" cy="670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1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మనస్సులు మరియు జీవితాలపై ప్రపంచం యొక్క పెరుగుతున్న ప్రభావం కారణంగా ప్రపంచవ్యాప్తంగా ఉన్న చర్చి ప్రమాదకరమైన స్థితిలో ఉంది. </a:t>
            </a:r>
          </a:p>
          <a:p>
            <a:pPr marL="457200" indent="-457200" algn="l" defTabSz="457200">
              <a:spcBef>
                <a:spcPts val="1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మన మనస్సులు మరియు జీవితాలపై ప్రపంచం యొక్క పెరుగుతున్న ప్రభావం కారణంగా ప్రపంచవ్యాప్తంగా ఉన్న చర్చి ప్రమాదకరమైన స్థితిలో ఉంది.</a:t>
            </a:r>
          </a:p>
          <a:p>
            <a:pPr marL="457200" indent="-457200" algn="l" defTabSz="457200">
              <a:spcBef>
                <a:spcPts val="1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చర్చి దాని పాత చర్మాలను విడిచిపెట్టి, దానిని స్వీకరించడానికి అవకాశం ఉన్న భూమిలో ఉంది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3347935" y="1406655"/>
            <a:ext cx="5127424" cy="1185773"/>
            <a:chOff x="0" y="0"/>
            <a:chExt cx="5127422" cy="1185771"/>
          </a:xfrm>
        </p:grpSpPr>
        <p:sp>
          <p:nvSpPr>
            <p:cNvPr id="142" name="Rounded Rectangle"/>
            <p:cNvSpPr/>
            <p:nvPr/>
          </p:nvSpPr>
          <p:spPr>
            <a:xfrm>
              <a:off x="0" y="92485"/>
              <a:ext cx="5127423" cy="1000802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43" name="Summary"/>
            <p:cNvSpPr txBox="1"/>
            <p:nvPr/>
          </p:nvSpPr>
          <p:spPr>
            <a:xfrm>
              <a:off x="963692" y="0"/>
              <a:ext cx="3200039" cy="1185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సారాంశం</a:t>
              </a:r>
            </a:p>
          </p:txBody>
        </p:sp>
      </p:grpSp>
      <p:sp>
        <p:nvSpPr>
          <p:cNvPr id="145" name="TextBox 3"/>
          <p:cNvSpPr txBox="1"/>
          <p:nvPr/>
        </p:nvSpPr>
        <p:spPr>
          <a:xfrm>
            <a:off x="13102306" y="7097758"/>
            <a:ext cx="5773050" cy="145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24C9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దృక్పథం విషయాలను మారుస్తుంది</a:t>
            </a:r>
          </a:p>
        </p:txBody>
      </p:sp>
      <p:pic>
        <p:nvPicPr>
          <p:cNvPr id="146" name="Great-Perspective2.jpg" descr="Great-Perspective2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1302" y="77203"/>
            <a:ext cx="4025880" cy="235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31926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#3…"/>
          <p:cNvSpPr txBox="1"/>
          <p:nvPr/>
        </p:nvSpPr>
        <p:spPr>
          <a:xfrm>
            <a:off x="2758779" y="5529678"/>
            <a:ext cx="7487242" cy="274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8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pPr>
            <a:r>
              <a:t>#3</a:t>
            </a:r>
          </a:p>
          <a:p>
            <a:pPr>
              <a:defRPr b="1" sz="8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pPr>
            <a:r>
              <a:t>మార్పులు రావాలి</a:t>
            </a:r>
          </a:p>
        </p:txBody>
      </p:sp>
      <p:sp>
        <p:nvSpPr>
          <p:cNvPr id="152" name="The Life Core"/>
          <p:cNvSpPr txBox="1"/>
          <p:nvPr/>
        </p:nvSpPr>
        <p:spPr>
          <a:xfrm>
            <a:off x="50481" y="188439"/>
            <a:ext cx="12771573" cy="24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30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t>జీవితం-ప్రధానం</a:t>
            </a:r>
            <a:r>
              <a:t> </a:t>
            </a:r>
          </a:p>
        </p:txBody>
      </p:sp>
      <p:sp>
        <p:nvSpPr>
          <p:cNvPr id="153" name="The Source of Life"/>
          <p:cNvSpPr txBox="1"/>
          <p:nvPr/>
        </p:nvSpPr>
        <p:spPr>
          <a:xfrm>
            <a:off x="3375313" y="3304193"/>
            <a:ext cx="6263869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8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hanges Must Come"/>
          <p:cNvSpPr txBox="1"/>
          <p:nvPr/>
        </p:nvSpPr>
        <p:spPr>
          <a:xfrm>
            <a:off x="266452" y="1256591"/>
            <a:ext cx="6081841" cy="126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మార్పులు రావాలి</a:t>
            </a:r>
          </a:p>
        </p:txBody>
      </p:sp>
      <p:sp>
        <p:nvSpPr>
          <p:cNvPr id="156" name="We tend to resist change.…"/>
          <p:cNvSpPr txBox="1"/>
          <p:nvPr/>
        </p:nvSpPr>
        <p:spPr>
          <a:xfrm>
            <a:off x="130056" y="3024338"/>
            <a:ext cx="7313460" cy="440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29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/>
            </a:pPr>
            <a:r>
              <a:t>మనం మార్పును వ్యతిరేకిస్తాము.</a:t>
            </a:r>
          </a:p>
          <a:p>
            <a:pPr marL="457200" indent="-457200" algn="l" defTabSz="457200">
              <a:spcBef>
                <a:spcPts val="2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/>
            </a:pPr>
            <a:r>
              <a:t>కానీ చర్చిపై సవాళ్లు మనల్ని మార్చమని బలవంతం చేస్తాయి.</a:t>
            </a:r>
          </a:p>
          <a:p>
            <a:pPr marL="457200" indent="-457200" algn="l" defTabSz="457200">
              <a:spcBef>
                <a:spcPts val="2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/>
            </a:pPr>
            <a:r>
              <a:t>ఎదగండి లేదా చనిపోండి! (ఉదా. ప్రామిస్ ల్యాండ్)</a:t>
            </a:r>
          </a:p>
        </p:txBody>
      </p:sp>
      <p:sp>
        <p:nvSpPr>
          <p:cNvPr id="157" name="Be victorious or suffer defeat.  These are our our two choices."/>
          <p:cNvSpPr txBox="1"/>
          <p:nvPr/>
        </p:nvSpPr>
        <p:spPr>
          <a:xfrm>
            <a:off x="-639022" y="7609855"/>
            <a:ext cx="14282844" cy="213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5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విజయం సాధించండి లేదా ఓటమిని చవిచూడండి. ఇవి మా రెండు ఎంపికలు. </a:t>
            </a:r>
          </a:p>
        </p:txBody>
      </p:sp>
      <p:pic>
        <p:nvPicPr>
          <p:cNvPr id="158" name="Our-choice-Telugu.png" descr="Our-choice-Telug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1631" y="1264147"/>
            <a:ext cx="5154570" cy="56859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77024" dir="3374328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5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  <p:bldP build="whole" bldLvl="1" animBg="1" rev="0" advAuto="0" spid="15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rcRect l="0" t="26727" r="711" b="0"/>
          <a:stretch>
            <a:fillRect/>
          </a:stretch>
        </p:blipFill>
        <p:spPr>
          <a:xfrm>
            <a:off x="-69909" y="145722"/>
            <a:ext cx="13098734" cy="96077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" name="Group"/>
          <p:cNvGrpSpPr/>
          <p:nvPr/>
        </p:nvGrpSpPr>
        <p:grpSpPr>
          <a:xfrm>
            <a:off x="2666160" y="3666045"/>
            <a:ext cx="9990431" cy="5421632"/>
            <a:chOff x="0" y="0"/>
            <a:chExt cx="9990429" cy="5421630"/>
          </a:xfrm>
        </p:grpSpPr>
        <p:sp>
          <p:nvSpPr>
            <p:cNvPr id="53" name="The Source of Life"/>
            <p:cNvSpPr txBox="1"/>
            <p:nvPr/>
          </p:nvSpPr>
          <p:spPr>
            <a:xfrm>
              <a:off x="0" y="0"/>
              <a:ext cx="4472026" cy="1014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 sz="5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 జీవిత  మూలం </a:t>
              </a:r>
            </a:p>
          </p:txBody>
        </p:sp>
        <p:sp>
          <p:nvSpPr>
            <p:cNvPr id="54" name="The Source of Life &amp; You"/>
            <p:cNvSpPr txBox="1"/>
            <p:nvPr/>
          </p:nvSpPr>
          <p:spPr>
            <a:xfrm>
              <a:off x="0" y="1667749"/>
              <a:ext cx="7459220" cy="1014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 sz="5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జీవిత మూలము మరి నీవు</a:t>
              </a:r>
            </a:p>
          </p:txBody>
        </p:sp>
        <p:sp>
          <p:nvSpPr>
            <p:cNvPr id="55" name="The Source of Life &amp; The Life Core"/>
            <p:cNvSpPr txBox="1"/>
            <p:nvPr/>
          </p:nvSpPr>
          <p:spPr>
            <a:xfrm>
              <a:off x="0" y="2937933"/>
              <a:ext cx="9990430" cy="1014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 sz="5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జీవిత మూలము మరి జీవిత ప్రధానం</a:t>
              </a:r>
            </a:p>
          </p:txBody>
        </p:sp>
        <p:sp>
          <p:nvSpPr>
            <p:cNvPr id="56" name="The Source of Life &amp; Life Training"/>
            <p:cNvSpPr txBox="1"/>
            <p:nvPr/>
          </p:nvSpPr>
          <p:spPr>
            <a:xfrm>
              <a:off x="0" y="4406900"/>
              <a:ext cx="9068105" cy="1014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 sz="5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జీవిత మూలము మరి జీవిత శిక్షణ</a:t>
              </a:r>
            </a:p>
          </p:txBody>
        </p:sp>
      </p:grpSp>
      <p:sp>
        <p:nvSpPr>
          <p:cNvPr id="58" name="Rounded Rectangle"/>
          <p:cNvSpPr/>
          <p:nvPr/>
        </p:nvSpPr>
        <p:spPr>
          <a:xfrm>
            <a:off x="2210942" y="3680342"/>
            <a:ext cx="7459222" cy="986137"/>
          </a:xfrm>
          <a:prstGeom prst="roundRect">
            <a:avLst>
              <a:gd name="adj" fmla="val 19318"/>
            </a:avLst>
          </a:prstGeom>
          <a:ln w="508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9" name="The Life Core"/>
          <p:cNvSpPr txBox="1"/>
          <p:nvPr/>
        </p:nvSpPr>
        <p:spPr>
          <a:xfrm>
            <a:off x="409383" y="234616"/>
            <a:ext cx="12186035" cy="2781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56209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2"/>
      <p:bldP build="whole" bldLvl="1" animBg="1" rev="0" advAuto="0" spid="5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d’s Hidden Participation"/>
          <p:cNvSpPr txBox="1"/>
          <p:nvPr/>
        </p:nvSpPr>
        <p:spPr>
          <a:xfrm>
            <a:off x="117578" y="1362512"/>
            <a:ext cx="908456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దేవుని దాచిన భాగస్వామ్యం</a:t>
            </a:r>
          </a:p>
        </p:txBody>
      </p:sp>
      <p:sp>
        <p:nvSpPr>
          <p:cNvPr id="161" name="The early church was scattered about running in every direction, much likes ants.…"/>
          <p:cNvSpPr txBox="1"/>
          <p:nvPr/>
        </p:nvSpPr>
        <p:spPr>
          <a:xfrm>
            <a:off x="423328" y="2632553"/>
            <a:ext cx="12251947" cy="653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ప్రారంభ చర్చి చాలా చీమలు ఇష్టపడ్డారు, ప్రతి దిశలో నడుస్తున్న గురించి చెల్లాచెదురుగా ఉంది.</a:t>
            </a:r>
          </a:p>
          <a:p>
            <a:pPr marL="457200" indent="-45720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"కాబట్టి స్తెఫనుకు సంబంధించి జరిగిన హింస కారణంగా చెల్లాచెదురైన వారు..." (అపొస్తలుల కార్యములు 11:19)</a:t>
            </a:r>
          </a:p>
          <a:p>
            <a:pPr marL="457200" indent="-45720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“ఇప్పుడు యాంట్, ఐయోక్, హెచ్, చర్చిలో ఉన్నారు ... వారు పరిచర్య చేస్తున్నప్పుడు ...” (చట్టాలు 13: 1-3).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dentify the Underlying Problems"/>
          <p:cNvSpPr txBox="1"/>
          <p:nvPr/>
        </p:nvSpPr>
        <p:spPr>
          <a:xfrm>
            <a:off x="264340" y="1206932"/>
            <a:ext cx="949909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గుర్తించండి  అంతర్లీన సమస్య</a:t>
            </a:r>
          </a:p>
        </p:txBody>
      </p:sp>
      <p:sp>
        <p:nvSpPr>
          <p:cNvPr id="164" name="A surge of information has hit us!…"/>
          <p:cNvSpPr txBox="1"/>
          <p:nvPr/>
        </p:nvSpPr>
        <p:spPr>
          <a:xfrm>
            <a:off x="220514" y="2519633"/>
            <a:ext cx="13098861" cy="715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సమాచారం యొక్క ఉప్పెన మమ్మల్ని తాకింది!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అయితే, ఏదీ నిజంగా మారలేదు.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మీకు ఎన్ని సంతోషకరమైన వివాహాల గురించి తెలుసు?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దేవుని ఆత్మ, కానీ తరువాతి  ఎందుకు గట్టిపడతాయి?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దేవుని ప్రజలకు సువార్తను అన</a:t>
            </a:r>
          </a:p>
          <a:p>
            <a:pPr marL="457200" indent="-457200" algn="l" defTabSz="457200">
              <a:spcBef>
                <a:spcPts val="21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/>
            </a:pPr>
            <a:r>
              <a:t>దేవుని ప్రజలకు సువార్తను అనుసంధానించడానికి మార్గం లేనందున సమస్య శాశ్వతంగా ఉంది.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pentance is our pathway back to God.…"/>
          <p:cNvSpPr txBox="1"/>
          <p:nvPr/>
        </p:nvSpPr>
        <p:spPr>
          <a:xfrm>
            <a:off x="595283" y="2314624"/>
            <a:ext cx="12316337" cy="5335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పశ్చాత్తాపం దేవునికి తిరిగి వెళ్ళే మార్గం. </a:t>
            </a:r>
          </a:p>
          <a:p>
            <a:pPr algn="l" defTabSz="457200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"కాబట్టి పశ్చాత్తాపపడి తిరిగి రండి, తద్వారా మీ పాపాలు తుడిచివేయబడతాయి, తద్వారా ప్రభువు సన్నిధి నుండి ఉపశమనం కలిగించే సమయాలు వస్తాయి" (అపొస్తలుల కార్యములు 3:19). </a:t>
            </a:r>
          </a:p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మేల్కొలుపులు (పెద్ద పునరుజ్జీవనం) అనేక హృదయాలలో జరుగుతున్న నిజమైన పశ్చాత్తాపం కారణంగా ఉన్నాయి.</a:t>
            </a:r>
          </a:p>
          <a:p>
            <a:pPr marL="457200" indent="-457200" algn="l" defTabSz="457200">
              <a:spcBef>
                <a:spcPts val="5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సొలొమోను త్యాగం చేసి వినయంగా ప్రార్థించాడు.</a:t>
            </a:r>
          </a:p>
        </p:txBody>
      </p:sp>
      <p:grpSp>
        <p:nvGrpSpPr>
          <p:cNvPr id="169" name="“If my people...humble themselves and pray, and seek My face and turn from their wicked ways, then I will hear from heaven, will forgive their sin, and will heal their land” (2 Chronicles 7:13-14)."/>
          <p:cNvGrpSpPr/>
          <p:nvPr/>
        </p:nvGrpSpPr>
        <p:grpSpPr>
          <a:xfrm>
            <a:off x="-60948" y="7808940"/>
            <a:ext cx="13085427" cy="1995496"/>
            <a:chOff x="0" y="0"/>
            <a:chExt cx="13085426" cy="1995495"/>
          </a:xfrm>
        </p:grpSpPr>
        <p:sp>
          <p:nvSpPr>
            <p:cNvPr id="167" name="Rounded Rectangle"/>
            <p:cNvSpPr/>
            <p:nvPr/>
          </p:nvSpPr>
          <p:spPr>
            <a:xfrm>
              <a:off x="0" y="0"/>
              <a:ext cx="13085427" cy="1995496"/>
            </a:xfrm>
            <a:prstGeom prst="roundRect">
              <a:avLst>
                <a:gd name="adj" fmla="val 6529"/>
              </a:avLst>
            </a:prstGeom>
            <a:solidFill>
              <a:srgbClr val="FFAB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228600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8" name="&quot;నా ప్రజలు... తమను తాము వినయము చేసుకొని ప్రార్థించి, నా ముఖమును వెదకి, వారి దుష్టమార్గములను విడిచిపెట్టినట్లయితే, నేను పరలోకమునుండి విని, వారి పాపమును క్షమించి, వారి దేశమును స్వస్థపరచెదను&quot; (2 దినవృత్తాంతములు 7:13-14) ."/>
            <p:cNvSpPr/>
            <p:nvPr/>
          </p:nvSpPr>
          <p:spPr>
            <a:xfrm>
              <a:off x="339477" y="939719"/>
              <a:ext cx="124006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2700"/>
              </a:lvl1pPr>
            </a:lstStyle>
            <a:p>
              <a:pPr/>
              <a:r>
                <a:t>"నా ప్రజలు... తమను తాము వినయము చేసుకొని ప్రార్థించి, నా ముఖమును వెదకి, వారి దుష్టమార్గములను విడిచిపెట్టినట్లయితే, నేను పరలోకమునుండి విని, వారి పాపమును క్షమించి, వారి దేశమును స్వస్థపరచెదను" (2 దినవృత్తాంతములు 7:13-14) .</a:t>
              </a:r>
            </a:p>
          </p:txBody>
        </p:sp>
      </p:grpSp>
      <p:sp>
        <p:nvSpPr>
          <p:cNvPr id="170" name="God’s Hidden Participation"/>
          <p:cNvSpPr txBox="1"/>
          <p:nvPr/>
        </p:nvSpPr>
        <p:spPr>
          <a:xfrm>
            <a:off x="2904724" y="1255557"/>
            <a:ext cx="664323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/>
            </a:lvl1pPr>
          </a:lstStyle>
          <a:p>
            <a:pPr/>
            <a:r>
              <a:t>  తిరిగి ఇంటి మార్గం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d’s Solutions"/>
          <p:cNvSpPr txBox="1"/>
          <p:nvPr/>
        </p:nvSpPr>
        <p:spPr>
          <a:xfrm>
            <a:off x="151771" y="1277902"/>
            <a:ext cx="6623115" cy="121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దేవుని పరిష్కారాలు</a:t>
            </a:r>
          </a:p>
        </p:txBody>
      </p:sp>
      <p:sp>
        <p:nvSpPr>
          <p:cNvPr id="173" name="If we come to the Lord, then He will show us how the church can powerfully confront the darkness in the world with His light.…"/>
          <p:cNvSpPr txBox="1"/>
          <p:nvPr/>
        </p:nvSpPr>
        <p:spPr>
          <a:xfrm>
            <a:off x="235455" y="2390081"/>
            <a:ext cx="12627694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1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మనం ప్రభువు దగ్గరకు వస్తే, చర్చి తన వెలుగుతో ప్రపంచంలోని చీకటిని ఎలా శక్తివంతంగా ఎదుర్కోగలదో ఆయన మనకు చూపిస్తాడు.</a:t>
            </a:r>
          </a:p>
          <a:p>
            <a:pPr marL="457200" indent="-457200" algn="l" defTabSz="457200">
              <a:spcBef>
                <a:spcPts val="1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ఇశ్రాయేలు బలిపీఠం వైపు తిరిగితే, దేవుడు విని స్వస్థపరుస్తాడు.</a:t>
            </a:r>
          </a:p>
          <a:p>
            <a:pPr marL="457200" indent="-457200" algn="l" defTabSz="457200">
              <a:spcBef>
                <a:spcPts val="1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/>
            </a:pPr>
            <a:r>
              <a:t>ప్రభువు స్వర్గంలో కూర్చుని తన శత్రువులను చూసి నవ్వుతాడు (కీర్తన 2).</a:t>
            </a:r>
          </a:p>
        </p:txBody>
      </p:sp>
      <p:pic>
        <p:nvPicPr>
          <p:cNvPr id="174" name="pastedGraphic.pdf" descr="pastedGraphic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8898" y="7679906"/>
            <a:ext cx="4260835" cy="2100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  <p:bldP build="whole" bldLvl="1" animBg="1" rev="0" advAuto="0" spid="17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d uses the attacks upon the church to force God’s people to break out of their old perspectives and again discover the power of His glorious truths.…"/>
          <p:cNvSpPr txBox="1"/>
          <p:nvPr/>
        </p:nvSpPr>
        <p:spPr>
          <a:xfrm>
            <a:off x="46901" y="2814509"/>
            <a:ext cx="13004801" cy="685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ప్రజలు తమ పాత దృక్కోణాల నుండి బయటపడి, ఆయన మహిమాన్వితమైన సత్యాల శక్తిని మళ్లీ కనుగొనేలా వారిని బలవంతం చేసేందుకు చర్చిపై దాడులను దేవుడు ఉపయోగిస్తాడు.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ఎదుర్కొనే నిజమైన సమస్య  మందిరం నందు నమ్మకం</a:t>
            </a:r>
          </a:p>
          <a:p>
            <a:pPr marL="457200" indent="-457200" algn="l" defTabSz="457200">
              <a:lnSpc>
                <a:spcPct val="90000"/>
              </a:lnSpc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మంచి కోసం మార్పు దేవునికి తిరిగి రావడం, మన హృదయాలను వినయం చేయడం మరియు మన పాపాలను ఒప్పుకోవడం ద్వారా ప్రారంభమవుతుంది. వైఫల్యానికి ఎటువంటి చర్య డిఫాల్ట్ కాదు.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3347935" y="1472540"/>
            <a:ext cx="6308930" cy="1168401"/>
            <a:chOff x="0" y="0"/>
            <a:chExt cx="6308928" cy="1168399"/>
          </a:xfrm>
        </p:grpSpPr>
        <p:sp>
          <p:nvSpPr>
            <p:cNvPr id="177" name="Rounded Rectangle"/>
            <p:cNvSpPr/>
            <p:nvPr/>
          </p:nvSpPr>
          <p:spPr>
            <a:xfrm>
              <a:off x="0" y="34770"/>
              <a:ext cx="6308929" cy="986139"/>
            </a:xfrm>
            <a:prstGeom prst="roundRect">
              <a:avLst>
                <a:gd name="adj" fmla="val 19318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8" name="Summary"/>
            <p:cNvSpPr txBox="1"/>
            <p:nvPr/>
          </p:nvSpPr>
          <p:spPr>
            <a:xfrm>
              <a:off x="1549310" y="0"/>
              <a:ext cx="3210307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spcBef>
                  <a:spcPts val="16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6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సారాంశం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➡ Do you possess doubt about God’s power to work in your culture or lives?…"/>
          <p:cNvSpPr txBox="1"/>
          <p:nvPr/>
        </p:nvSpPr>
        <p:spPr>
          <a:xfrm>
            <a:off x="76221" y="3802755"/>
            <a:ext cx="12701946" cy="5772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7979" indent="-348612" algn="just" defTabSz="457200">
              <a:lnSpc>
                <a:spcPct val="90000"/>
              </a:lnSpc>
              <a:spcBef>
                <a:spcPts val="15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/>
            </a:pPr>
            <a:r>
              <a:t>➡ మీ సంస్కృతిలో లేదా జీవితాల్లో పని చేసే దేవుని శక్తి గురించి మీకు సందేహం ఉందా?</a:t>
            </a:r>
          </a:p>
          <a:p>
            <a:pPr marL="347979" indent="-348612" algn="just" defTabSz="457200">
              <a:lnSpc>
                <a:spcPct val="90000"/>
              </a:lnSpc>
              <a:spcBef>
                <a:spcPts val="15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/>
            </a:pPr>
            <a:r>
              <a:t>➡</a:t>
            </a:r>
            <a:r>
              <a:t> విషయాలు జరిగే విధంగా దానిని అంగీకరించాలా?</a:t>
            </a:r>
          </a:p>
          <a:p>
            <a:pPr marL="347979" indent="-348612" algn="just" defTabSz="457200">
              <a:lnSpc>
                <a:spcPct val="90000"/>
              </a:lnSpc>
              <a:spcBef>
                <a:spcPts val="15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/>
            </a:pPr>
            <a:r>
              <a:t>➡ నెహెమ్యా లాగా, రండి </a:t>
            </a:r>
          </a:p>
          <a:p>
            <a:pPr marL="347979" indent="-348612" algn="just" defTabSz="457200">
              <a:lnSpc>
                <a:spcPct val="90000"/>
              </a:lnSpc>
              <a:spcBef>
                <a:spcPts val="1500"/>
              </a:spcBef>
              <a:tabLst>
                <a:tab pos="152400" algn="l"/>
                <a:tab pos="3429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/>
            </a:pPr>
            <a:r>
              <a:t>➡	</a:t>
            </a:r>
            <a:r>
              <a:t>నెహెమ్యా వలె, మీ హృదయం మరియు కంటి పాపాల కోసం మాత్రమే కాకుండా, దేవుని ప్రజల కోసం కూడా దేవుని బలిపీఠం వద్దకు రండి.</a:t>
            </a:r>
          </a:p>
        </p:txBody>
      </p:sp>
      <p:grpSp>
        <p:nvGrpSpPr>
          <p:cNvPr id="184" name="Application"/>
          <p:cNvGrpSpPr/>
          <p:nvPr/>
        </p:nvGrpSpPr>
        <p:grpSpPr>
          <a:xfrm>
            <a:off x="3106899" y="2396215"/>
            <a:ext cx="6791002" cy="1259488"/>
            <a:chOff x="0" y="0"/>
            <a:chExt cx="6791001" cy="1259486"/>
          </a:xfrm>
        </p:grpSpPr>
        <p:sp>
          <p:nvSpPr>
            <p:cNvPr id="182" name="Rectangle"/>
            <p:cNvSpPr/>
            <p:nvPr/>
          </p:nvSpPr>
          <p:spPr>
            <a:xfrm>
              <a:off x="0" y="0"/>
              <a:ext cx="6791002" cy="1259487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6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అప్లికేషన్"/>
            <p:cNvSpPr txBox="1"/>
            <p:nvPr/>
          </p:nvSpPr>
          <p:spPr>
            <a:xfrm>
              <a:off x="0" y="45543"/>
              <a:ext cx="6791002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6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అప్లికేషన్</a:t>
              </a:r>
            </a:p>
          </p:txBody>
        </p:sp>
      </p:grpSp>
      <p:sp>
        <p:nvSpPr>
          <p:cNvPr id="185" name="Changes Must Come"/>
          <p:cNvSpPr txBox="1"/>
          <p:nvPr/>
        </p:nvSpPr>
        <p:spPr>
          <a:xfrm>
            <a:off x="231981" y="1136585"/>
            <a:ext cx="6081841" cy="126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మార్పులు రావాలి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2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2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3" dur="2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2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p" bldLvl="5" animBg="1" rev="0" advAuto="0" spid="181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933" y="-1"/>
            <a:ext cx="1319266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he Life Core"/>
          <p:cNvSpPr txBox="1"/>
          <p:nvPr/>
        </p:nvSpPr>
        <p:spPr>
          <a:xfrm>
            <a:off x="698200" y="822238"/>
            <a:ext cx="11608400" cy="233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2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</a:defRPr>
            </a:lvl1pPr>
          </a:lstStyle>
          <a:p>
            <a:pPr/>
            <a:r>
              <a:t>జీవిత మూలము  </a:t>
            </a:r>
          </a:p>
        </p:txBody>
      </p:sp>
      <p:sp>
        <p:nvSpPr>
          <p:cNvPr id="189" name="#3 Changes Must Come"/>
          <p:cNvSpPr txBox="1"/>
          <p:nvPr/>
        </p:nvSpPr>
        <p:spPr>
          <a:xfrm>
            <a:off x="4289405" y="7537801"/>
            <a:ext cx="780145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#3 మార్పులు రావాలి</a:t>
            </a:r>
          </a:p>
        </p:txBody>
      </p:sp>
      <p:sp>
        <p:nvSpPr>
          <p:cNvPr id="190" name="#2 Perspective Counts"/>
          <p:cNvSpPr txBox="1"/>
          <p:nvPr/>
        </p:nvSpPr>
        <p:spPr>
          <a:xfrm>
            <a:off x="4295177" y="5986861"/>
            <a:ext cx="1037040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#2 దృక్కోణ గణనలు</a:t>
            </a:r>
          </a:p>
        </p:txBody>
      </p:sp>
      <p:sp>
        <p:nvSpPr>
          <p:cNvPr id="191" name="#1 The Source of Life"/>
          <p:cNvSpPr txBox="1"/>
          <p:nvPr/>
        </p:nvSpPr>
        <p:spPr>
          <a:xfrm>
            <a:off x="4175104" y="4435922"/>
            <a:ext cx="8221065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lvl1pPr>
          </a:lstStyle>
          <a:p>
            <a:pPr/>
            <a:r>
              <a:t>#1 జీవితానికి మూలం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Lifebg.png" descr="Lifeb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31926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#1…"/>
          <p:cNvSpPr txBox="1"/>
          <p:nvPr/>
        </p:nvSpPr>
        <p:spPr>
          <a:xfrm>
            <a:off x="3775657" y="5772151"/>
            <a:ext cx="5453485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pPr>
            <a:r>
              <a:t>#1</a:t>
            </a:r>
          </a:p>
          <a:p>
            <a:pPr>
              <a:defRPr b="1" sz="7000">
                <a:solidFill>
                  <a:srgbClr val="CCFCF9"/>
                </a:solidFill>
                <a:effectLst>
                  <a:outerShdw sx="100000" sy="100000" kx="0" ky="0" algn="b" rotWithShape="0" blurRad="25400" dist="25400" dir="840000">
                    <a:srgbClr val="000000"/>
                  </a:outerShdw>
                </a:effectLst>
              </a:defRPr>
            </a:pPr>
            <a:r>
              <a:t>జీవిత మూలం</a:t>
            </a:r>
          </a:p>
        </p:txBody>
      </p:sp>
      <p:sp>
        <p:nvSpPr>
          <p:cNvPr id="63" name="The Life Core"/>
          <p:cNvSpPr txBox="1"/>
          <p:nvPr/>
        </p:nvSpPr>
        <p:spPr>
          <a:xfrm>
            <a:off x="393081" y="837556"/>
            <a:ext cx="12406504" cy="3041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56209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500">
                <a:solidFill>
                  <a:srgbClr val="FFFFFF"/>
                </a:solidFill>
                <a:effectLst>
                  <a:outerShdw sx="100000" sy="100000" kx="0" ky="0" algn="b" rotWithShape="0" blurRad="12700" dist="254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ప్రధానం</a:t>
            </a:r>
          </a:p>
        </p:txBody>
      </p:sp>
      <p:sp>
        <p:nvSpPr>
          <p:cNvPr id="64" name="The Source of Life"/>
          <p:cNvSpPr txBox="1"/>
          <p:nvPr/>
        </p:nvSpPr>
        <p:spPr>
          <a:xfrm>
            <a:off x="3818533" y="3940069"/>
            <a:ext cx="5200982" cy="12865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2062" dir="2562097">
              <a:srgbClr val="000000">
                <a:alpha val="905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6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జీవిత మూలం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urst2_01.jpg" descr="burst2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672548" y="1530064"/>
            <a:ext cx="3610958" cy="370123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he Glorious Church"/>
          <p:cNvSpPr txBox="1"/>
          <p:nvPr/>
        </p:nvSpPr>
        <p:spPr>
          <a:xfrm>
            <a:off x="-1083498" y="1083604"/>
            <a:ext cx="11580580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మహిమాన్వితమైన మందిరము</a:t>
            </a:r>
          </a:p>
        </p:txBody>
      </p:sp>
      <p:sp>
        <p:nvSpPr>
          <p:cNvPr id="68" name="The church is weak…"/>
          <p:cNvSpPr txBox="1"/>
          <p:nvPr/>
        </p:nvSpPr>
        <p:spPr>
          <a:xfrm>
            <a:off x="187422" y="4219138"/>
            <a:ext cx="11580580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7040" indent="-447040" algn="l" defTabSz="457200">
              <a:lnSpc>
                <a:spcPct val="110000"/>
              </a:lnSpc>
              <a:spcBef>
                <a:spcPts val="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చర్చి బలహీనంగా ఉంది</a:t>
            </a:r>
          </a:p>
          <a:p>
            <a:pPr marL="447040" indent="-447040" algn="l" defTabSz="457200">
              <a:lnSpc>
                <a:spcPct val="110000"/>
              </a:lnSpc>
              <a:spcBef>
                <a:spcPts val="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ప్రజలు అనేక సమస్యలను ఎదుర్కొంటారు</a:t>
            </a:r>
          </a:p>
          <a:p>
            <a:pPr marL="447040" indent="-447040" algn="l" defTabSz="457200">
              <a:lnSpc>
                <a:spcPct val="110000"/>
              </a:lnSpc>
              <a:spcBef>
                <a:spcPts val="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నేలపై గాలిపటం లేదా గాలి లేని బెలూన్ వంటిది</a:t>
            </a:r>
          </a:p>
        </p:txBody>
      </p:sp>
      <p:sp>
        <p:nvSpPr>
          <p:cNvPr id="69" name="A spirit of defeat is in the air.…"/>
          <p:cNvSpPr txBox="1"/>
          <p:nvPr/>
        </p:nvSpPr>
        <p:spPr>
          <a:xfrm>
            <a:off x="133794" y="7895139"/>
            <a:ext cx="12737212" cy="1702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2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ఓటమి స్ఫూర్తి గాలిలో ఉంది.</a:t>
            </a:r>
          </a:p>
          <a:p>
            <a:pPr defTabSz="457200">
              <a:lnSpc>
                <a:spcPct val="80000"/>
              </a:lnSpc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2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దేవుడు మనల్ని పిలిచిన చోటుకి మనం ఎలా చేరుకోవచ్చు?</a:t>
            </a:r>
          </a:p>
        </p:txBody>
      </p:sp>
      <p:sp>
        <p:nvSpPr>
          <p:cNvPr id="70" name="BUT WHY?"/>
          <p:cNvSpPr txBox="1"/>
          <p:nvPr/>
        </p:nvSpPr>
        <p:spPr>
          <a:xfrm>
            <a:off x="1175730" y="2557391"/>
            <a:ext cx="6697057" cy="126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500">
                <a:solidFill>
                  <a:srgbClr val="5F327B"/>
                </a:solidFill>
                <a:effectLst>
                  <a:outerShdw sx="100000" sy="100000" kx="0" ky="0" algn="b" rotWithShape="0" blurRad="25400" dist="38100" dir="189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కానీ ఎందుకు?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  <p:bldP build="whole" bldLvl="1" animBg="1" rev="0" advAuto="0" spid="66" grpId="2"/>
      <p:bldP build="whole" bldLvl="1" animBg="1" rev="0" advAuto="0" spid="69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 Success Story"/>
          <p:cNvSpPr txBox="1"/>
          <p:nvPr/>
        </p:nvSpPr>
        <p:spPr>
          <a:xfrm>
            <a:off x="694062" y="1851916"/>
            <a:ext cx="5003738" cy="12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ఒక సక్సక్ స్టోరీ</a:t>
            </a:r>
          </a:p>
        </p:txBody>
      </p:sp>
      <p:pic>
        <p:nvPicPr>
          <p:cNvPr id="73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262" y="1371823"/>
            <a:ext cx="5809886" cy="38040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74" name="The Source of Life"/>
          <p:cNvSpPr/>
          <p:nvPr/>
        </p:nvSpPr>
        <p:spPr>
          <a:xfrm>
            <a:off x="18026" y="1298583"/>
            <a:ext cx="2342999" cy="51562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జీవితానికి మూలం</a:t>
            </a:r>
          </a:p>
        </p:txBody>
      </p:sp>
      <p:sp>
        <p:nvSpPr>
          <p:cNvPr id="75" name="But the church is failing…"/>
          <p:cNvSpPr txBox="1"/>
          <p:nvPr/>
        </p:nvSpPr>
        <p:spPr>
          <a:xfrm>
            <a:off x="167980" y="3991091"/>
            <a:ext cx="11580578" cy="315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7040" indent="-447040" algn="l" defTabSz="457200">
              <a:lnSpc>
                <a:spcPct val="110000"/>
              </a:lnSpc>
              <a:spcBef>
                <a:spcPts val="1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కానీ చర్చి విఫలమవుతోంది</a:t>
            </a:r>
          </a:p>
          <a:p>
            <a:pPr marL="447040" indent="-447040" algn="l" defTabSz="457200">
              <a:lnSpc>
                <a:spcPct val="110000"/>
              </a:lnSpc>
              <a:spcBef>
                <a:spcPts val="1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ప్రజలు అనైతికతలో పడిపోతున్నారు</a:t>
            </a:r>
          </a:p>
          <a:p>
            <a:pPr marL="447040" indent="-447040" algn="l" defTabSz="457200">
              <a:lnSpc>
                <a:spcPct val="110000"/>
              </a:lnSpc>
              <a:spcBef>
                <a:spcPts val="19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నేలపై గాలిపటం లేదా గాలి లేని బెలూన్ వంటిది</a:t>
            </a:r>
          </a:p>
        </p:txBody>
      </p:sp>
      <p:sp>
        <p:nvSpPr>
          <p:cNvPr id="76" name="A spirit of defeat is in the air.…"/>
          <p:cNvSpPr txBox="1"/>
          <p:nvPr/>
        </p:nvSpPr>
        <p:spPr>
          <a:xfrm>
            <a:off x="176784" y="7784432"/>
            <a:ext cx="12651233" cy="1676401"/>
          </a:xfrm>
          <a:prstGeom prst="rect">
            <a:avLst/>
          </a:prstGeom>
          <a:ln w="101600" cap="rnd">
            <a:solidFill>
              <a:srgbClr val="BD590C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ఓటమి స్ఫూర్తి గాలిలో ఉంది.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000"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దేవుడు మనలను పిలిచిన చోటుకి మనం ఎలా చేరుకోవచ్చు?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2"/>
      <p:bldP build="whole" bldLvl="1" animBg="1" rev="0" advAuto="0" spid="76" grpId="3"/>
      <p:bldP build="whole" bldLvl="1" animBg="1" rev="0" advAuto="0" spid="7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What can be done?"/>
          <p:cNvSpPr txBox="1"/>
          <p:nvPr/>
        </p:nvSpPr>
        <p:spPr>
          <a:xfrm>
            <a:off x="3692143" y="1208639"/>
            <a:ext cx="562051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ఏమి చేయవచ్చు?</a:t>
            </a:r>
          </a:p>
        </p:txBody>
      </p:sp>
      <p:sp>
        <p:nvSpPr>
          <p:cNvPr id="79" name="Return to the Scriptures"/>
          <p:cNvSpPr txBox="1"/>
          <p:nvPr/>
        </p:nvSpPr>
        <p:spPr>
          <a:xfrm>
            <a:off x="219897" y="2333466"/>
            <a:ext cx="6382462" cy="87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లేఖనములకు తిరిగి వెళ్ళు </a:t>
            </a:r>
          </a:p>
        </p:txBody>
      </p:sp>
      <p:sp>
        <p:nvSpPr>
          <p:cNvPr id="80" name="“What then shall we say to these things? If God is for us, who is against us?” (Romans 8:31)"/>
          <p:cNvSpPr txBox="1"/>
          <p:nvPr/>
        </p:nvSpPr>
        <p:spPr>
          <a:xfrm>
            <a:off x="1207346" y="3255248"/>
            <a:ext cx="10590108" cy="115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900">
                <a:solidFill>
                  <a:srgbClr val="00245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“అయితే ఈ విషయాలకు మనం ఏమి చెప్పాలి? దేవుడు మన పక్షాన ఉంటే, మనకు వ్యతిరేకంగా ఎవరున్నారు? (రోమన్లు ​​8:31) </a:t>
            </a:r>
          </a:p>
        </p:txBody>
      </p:sp>
      <p:sp>
        <p:nvSpPr>
          <p:cNvPr id="81" name="Is it not in the dark times, we see God’s marvelous intervention? Abram, David, etc.…"/>
          <p:cNvSpPr txBox="1"/>
          <p:nvPr/>
        </p:nvSpPr>
        <p:spPr>
          <a:xfrm>
            <a:off x="274573" y="4657090"/>
            <a:ext cx="12642877" cy="265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ఇది చీకటి కాలంలో కాదు, మేము దేవుని చూస్తాము. అద్భుతమైన జోక్యం? అబ్రామ్, డేవిడ్, మొదలైనవి.</a:t>
            </a:r>
          </a:p>
          <a:p>
            <a:pPr marL="457200" indent="-457200" algn="l" defTabSz="457200">
              <a:spcBef>
                <a:spcPts val="16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దేవుని కథలు మరియు అద్భుతాలు ఆశను తిరిగి తెస్తాయి.</a:t>
            </a:r>
          </a:p>
        </p:txBody>
      </p:sp>
      <p:grpSp>
        <p:nvGrpSpPr>
          <p:cNvPr id="84" name="“And having done everything, to stand firm” (Eph 6:13)"/>
          <p:cNvGrpSpPr/>
          <p:nvPr/>
        </p:nvGrpSpPr>
        <p:grpSpPr>
          <a:xfrm>
            <a:off x="638829" y="7905647"/>
            <a:ext cx="11727142" cy="1395067"/>
            <a:chOff x="0" y="0"/>
            <a:chExt cx="11727140" cy="1395066"/>
          </a:xfrm>
        </p:grpSpPr>
        <p:sp>
          <p:nvSpPr>
            <p:cNvPr id="82" name="Rounded Rectangle"/>
            <p:cNvSpPr/>
            <p:nvPr/>
          </p:nvSpPr>
          <p:spPr>
            <a:xfrm>
              <a:off x="0" y="0"/>
              <a:ext cx="11727141" cy="1395067"/>
            </a:xfrm>
            <a:prstGeom prst="roundRect">
              <a:avLst>
                <a:gd name="adj" fmla="val 13655"/>
              </a:avLst>
            </a:prstGeom>
            <a:solidFill>
              <a:srgbClr val="FFAB2A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228600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4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3" name="“మరియు స్థిరంగా నిలబడటానికి ప్రతిదీ చేసాడు” (Eph 6:13)"/>
            <p:cNvSpPr/>
            <p:nvPr/>
          </p:nvSpPr>
          <p:spPr>
            <a:xfrm>
              <a:off x="81193" y="697533"/>
              <a:ext cx="1156475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indent="228600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“మరియు స్థిరంగా నిలబడటానికి ప్రతిదీ చేసాడు” (Eph 6:13)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4" presetID="7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  <p:bldP build="whole" bldLvl="1" animBg="1" rev="0" advAuto="0" spid="80" grpId="2"/>
      <p:bldP build="whole" bldLvl="1" animBg="1" rev="0" advAuto="0" spid="84" grpId="4"/>
      <p:bldP build="whole" bldLvl="1" animBg="1" rev="0" advAuto="0" spid="8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e Flow"/>
          <p:cNvSpPr txBox="1"/>
          <p:nvPr>
            <p:ph type="title" idx="4294967295"/>
          </p:nvPr>
        </p:nvSpPr>
        <p:spPr>
          <a:xfrm>
            <a:off x="101600" y="1104900"/>
            <a:ext cx="11912600" cy="990600"/>
          </a:xfrm>
          <a:prstGeom prst="rect">
            <a:avLst/>
          </a:prstGeom>
        </p:spPr>
        <p:txBody>
          <a:bodyPr anchor="t"/>
          <a:lstStyle>
            <a:lvl1pPr algn="l">
              <a:defRPr b="1" sz="4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Flow</a:t>
            </a:r>
          </a:p>
        </p:txBody>
      </p:sp>
      <p:pic>
        <p:nvPicPr>
          <p:cNvPr id="89" name="Sailboat-flow.png" descr="Sailboat-flow.png"/>
          <p:cNvPicPr>
            <a:picLocks noChangeAspect="1"/>
          </p:cNvPicPr>
          <p:nvPr/>
        </p:nvPicPr>
        <p:blipFill>
          <a:blip r:embed="rId2">
            <a:extLst/>
          </a:blip>
          <a:srcRect l="0" t="1865" r="0" b="0"/>
          <a:stretch>
            <a:fillRect/>
          </a:stretch>
        </p:blipFill>
        <p:spPr>
          <a:xfrm>
            <a:off x="-26988" y="1247775"/>
            <a:ext cx="13058777" cy="854343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A power…"/>
          <p:cNvSpPr txBox="1"/>
          <p:nvPr/>
        </p:nvSpPr>
        <p:spPr>
          <a:xfrm>
            <a:off x="7240284" y="4887589"/>
            <a:ext cx="4053299" cy="37947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9283" dir="5400000">
              <a:srgbClr val="000000">
                <a:alpha val="7327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spcBef>
                <a:spcPts val="500"/>
              </a:spcBef>
              <a:defRPr sz="6000">
                <a:solidFill>
                  <a:srgbClr val="315B8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ఒక శక్తి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defRPr sz="6000">
                <a:solidFill>
                  <a:srgbClr val="315B8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ఒక దిశ</a:t>
            </a:r>
          </a:p>
          <a:p>
            <a:pPr algn="l">
              <a:lnSpc>
                <a:spcPct val="110000"/>
              </a:lnSpc>
              <a:spcBef>
                <a:spcPts val="500"/>
              </a:spcBef>
              <a:defRPr sz="6000">
                <a:solidFill>
                  <a:srgbClr val="315B8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ఓ బలము</a:t>
            </a:r>
          </a:p>
        </p:txBody>
      </p:sp>
      <p:sp>
        <p:nvSpPr>
          <p:cNvPr id="91" name="God’s life-giving spiritual presence"/>
          <p:cNvSpPr txBox="1"/>
          <p:nvPr/>
        </p:nvSpPr>
        <p:spPr>
          <a:xfrm>
            <a:off x="4595662" y="8862073"/>
            <a:ext cx="8292202" cy="8382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19283" dir="5400000">
              <a:srgbClr val="000000">
                <a:alpha val="73273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దేవుని జీవాన్ని ఇచ్చే ఆధ్యాత్మిక ఉనికి</a:t>
            </a:r>
          </a:p>
        </p:txBody>
      </p:sp>
      <p:sp>
        <p:nvSpPr>
          <p:cNvPr id="92" name="The Flow"/>
          <p:cNvSpPr txBox="1"/>
          <p:nvPr/>
        </p:nvSpPr>
        <p:spPr>
          <a:xfrm>
            <a:off x="101600" y="1233480"/>
            <a:ext cx="11912601" cy="90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1" sz="4500"/>
            </a:lvl1pPr>
          </a:lstStyle>
          <a:p>
            <a:pPr/>
            <a:r>
              <a:t>ప్రవాహం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2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8" dur="2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2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  <p:bldP build="whole" bldLvl="1" animBg="1" rev="0" advAuto="0" spid="91" grpId="3"/>
      <p:bldP build="p" bldLvl="5" animBg="1" rev="0" advAuto="0" spid="9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ur Greatest Danger"/>
          <p:cNvSpPr txBox="1"/>
          <p:nvPr/>
        </p:nvSpPr>
        <p:spPr>
          <a:xfrm>
            <a:off x="3331232" y="1237156"/>
            <a:ext cx="828827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మన చాలా గొప్ప ప్రమాదం</a:t>
            </a:r>
          </a:p>
        </p:txBody>
      </p:sp>
      <p:sp>
        <p:nvSpPr>
          <p:cNvPr id="95" name="God is drawing us downstream towards Himself…"/>
          <p:cNvSpPr txBox="1"/>
          <p:nvPr/>
        </p:nvSpPr>
        <p:spPr>
          <a:xfrm>
            <a:off x="2827267" y="2939647"/>
            <a:ext cx="9623822" cy="654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8970" indent="-47897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భగవంతుడు మనలను దిగువకు తన వైపుకు లాగుతున్నాడు</a:t>
            </a:r>
          </a:p>
          <a:p>
            <a:pPr marL="478970" indent="-47897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తనంత శక్తివంతమైనది ఏదీ లేదు</a:t>
            </a:r>
          </a:p>
          <a:p>
            <a:pPr marL="478970" indent="-47897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పడవను పక్కకు లాగి బయటికి రావద్దు!</a:t>
            </a:r>
          </a:p>
          <a:p>
            <a:pPr marL="478970" indent="-47897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ఏదీ మనల్ని సవాలు చేయదు!</a:t>
            </a:r>
          </a:p>
          <a:p>
            <a:pPr marL="478970" indent="-478970" algn="l" defTabSz="457200">
              <a:spcBef>
                <a:spcPts val="2800"/>
              </a:spcBef>
              <a:buSzPct val="8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నిశ్చలంగా నిలబడి ప్రభువు యొక్క మోక్షాన్ని చూడండి! </a:t>
            </a:r>
          </a:p>
        </p:txBody>
      </p:sp>
      <p:pic>
        <p:nvPicPr>
          <p:cNvPr id="96" name="pastedGraphic.pdf" descr="pastedGraph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1743" y="1064021"/>
            <a:ext cx="3430263" cy="9271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heart0diamond.png" descr="heart0diamo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440" y="-73398"/>
            <a:ext cx="13137680" cy="983139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Missions  (the outward expansion)"/>
          <p:cNvSpPr txBox="1"/>
          <p:nvPr/>
        </p:nvSpPr>
        <p:spPr>
          <a:xfrm>
            <a:off x="1928736" y="452774"/>
            <a:ext cx="9147328" cy="253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6600"/>
            </a:pPr>
            <a:r>
              <a:t>మిషన్లు </a:t>
            </a:r>
          </a:p>
          <a:p>
            <a:pPr>
              <a:defRPr b="1" sz="6600"/>
            </a:pPr>
            <a:r>
              <a:t>(బాహ్య విస్తరణ)</a:t>
            </a:r>
          </a:p>
        </p:txBody>
      </p:sp>
      <p:sp>
        <p:nvSpPr>
          <p:cNvPr id="100" name="Line"/>
          <p:cNvSpPr/>
          <p:nvPr/>
        </p:nvSpPr>
        <p:spPr>
          <a:xfrm flipV="1">
            <a:off x="6502400" y="3485365"/>
            <a:ext cx="1" cy="5852954"/>
          </a:xfrm>
          <a:prstGeom prst="line">
            <a:avLst/>
          </a:prstGeom>
          <a:ln w="317500">
            <a:solidFill>
              <a:srgbClr val="A6AAA9"/>
            </a:solidFill>
            <a:miter lim="400000"/>
            <a:tailEnd type="triangle"/>
          </a:ln>
          <a:effectLst>
            <a:outerShdw sx="100000" sy="100000" kx="0" ky="0" algn="b" rotWithShape="0" blurRad="38100" dist="19283" dir="5400000">
              <a:srgbClr val="000000">
                <a:alpha val="73273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1" name="Spiritual life  (the inner transformation)"/>
          <p:cNvSpPr txBox="1"/>
          <p:nvPr/>
        </p:nvSpPr>
        <p:spPr>
          <a:xfrm>
            <a:off x="2774941" y="4622920"/>
            <a:ext cx="7857247" cy="2282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900"/>
              </a:spcBef>
              <a:defRPr b="1" sz="5400">
                <a:latin typeface="Helvetica Condensed Medium"/>
                <a:ea typeface="Helvetica Condensed Medium"/>
                <a:cs typeface="Helvetica Condensed Medium"/>
                <a:sym typeface="Helvetica Condensed Medium"/>
              </a:defRPr>
            </a:lvl1pPr>
          </a:lstStyle>
          <a:p>
            <a:pPr/>
            <a:r>
              <a:t>ఆధ్యాత్మిక జీవితం (అంతర్గత పరివర్తన)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whole" bldLvl="1" animBg="1" rev="0" advAuto="0" spid="99" grpId="1"/>
      <p:bldP build="whole" bldLvl="1" animBg="1" rev="0" advAuto="0" spid="10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